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6" r:id="rId3"/>
    <p:sldId id="257" r:id="rId4"/>
    <p:sldId id="258" r:id="rId5"/>
    <p:sldId id="259" r:id="rId6"/>
    <p:sldId id="261" r:id="rId7"/>
    <p:sldId id="262" r:id="rId8"/>
    <p:sldId id="260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567FF1-F864-451D-BAB5-DA6CC1F8A64A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2528EA-4B50-4A2E-A8AE-B0A475CC5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2528EA-4B50-4A2E-A8AE-B0A475CC5E1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8BB85-0169-4752-AFAD-1A96E3B2D84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9C6395-DAD2-46D3-BA2F-659FF417FA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75656" y="1844824"/>
          <a:ext cx="6768752" cy="4563733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Hyperkinetické poruchy LMD, LDE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VY_32_INOVACE_04.02.20)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 problematikou hyperkinetické poruchy, základními termíny v oboru jako je LMD, LDE.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20 - 25 minut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LMD,LDE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Poruchy specifické pro období dětství</a:t>
            </a:r>
          </a:p>
          <a:p>
            <a:r>
              <a:rPr lang="cs-CZ" dirty="0" smtClean="0"/>
              <a:t>Vznikají na bázi drobného poškození CNS</a:t>
            </a:r>
          </a:p>
          <a:p>
            <a:r>
              <a:rPr lang="cs-CZ" dirty="0" smtClean="0"/>
              <a:t>LMD = lehká mozková dysfunkce</a:t>
            </a:r>
          </a:p>
          <a:p>
            <a:r>
              <a:rPr lang="cs-CZ" dirty="0" smtClean="0"/>
              <a:t>LDE  = lehká dětská encefalopatie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Lehká mozková dysfunkce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Syndrom se vztahuje na děti téměř průměrné, </a:t>
            </a:r>
            <a:r>
              <a:rPr lang="cs-CZ" dirty="0" err="1" smtClean="0"/>
              <a:t>průměrné</a:t>
            </a:r>
            <a:r>
              <a:rPr lang="cs-CZ" dirty="0" smtClean="0"/>
              <a:t> nebo nadprůměrné inteligence.</a:t>
            </a:r>
          </a:p>
          <a:p>
            <a:r>
              <a:rPr lang="cs-CZ" dirty="0" smtClean="0"/>
              <a:t>IQ 90 -110 = průměr</a:t>
            </a:r>
          </a:p>
          <a:p>
            <a:r>
              <a:rPr lang="cs-CZ" dirty="0" smtClean="0"/>
              <a:t>Dítě má určité poruchy učení či chování,  v rozsahu od mírných po těžká. </a:t>
            </a:r>
          </a:p>
          <a:p>
            <a:r>
              <a:rPr lang="cs-CZ" dirty="0" smtClean="0"/>
              <a:t>Poruchy jsou spojeny s odchylkami funkce CNS.</a:t>
            </a:r>
          </a:p>
          <a:p>
            <a:r>
              <a:rPr lang="cs-CZ" dirty="0" smtClean="0"/>
              <a:t>Odchylky se projevují různě – oslabené vnímání,  tvoření pojmů, řeči, paměti, kontrola popudů nebo motoriky.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Lehká mozková dysfunkce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Odchylky CNS vznikají z :</a:t>
            </a:r>
          </a:p>
          <a:p>
            <a:r>
              <a:rPr lang="cs-CZ" dirty="0" smtClean="0"/>
              <a:t> genetických variací,</a:t>
            </a:r>
          </a:p>
          <a:p>
            <a:r>
              <a:rPr lang="cs-CZ" dirty="0" smtClean="0"/>
              <a:t> biochemických nepravidelností,</a:t>
            </a:r>
          </a:p>
          <a:p>
            <a:r>
              <a:rPr lang="cs-CZ" dirty="0" smtClean="0"/>
              <a:t> perinatálním poškození mozku, </a:t>
            </a:r>
          </a:p>
          <a:p>
            <a:r>
              <a:rPr lang="cs-CZ" dirty="0" smtClean="0"/>
              <a:t>či jiných onemocnění nebo poškození prodělaných v období zrání CNS</a:t>
            </a:r>
          </a:p>
          <a:p>
            <a:r>
              <a:rPr lang="cs-CZ" dirty="0" smtClean="0"/>
              <a:t>nebo z neznámých příčin.</a:t>
            </a:r>
            <a:endParaRPr lang="cs-CZ" dirty="0"/>
          </a:p>
          <a:p>
            <a:pPr>
              <a:buNone/>
            </a:pPr>
            <a:r>
              <a:rPr lang="cs-CZ" sz="2400" dirty="0" smtClean="0"/>
              <a:t> (Říčan,Krejčířová 2006,s.157)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Lehká mozková encefalopatie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Označuje drobné </a:t>
            </a:r>
            <a:r>
              <a:rPr lang="cs-CZ" b="1" dirty="0" smtClean="0"/>
              <a:t>difúzní poruchy mozkové tkáně </a:t>
            </a:r>
            <a:r>
              <a:rPr lang="cs-CZ" dirty="0" smtClean="0"/>
              <a:t>trvalého rázu.</a:t>
            </a:r>
          </a:p>
          <a:p>
            <a:r>
              <a:rPr lang="cs-CZ" dirty="0" smtClean="0"/>
              <a:t>Onemocnění vzniká prenatálně, perinatálně či postnatálně v raném stádiu života dítěte.</a:t>
            </a:r>
          </a:p>
          <a:p>
            <a:r>
              <a:rPr lang="cs-CZ" dirty="0" smtClean="0"/>
              <a:t>Není výrazněji poškozena motorika, rozumové schopnosti, které nejsou nižší než podprůměrné (IQ 70- 80).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Lehká mozková encefalopatie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Projevy LDE hlavně poruchy  v psychických funkcích</a:t>
            </a:r>
          </a:p>
          <a:p>
            <a:pPr>
              <a:buFontTx/>
              <a:buChar char="-"/>
            </a:pPr>
            <a:r>
              <a:rPr lang="cs-CZ" dirty="0" smtClean="0"/>
              <a:t>vnímání,</a:t>
            </a:r>
          </a:p>
          <a:p>
            <a:pPr>
              <a:buFontTx/>
              <a:buChar char="-"/>
            </a:pPr>
            <a:r>
              <a:rPr lang="cs-CZ" dirty="0" smtClean="0"/>
              <a:t>myšlení,</a:t>
            </a:r>
          </a:p>
          <a:p>
            <a:pPr>
              <a:buFontTx/>
              <a:buChar char="-"/>
            </a:pPr>
            <a:r>
              <a:rPr lang="cs-CZ" dirty="0" smtClean="0"/>
              <a:t>motorika,</a:t>
            </a:r>
          </a:p>
          <a:p>
            <a:pPr>
              <a:buFontTx/>
              <a:buChar char="-"/>
            </a:pPr>
            <a:r>
              <a:rPr lang="cs-CZ" dirty="0" smtClean="0"/>
              <a:t>jednání.</a:t>
            </a:r>
            <a:endParaRPr lang="cs-CZ" dirty="0"/>
          </a:p>
          <a:p>
            <a:pPr>
              <a:buNone/>
            </a:pPr>
            <a:r>
              <a:rPr lang="cs-CZ" sz="2800" dirty="0" smtClean="0"/>
              <a:t>(Říčan,Krejčířová 2006)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LMD a LDE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Široce označují dysfunkce CNS, jejichž projevem jsou </a:t>
            </a:r>
            <a:r>
              <a:rPr lang="cs-CZ" b="1" dirty="0" smtClean="0"/>
              <a:t>specifické vývojové poruchy</a:t>
            </a:r>
            <a:r>
              <a:rPr lang="cs-CZ" dirty="0" smtClean="0"/>
              <a:t>:</a:t>
            </a:r>
          </a:p>
          <a:p>
            <a:r>
              <a:rPr lang="cs-CZ" dirty="0" smtClean="0"/>
              <a:t>poruchy pozornosti,</a:t>
            </a:r>
          </a:p>
          <a:p>
            <a:r>
              <a:rPr lang="cs-CZ" dirty="0" smtClean="0"/>
              <a:t>chování,</a:t>
            </a:r>
          </a:p>
          <a:p>
            <a:r>
              <a:rPr lang="cs-CZ" dirty="0" smtClean="0"/>
              <a:t>řeči,</a:t>
            </a:r>
          </a:p>
          <a:p>
            <a:r>
              <a:rPr lang="cs-CZ" dirty="0" smtClean="0"/>
              <a:t>čtení,</a:t>
            </a:r>
          </a:p>
          <a:p>
            <a:r>
              <a:rPr lang="cs-CZ" dirty="0" smtClean="0"/>
              <a:t>psaní,</a:t>
            </a:r>
          </a:p>
          <a:p>
            <a:r>
              <a:rPr lang="cs-CZ" dirty="0" smtClean="0"/>
              <a:t>počítání,</a:t>
            </a:r>
          </a:p>
          <a:p>
            <a:r>
              <a:rPr lang="cs-CZ" dirty="0" smtClean="0"/>
              <a:t>jiné dovednosti.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Otázky :</a:t>
            </a:r>
          </a:p>
          <a:p>
            <a:r>
              <a:rPr lang="cs-CZ" dirty="0" smtClean="0"/>
              <a:t>Mohou děti s LMD či LDE navštěvovat běžný typ školy?</a:t>
            </a:r>
          </a:p>
          <a:p>
            <a:r>
              <a:rPr lang="cs-CZ" dirty="0" smtClean="0"/>
              <a:t>Jak se projevuje u dítěte LDE či LMD?</a:t>
            </a:r>
          </a:p>
          <a:p>
            <a:r>
              <a:rPr lang="cs-CZ" dirty="0" smtClean="0"/>
              <a:t>Jaký je rozdíl mezi LDE a LMD?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, Mgr. Radka </a:t>
            </a:r>
            <a:r>
              <a:rPr lang="cs-CZ" dirty="0" err="1" smtClean="0"/>
              <a:t>Skorunková</a:t>
            </a:r>
            <a:r>
              <a:rPr lang="cs-CZ" dirty="0" smtClean="0"/>
              <a:t>: Základy psychopatologie,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2009, Hradec Králové 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</TotalTime>
  <Words>371</Words>
  <Application>Microsoft Office PowerPoint</Application>
  <PresentationFormat>Předvádění na obrazovce (4:3)</PresentationFormat>
  <Paragraphs>66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Motiv sady Office</vt:lpstr>
      <vt:lpstr>Snímek 1</vt:lpstr>
      <vt:lpstr>LMD,LDE</vt:lpstr>
      <vt:lpstr>Lehká mozková dysfunkce</vt:lpstr>
      <vt:lpstr>Lehká mozková dysfunkce II</vt:lpstr>
      <vt:lpstr>Lehká mozková encefalopatie</vt:lpstr>
      <vt:lpstr>Lehká mozková encefalopatie II</vt:lpstr>
      <vt:lpstr>LMD a LDE </vt:lpstr>
      <vt:lpstr> 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Hyperkinetické poruchy LMD,LDE</dc:title>
  <dc:creator>monika</dc:creator>
  <cp:lastModifiedBy>Gymnázium a SOŠ</cp:lastModifiedBy>
  <cp:revision>14</cp:revision>
  <dcterms:created xsi:type="dcterms:W3CDTF">2013-03-13T06:53:03Z</dcterms:created>
  <dcterms:modified xsi:type="dcterms:W3CDTF">2013-05-15T07:29:13Z</dcterms:modified>
</cp:coreProperties>
</file>