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5" r:id="rId10"/>
    <p:sldId id="267" r:id="rId11"/>
    <p:sldId id="268" r:id="rId12"/>
    <p:sldId id="266" r:id="rId13"/>
    <p:sldId id="269" r:id="rId14"/>
    <p:sldId id="270" r:id="rId15"/>
    <p:sldId id="260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C38FDD-E54D-439B-88B8-CA966AA8B047}" type="datetimeFigureOut">
              <a:rPr lang="cs-CZ" smtClean="0"/>
              <a:t>1.11.2013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290CCF-23F0-45FF-9D82-46B04565A31E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32DC54-DDA7-4A20-8A1B-9237F47FEBC3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891449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32DC54-DDA7-4A20-8A1B-9237F47FEBC3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891449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83A5A-FE29-4A0A-AA8B-99983E067B4F}" type="datetimeFigureOut">
              <a:rPr lang="cs-CZ" smtClean="0"/>
              <a:t>1.11.2013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E4F11-D756-4169-AEF6-CBDA54A6E4D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83A5A-FE29-4A0A-AA8B-99983E067B4F}" type="datetimeFigureOut">
              <a:rPr lang="cs-CZ" smtClean="0"/>
              <a:t>1.11.2013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E4F11-D756-4169-AEF6-CBDA54A6E4D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83A5A-FE29-4A0A-AA8B-99983E067B4F}" type="datetimeFigureOut">
              <a:rPr lang="cs-CZ" smtClean="0"/>
              <a:t>1.11.2013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E4F11-D756-4169-AEF6-CBDA54A6E4D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83A5A-FE29-4A0A-AA8B-99983E067B4F}" type="datetimeFigureOut">
              <a:rPr lang="cs-CZ" smtClean="0"/>
              <a:t>1.11.2013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E4F11-D756-4169-AEF6-CBDA54A6E4D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83A5A-FE29-4A0A-AA8B-99983E067B4F}" type="datetimeFigureOut">
              <a:rPr lang="cs-CZ" smtClean="0"/>
              <a:t>1.11.2013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E4F11-D756-4169-AEF6-CBDA54A6E4D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83A5A-FE29-4A0A-AA8B-99983E067B4F}" type="datetimeFigureOut">
              <a:rPr lang="cs-CZ" smtClean="0"/>
              <a:t>1.11.2013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E4F11-D756-4169-AEF6-CBDA54A6E4D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83A5A-FE29-4A0A-AA8B-99983E067B4F}" type="datetimeFigureOut">
              <a:rPr lang="cs-CZ" smtClean="0"/>
              <a:t>1.11.2013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E4F11-D756-4169-AEF6-CBDA54A6E4D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83A5A-FE29-4A0A-AA8B-99983E067B4F}" type="datetimeFigureOut">
              <a:rPr lang="cs-CZ" smtClean="0"/>
              <a:t>1.11.2013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E4F11-D756-4169-AEF6-CBDA54A6E4D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83A5A-FE29-4A0A-AA8B-99983E067B4F}" type="datetimeFigureOut">
              <a:rPr lang="cs-CZ" smtClean="0"/>
              <a:t>1.11.2013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E4F11-D756-4169-AEF6-CBDA54A6E4D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83A5A-FE29-4A0A-AA8B-99983E067B4F}" type="datetimeFigureOut">
              <a:rPr lang="cs-CZ" smtClean="0"/>
              <a:t>1.11.2013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E4F11-D756-4169-AEF6-CBDA54A6E4D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83A5A-FE29-4A0A-AA8B-99983E067B4F}" type="datetimeFigureOut">
              <a:rPr lang="cs-CZ" smtClean="0"/>
              <a:t>1.11.2013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E4F11-D756-4169-AEF6-CBDA54A6E4D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583A5A-FE29-4A0A-AA8B-99983E067B4F}" type="datetimeFigureOut">
              <a:rPr lang="cs-CZ" smtClean="0"/>
              <a:t>1.11.2013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8E4F11-D756-4169-AEF6-CBDA54A6E4DC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Berlin_reichstag_west_panorama.jpg" TargetMode="External"/><Relationship Id="rId3" Type="http://schemas.openxmlformats.org/officeDocument/2006/relationships/hyperlink" Target="http://cs.wikipedia.org/wiki/Soubor:Casa_Mil%C3%A0_-_Barcelona,_Spain_-_Jan_2007.jpg" TargetMode="External"/><Relationship Id="rId7" Type="http://schemas.openxmlformats.org/officeDocument/2006/relationships/hyperlink" Target="http://cs.wikipedia.org/wiki/Soubor:Palazzo_vecchio_gnu1742.jpg" TargetMode="External"/><Relationship Id="rId2" Type="http://schemas.openxmlformats.org/officeDocument/2006/relationships/hyperlink" Target="http://en.wikipedia.org/wiki/File:Sagrada_Familia_01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BudapestCastle_028.jpg" TargetMode="External"/><Relationship Id="rId5" Type="http://schemas.openxmlformats.org/officeDocument/2006/relationships/hyperlink" Target="http://commons.wikimedia.org/wiki/File:Ged%C3%A4chtniskirche1.JPG" TargetMode="External"/><Relationship Id="rId4" Type="http://schemas.openxmlformats.org/officeDocument/2006/relationships/hyperlink" Target="http://cs.wikipedia.org/wiki/Soubor:Brandenburger_Tor1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49796" y="2924944"/>
            <a:ext cx="7772400" cy="1037977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Jaká evropská památka je na obrázku?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860032" y="5728900"/>
            <a:ext cx="4024536" cy="553616"/>
          </a:xfrm>
        </p:spPr>
        <p:txBody>
          <a:bodyPr>
            <a:normAutofit fontScale="55000" lnSpcReduction="20000"/>
          </a:bodyPr>
          <a:lstStyle/>
          <a:p>
            <a:pPr algn="r"/>
            <a:r>
              <a:rPr lang="cs-CZ" dirty="0" smtClean="0"/>
              <a:t>Mgr. Simona </a:t>
            </a:r>
            <a:r>
              <a:rPr lang="cs-CZ" dirty="0" err="1" smtClean="0"/>
              <a:t>Steinbauerová</a:t>
            </a:r>
            <a:r>
              <a:rPr lang="cs-CZ" dirty="0" smtClean="0"/>
              <a:t>    		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51520" y="4941168"/>
            <a:ext cx="3168352" cy="1077218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200" dirty="0" smtClean="0"/>
              <a:t>Zeměpis cestovního ruchu</a:t>
            </a:r>
            <a:endParaRPr lang="cs-CZ" dirty="0"/>
          </a:p>
        </p:txBody>
      </p:sp>
      <p:pic>
        <p:nvPicPr>
          <p:cNvPr id="1026" name="Picture 2" descr="http://mi21.vsb.cz/sites/mi21.vsb.cz/files/img/OPVK_hor_zakladni_logolink_CB_cz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36702"/>
            <a:ext cx="9144000" cy="1967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27584" y="6356350"/>
            <a:ext cx="7632848" cy="365125"/>
          </a:xfrm>
        </p:spPr>
        <p:txBody>
          <a:bodyPr/>
          <a:lstStyle/>
          <a:p>
            <a:r>
              <a:rPr lang="cs-CZ" sz="1400" dirty="0" smtClean="0"/>
              <a:t>Střední škola  a Vyšší odborná škola cestovního ruchu, Senovážné náměstí 12, České Budějovice 370  01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xmlns="" val="4204531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mi21.vsb.cz/sites/mi21.vsb.cz/files/img/OPVK_hor_zakladni_logolink_CB_cz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36702"/>
            <a:ext cx="9144000" cy="1967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27584" y="6356350"/>
            <a:ext cx="7632848" cy="365125"/>
          </a:xfrm>
        </p:spPr>
        <p:txBody>
          <a:bodyPr/>
          <a:lstStyle/>
          <a:p>
            <a:r>
              <a:rPr lang="cs-CZ" sz="1400" dirty="0" smtClean="0"/>
              <a:t>Střední škola  a Vyšší odborná škola cestovního ruchu, Senovážné náměstí 12, České Budějovice 370  01</a:t>
            </a:r>
            <a:endParaRPr lang="cs-CZ" sz="1400" dirty="0"/>
          </a:p>
        </p:txBody>
      </p:sp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176106088"/>
              </p:ext>
            </p:extLst>
          </p:nvPr>
        </p:nvGraphicFramePr>
        <p:xfrm>
          <a:off x="1007604" y="2924944"/>
          <a:ext cx="7248961" cy="31638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28381"/>
                <a:gridCol w="5220580"/>
              </a:tblGrid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CZ.1.07/1.5.00/34.0423</a:t>
                      </a:r>
                      <a:endParaRPr lang="cs-CZ" dirty="0" smtClean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20.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Střední škola a Vyšší odborná škola cestovního ruchu, Senovážné náměstí 12, České Budějovice 370 01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Mgr. Simona </a:t>
                      </a:r>
                      <a:r>
                        <a:rPr lang="cs-CZ" dirty="0" err="1" smtClean="0"/>
                        <a:t>Steinbauerová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 err="1">
                          <a:effectLst/>
                          <a:latin typeface="Calibri"/>
                          <a:ea typeface="Calibri"/>
                          <a:cs typeface="Times New Roman"/>
                        </a:rPr>
                        <a:t>Tématický</a:t>
                      </a: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celek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Regionální geografie Evropy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2. ročník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tvorby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1. 11. </a:t>
                      </a:r>
                      <a:r>
                        <a:rPr lang="cs-CZ" dirty="0" smtClean="0"/>
                        <a:t>2013</a:t>
                      </a:r>
                      <a:endParaRPr lang="cs-CZ" dirty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4204531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404665"/>
            <a:ext cx="8229600" cy="6192688"/>
          </a:xfrm>
        </p:spPr>
        <p:txBody>
          <a:bodyPr>
            <a:normAutofit/>
          </a:bodyPr>
          <a:lstStyle/>
          <a:p>
            <a:pPr algn="just"/>
            <a:r>
              <a:rPr lang="cs-CZ" dirty="0" smtClean="0"/>
              <a:t>Anotace: </a:t>
            </a:r>
          </a:p>
          <a:p>
            <a:pPr algn="just"/>
            <a:r>
              <a:rPr lang="cs-CZ" sz="2200" dirty="0" smtClean="0"/>
              <a:t>Materiál je možno využít pro rozšíření učiva v rámci předmětu zeměpis cestovního ruchu. Je určen pro 2. ročníky střední školy. </a:t>
            </a:r>
            <a:r>
              <a:rPr lang="cs-CZ" sz="2200" dirty="0" smtClean="0"/>
              <a:t>DUM je vytvořen ve formě prezentace a je využitelný v rámci interaktivního vzdělávání.</a:t>
            </a:r>
          </a:p>
          <a:p>
            <a:pPr algn="just">
              <a:buNone/>
            </a:pPr>
            <a:endParaRPr lang="cs-CZ" dirty="0" smtClean="0"/>
          </a:p>
          <a:p>
            <a:pPr algn="just"/>
            <a:r>
              <a:rPr lang="cs-CZ" dirty="0" smtClean="0"/>
              <a:t>Metodické pokyny</a:t>
            </a:r>
            <a:r>
              <a:rPr lang="cs-CZ" dirty="0" smtClean="0"/>
              <a:t>:</a:t>
            </a:r>
          </a:p>
          <a:p>
            <a:pPr algn="just"/>
            <a:r>
              <a:rPr lang="cs-CZ" sz="2200" dirty="0" smtClean="0"/>
              <a:t>Žáci si rozdají čisté papíry, na které si napíší čísla od 1 do 10. </a:t>
            </a:r>
            <a:r>
              <a:rPr lang="cs-CZ" sz="2200" dirty="0"/>
              <a:t>V</a:t>
            </a:r>
            <a:r>
              <a:rPr lang="cs-CZ" sz="2200" dirty="0" smtClean="0"/>
              <a:t>yučující bude postupně promítat obrázky v prezentaci. </a:t>
            </a:r>
            <a:r>
              <a:rPr lang="cs-CZ" sz="2200" dirty="0" smtClean="0"/>
              <a:t>Žáci mají za úkol poznat jakou památku vidí na obrázku a doplnit, ve kterém městě se nachází. Na každém </a:t>
            </a:r>
            <a:r>
              <a:rPr lang="cs-CZ" sz="2200" dirty="0" err="1" smtClean="0"/>
              <a:t>slidu</a:t>
            </a:r>
            <a:r>
              <a:rPr lang="cs-CZ" sz="2200" dirty="0" smtClean="0"/>
              <a:t> prezentace je zobrazena jedna evropská památka, kterou mají žáci za úkol poznat.</a:t>
            </a:r>
            <a:endParaRPr lang="cs-CZ" sz="2200" dirty="0" smtClean="0"/>
          </a:p>
        </p:txBody>
      </p:sp>
    </p:spTree>
    <p:extLst>
      <p:ext uri="{BB962C8B-B14F-4D97-AF65-F5344CB8AC3E}">
        <p14:creationId xmlns:p14="http://schemas.microsoft.com/office/powerpoint/2010/main" xmlns="" val="2372491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1. Obrázek </a:t>
            </a:r>
            <a:endParaRPr lang="cs-CZ" dirty="0"/>
          </a:p>
        </p:txBody>
      </p:sp>
      <p:pic>
        <p:nvPicPr>
          <p:cNvPr id="4" name="Picture 2" descr="C:\Users\Simona\Downloads\Sagrada_Familia_0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0" y="1815306"/>
            <a:ext cx="6096000" cy="40957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2. Obrázek</a:t>
            </a:r>
            <a:endParaRPr lang="cs-CZ" dirty="0"/>
          </a:p>
        </p:txBody>
      </p:sp>
      <p:pic>
        <p:nvPicPr>
          <p:cNvPr id="4" name="Picture 2" descr="C:\Users\Simona\Downloads\640px-Casa_Milà_-_Barcelona,_Spain_-_Jan_200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1162882"/>
            <a:ext cx="6048672" cy="567062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3. Obrázek</a:t>
            </a:r>
            <a:endParaRPr lang="cs-CZ" dirty="0"/>
          </a:p>
        </p:txBody>
      </p:sp>
      <p:pic>
        <p:nvPicPr>
          <p:cNvPr id="4" name="Picture 2" descr="C:\Users\Simona\Desktop\hotelovka\Evropa\itálie\benátky\P709472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4739" y="1052736"/>
            <a:ext cx="7563685" cy="567276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4. Obrázek</a:t>
            </a:r>
            <a:endParaRPr lang="cs-CZ" dirty="0"/>
          </a:p>
        </p:txBody>
      </p:sp>
      <p:pic>
        <p:nvPicPr>
          <p:cNvPr id="4" name="Picture 2" descr="C:\Users\Simona\Desktop\hotelovka\Evropa\itálie\benátky\P709484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324899"/>
            <a:ext cx="7377466" cy="55331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5. Obrázek</a:t>
            </a:r>
            <a:endParaRPr lang="cs-CZ" dirty="0"/>
          </a:p>
        </p:txBody>
      </p:sp>
      <p:pic>
        <p:nvPicPr>
          <p:cNvPr id="4" name="Picture 2" descr="C:\Users\Simona\Downloads\Brandenburger_Tor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16760" y="1196752"/>
            <a:ext cx="7227647" cy="542073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6. Obrázek</a:t>
            </a:r>
            <a:endParaRPr lang="cs-CZ" dirty="0"/>
          </a:p>
        </p:txBody>
      </p:sp>
      <p:pic>
        <p:nvPicPr>
          <p:cNvPr id="4" name="Picture 2" descr="C:\Users\Simona\Downloads\Gedächtniskirche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2843808" y="1138937"/>
            <a:ext cx="3528392" cy="556199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7. Obrázek</a:t>
            </a:r>
            <a:endParaRPr lang="cs-CZ" dirty="0"/>
          </a:p>
        </p:txBody>
      </p:sp>
      <p:pic>
        <p:nvPicPr>
          <p:cNvPr id="4" name="Picture 2" descr="C:\Users\Simona\Downloads\800px-BudapestCastle_02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916" y="1124744"/>
            <a:ext cx="8290548" cy="551839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8. Obrázek</a:t>
            </a:r>
            <a:endParaRPr lang="cs-CZ" dirty="0"/>
          </a:p>
        </p:txBody>
      </p:sp>
      <p:pic>
        <p:nvPicPr>
          <p:cNvPr id="4" name="Picture 2" descr="C:\Users\Simona\Downloads\Palazzo_vecchio_gnu174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1152292"/>
            <a:ext cx="3096344" cy="555086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9. Obrázek</a:t>
            </a:r>
            <a:endParaRPr lang="cs-CZ" dirty="0"/>
          </a:p>
        </p:txBody>
      </p:sp>
      <p:pic>
        <p:nvPicPr>
          <p:cNvPr id="4" name="Picture 2" descr="C:\Users\Simona\Downloads\800px-Berlin_reichstag_west_panorama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1745" y="1916832"/>
            <a:ext cx="8611061" cy="388843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10. Obrázek </a:t>
            </a:r>
            <a:endParaRPr lang="cs-CZ" dirty="0"/>
          </a:p>
        </p:txBody>
      </p:sp>
      <p:pic>
        <p:nvPicPr>
          <p:cNvPr id="4" name="Picture 2" descr="C:\Users\Simona\anglie výběr\20130618_09103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1217388"/>
            <a:ext cx="7488832" cy="561556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Vyhodnocení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dirty="0" err="1" smtClean="0"/>
              <a:t>Sagrada</a:t>
            </a:r>
            <a:r>
              <a:rPr lang="cs-CZ" dirty="0" smtClean="0"/>
              <a:t> </a:t>
            </a:r>
            <a:r>
              <a:rPr lang="cs-CZ" dirty="0" err="1" smtClean="0"/>
              <a:t>Familia</a:t>
            </a:r>
            <a:r>
              <a:rPr lang="cs-CZ" dirty="0" smtClean="0"/>
              <a:t>, Barcelona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err="1" smtClean="0"/>
              <a:t>Casa</a:t>
            </a:r>
            <a:r>
              <a:rPr lang="cs-CZ" dirty="0" smtClean="0"/>
              <a:t> Milá, Barcelona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Bazilika Sv. Marka, Benátky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Dóžecí palác, Benátky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Braniborská brána, Berlín</a:t>
            </a:r>
          </a:p>
          <a:p>
            <a:pPr marL="514350" indent="-514350">
              <a:buFont typeface="+mj-lt"/>
              <a:buAutoNum type="arabicPeriod"/>
            </a:pPr>
            <a:r>
              <a:rPr lang="cs-CZ" altLang="ja-JP" dirty="0" err="1" smtClean="0">
                <a:cs typeface="Arial" charset="0"/>
              </a:rPr>
              <a:t>Kaiser</a:t>
            </a:r>
            <a:r>
              <a:rPr lang="cs-CZ" altLang="ja-JP" dirty="0" smtClean="0">
                <a:cs typeface="Arial" charset="0"/>
              </a:rPr>
              <a:t>-</a:t>
            </a:r>
            <a:r>
              <a:rPr lang="cs-CZ" altLang="ja-JP" dirty="0" err="1" smtClean="0">
                <a:cs typeface="Arial" charset="0"/>
              </a:rPr>
              <a:t>Wilhelm</a:t>
            </a:r>
            <a:r>
              <a:rPr lang="cs-CZ" altLang="ja-JP" dirty="0" smtClean="0">
                <a:cs typeface="Arial" charset="0"/>
              </a:rPr>
              <a:t>-</a:t>
            </a:r>
            <a:r>
              <a:rPr lang="cs-CZ" altLang="ja-JP" dirty="0" err="1" smtClean="0">
                <a:cs typeface="Arial" charset="0"/>
              </a:rPr>
              <a:t>Gedächtniskirche</a:t>
            </a:r>
            <a:r>
              <a:rPr lang="cs-CZ" altLang="ja-JP" dirty="0" smtClean="0">
                <a:cs typeface="Arial" charset="0"/>
              </a:rPr>
              <a:t>, Berlín</a:t>
            </a:r>
          </a:p>
          <a:p>
            <a:pPr marL="514350" indent="-514350">
              <a:buFont typeface="+mj-lt"/>
              <a:buAutoNum type="arabicPeriod"/>
            </a:pPr>
            <a:r>
              <a:rPr lang="cs-CZ" altLang="ja-JP" dirty="0" smtClean="0">
                <a:cs typeface="Arial" charset="0"/>
              </a:rPr>
              <a:t>Královský hrad Budapešť</a:t>
            </a:r>
          </a:p>
          <a:p>
            <a:pPr marL="514350" indent="-514350">
              <a:buFont typeface="+mj-lt"/>
              <a:buAutoNum type="arabicPeriod"/>
            </a:pPr>
            <a:r>
              <a:rPr lang="cs-CZ" altLang="ja-JP" dirty="0" err="1" smtClean="0">
                <a:cs typeface="Arial" charset="0"/>
              </a:rPr>
              <a:t>Palazzo</a:t>
            </a:r>
            <a:r>
              <a:rPr lang="cs-CZ" altLang="ja-JP" dirty="0" smtClean="0">
                <a:cs typeface="Arial" charset="0"/>
              </a:rPr>
              <a:t> </a:t>
            </a:r>
            <a:r>
              <a:rPr lang="cs-CZ" altLang="ja-JP" dirty="0" err="1" smtClean="0">
                <a:cs typeface="Arial" charset="0"/>
              </a:rPr>
              <a:t>Vecchio</a:t>
            </a:r>
            <a:r>
              <a:rPr lang="cs-CZ" altLang="ja-JP" dirty="0" smtClean="0">
                <a:cs typeface="Arial" charset="0"/>
              </a:rPr>
              <a:t>, Florencie</a:t>
            </a:r>
          </a:p>
          <a:p>
            <a:pPr marL="514350" indent="-514350">
              <a:buFont typeface="+mj-lt"/>
              <a:buAutoNum type="arabicPeriod"/>
            </a:pPr>
            <a:r>
              <a:rPr lang="cs-CZ" altLang="ja-JP" dirty="0" smtClean="0">
                <a:cs typeface="Arial" charset="0"/>
              </a:rPr>
              <a:t>Říšský sněm, Berlín</a:t>
            </a:r>
          </a:p>
          <a:p>
            <a:pPr marL="514350" indent="-514350">
              <a:buFont typeface="+mj-lt"/>
              <a:buAutoNum type="arabicPeriod"/>
            </a:pPr>
            <a:r>
              <a:rPr lang="cs-CZ" altLang="ja-JP" dirty="0" smtClean="0">
                <a:cs typeface="Arial" charset="0"/>
              </a:rPr>
              <a:t>Budovy parlamentu, Londýn</a:t>
            </a:r>
          </a:p>
          <a:p>
            <a:pPr marL="514350" indent="-514350">
              <a:buFont typeface="+mj-lt"/>
              <a:buAutoNum type="arabicPeriod"/>
            </a:pPr>
            <a:endParaRPr lang="cs-CZ" altLang="ja-JP" dirty="0" smtClean="0">
              <a:cs typeface="Arial" charset="0"/>
            </a:endParaRPr>
          </a:p>
          <a:p>
            <a:pPr marL="514350" indent="-514350">
              <a:buFont typeface="+mj-lt"/>
              <a:buAutoNum type="arabicPeriod"/>
            </a:pPr>
            <a:endParaRPr lang="cs-CZ" altLang="ja-JP" dirty="0" smtClean="0">
              <a:cs typeface="Arial" charset="0"/>
            </a:endParaRPr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endParaRPr lang="cs-CZ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 obrázků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+mj-lt"/>
              <a:buAutoNum type="arabicPeriod"/>
            </a:pPr>
            <a:r>
              <a:rPr lang="cs-CZ" altLang="ja-JP" sz="1200" dirty="0" smtClean="0">
                <a:cs typeface="Arial" charset="0"/>
              </a:rPr>
              <a:t>Obrázek: </a:t>
            </a:r>
            <a:r>
              <a:rPr lang="cs-CZ" altLang="ja-JP" sz="1200" i="1" dirty="0" err="1" smtClean="0">
                <a:cs typeface="Arial" charset="0"/>
              </a:rPr>
              <a:t>Sagrada</a:t>
            </a:r>
            <a:r>
              <a:rPr lang="cs-CZ" altLang="ja-JP" sz="1200" i="1" dirty="0" smtClean="0">
                <a:cs typeface="Arial" charset="0"/>
              </a:rPr>
              <a:t> </a:t>
            </a:r>
            <a:r>
              <a:rPr lang="cs-CZ" altLang="ja-JP" sz="1200" i="1" dirty="0" err="1" smtClean="0">
                <a:cs typeface="Arial" charset="0"/>
              </a:rPr>
              <a:t>Familia</a:t>
            </a:r>
            <a:r>
              <a:rPr lang="cs-CZ" altLang="ja-JP" sz="1200" dirty="0" smtClean="0">
                <a:cs typeface="Arial" charset="0"/>
              </a:rPr>
              <a:t>: [online]. [cit. 2013-10-03]. Dostupný pod licencí </a:t>
            </a:r>
            <a:r>
              <a:rPr lang="cs-CZ" altLang="ja-JP" sz="1200" dirty="0" err="1" smtClean="0">
                <a:cs typeface="Arial" charset="0"/>
              </a:rPr>
              <a:t>Creative</a:t>
            </a:r>
            <a:r>
              <a:rPr lang="cs-CZ" altLang="ja-JP" sz="1200" dirty="0" smtClean="0">
                <a:cs typeface="Arial" charset="0"/>
              </a:rPr>
              <a:t> </a:t>
            </a:r>
            <a:r>
              <a:rPr lang="cs-CZ" altLang="ja-JP" sz="1200" dirty="0" err="1" smtClean="0">
                <a:cs typeface="Arial" charset="0"/>
              </a:rPr>
              <a:t>Commons</a:t>
            </a:r>
            <a:r>
              <a:rPr lang="en-US" altLang="ja-JP" sz="1200" dirty="0" smtClean="0">
                <a:cs typeface="Arial" charset="0"/>
              </a:rPr>
              <a:t> </a:t>
            </a:r>
            <a:r>
              <a:rPr lang="en-US" altLang="ja-JP" sz="1200" dirty="0" err="1" smtClean="0">
                <a:cs typeface="Arial" charset="0"/>
              </a:rPr>
              <a:t>na</a:t>
            </a:r>
            <a:r>
              <a:rPr lang="en-US" altLang="ja-JP" sz="1200" dirty="0" smtClean="0">
                <a:cs typeface="Arial" charset="0"/>
              </a:rPr>
              <a:t> WWW</a:t>
            </a:r>
            <a:r>
              <a:rPr lang="pl-PL" altLang="ja-JP" sz="1200" dirty="0" smtClean="0">
                <a:cs typeface="Arial" charset="0"/>
              </a:rPr>
              <a:t>: </a:t>
            </a:r>
            <a:r>
              <a:rPr lang="cs-CZ" sz="1200" dirty="0" smtClean="0">
                <a:hlinkClick r:id="rId2"/>
              </a:rPr>
              <a:t>http://en.wikipedia.org/wiki/File:Sagrada_Familia_01.jpg</a:t>
            </a:r>
            <a:endParaRPr lang="cs-CZ" sz="1200" dirty="0" smtClean="0"/>
          </a:p>
          <a:p>
            <a:pPr>
              <a:buFont typeface="+mj-lt"/>
              <a:buAutoNum type="arabicPeriod"/>
            </a:pPr>
            <a:r>
              <a:rPr lang="cs-CZ" altLang="ja-JP" sz="1200" dirty="0" smtClean="0">
                <a:cs typeface="Arial" charset="0"/>
              </a:rPr>
              <a:t>Obrázek: </a:t>
            </a:r>
            <a:r>
              <a:rPr lang="cs-CZ" altLang="ja-JP" sz="1200" i="1" dirty="0" err="1" smtClean="0">
                <a:cs typeface="Arial" charset="0"/>
              </a:rPr>
              <a:t>Casa</a:t>
            </a:r>
            <a:r>
              <a:rPr lang="cs-CZ" altLang="ja-JP" sz="1200" i="1" dirty="0" smtClean="0">
                <a:cs typeface="Arial" charset="0"/>
              </a:rPr>
              <a:t> Milá</a:t>
            </a:r>
            <a:r>
              <a:rPr lang="cs-CZ" altLang="ja-JP" sz="1200" dirty="0" smtClean="0">
                <a:cs typeface="Arial" charset="0"/>
              </a:rPr>
              <a:t>:[online]. [cit. 2013-10-03]. Dostupný pod licencí </a:t>
            </a:r>
            <a:r>
              <a:rPr lang="cs-CZ" altLang="ja-JP" sz="1200" dirty="0" err="1" smtClean="0">
                <a:cs typeface="Arial" charset="0"/>
              </a:rPr>
              <a:t>Creative</a:t>
            </a:r>
            <a:r>
              <a:rPr lang="cs-CZ" altLang="ja-JP" sz="1200" dirty="0" smtClean="0">
                <a:cs typeface="Arial" charset="0"/>
              </a:rPr>
              <a:t> </a:t>
            </a:r>
            <a:r>
              <a:rPr lang="cs-CZ" altLang="ja-JP" sz="1200" dirty="0" err="1" smtClean="0">
                <a:cs typeface="Arial" charset="0"/>
              </a:rPr>
              <a:t>Commons</a:t>
            </a:r>
            <a:r>
              <a:rPr lang="en-US" altLang="ja-JP" sz="1200" dirty="0" smtClean="0">
                <a:cs typeface="Arial" charset="0"/>
              </a:rPr>
              <a:t> </a:t>
            </a:r>
            <a:r>
              <a:rPr lang="en-US" altLang="ja-JP" sz="1200" dirty="0" err="1" smtClean="0">
                <a:cs typeface="Arial" charset="0"/>
              </a:rPr>
              <a:t>na</a:t>
            </a:r>
            <a:r>
              <a:rPr lang="en-US" altLang="ja-JP" sz="1200" dirty="0" smtClean="0">
                <a:cs typeface="Arial" charset="0"/>
              </a:rPr>
              <a:t> WWW</a:t>
            </a:r>
            <a:r>
              <a:rPr lang="pl-PL" altLang="ja-JP" sz="1200" dirty="0" smtClean="0">
                <a:cs typeface="Arial" charset="0"/>
              </a:rPr>
              <a:t>: </a:t>
            </a:r>
            <a:r>
              <a:rPr lang="cs-CZ" sz="1200" dirty="0" smtClean="0">
                <a:hlinkClick r:id="rId3"/>
              </a:rPr>
              <a:t>http://cs.wikipedia.org/wiki/Soubor:Casa_Mil%C3%A0_-_Barcelona,_Spain_-_Jan_2007.jpg</a:t>
            </a:r>
            <a:endParaRPr lang="cs-CZ" sz="1200" dirty="0" smtClean="0"/>
          </a:p>
          <a:p>
            <a:pPr>
              <a:buFont typeface="+mj-lt"/>
              <a:buAutoNum type="arabicPeriod"/>
            </a:pPr>
            <a:r>
              <a:rPr lang="cs-CZ" sz="1200" dirty="0" smtClean="0"/>
              <a:t>Obrázek: </a:t>
            </a:r>
            <a:r>
              <a:rPr lang="cs-CZ" sz="1200" i="1" dirty="0" smtClean="0"/>
              <a:t>Bazilika Sv. Marka</a:t>
            </a:r>
            <a:r>
              <a:rPr lang="cs-CZ" sz="1200" dirty="0" smtClean="0"/>
              <a:t>, zdroj autor</a:t>
            </a:r>
          </a:p>
          <a:p>
            <a:pPr>
              <a:buFont typeface="+mj-lt"/>
              <a:buAutoNum type="arabicPeriod"/>
            </a:pPr>
            <a:r>
              <a:rPr lang="cs-CZ" sz="1200" dirty="0" smtClean="0"/>
              <a:t>Obrázek: </a:t>
            </a:r>
            <a:r>
              <a:rPr lang="cs-CZ" sz="1200" i="1" dirty="0" smtClean="0"/>
              <a:t>Dóžecí palác</a:t>
            </a:r>
            <a:r>
              <a:rPr lang="cs-CZ" sz="1200" dirty="0" smtClean="0"/>
              <a:t>, zdroj autor</a:t>
            </a:r>
          </a:p>
          <a:p>
            <a:pPr>
              <a:buFont typeface="+mj-lt"/>
              <a:buAutoNum type="arabicPeriod"/>
            </a:pPr>
            <a:r>
              <a:rPr lang="cs-CZ" altLang="ja-JP" sz="1200" dirty="0" smtClean="0">
                <a:cs typeface="Arial" charset="0"/>
              </a:rPr>
              <a:t>Obrázek: </a:t>
            </a:r>
            <a:r>
              <a:rPr lang="cs-CZ" altLang="ja-JP" sz="1200" i="1" dirty="0" smtClean="0">
                <a:cs typeface="Arial" charset="0"/>
              </a:rPr>
              <a:t>Braniborská brána: </a:t>
            </a:r>
            <a:r>
              <a:rPr lang="cs-CZ" altLang="ja-JP" sz="1200" dirty="0" smtClean="0">
                <a:cs typeface="Arial" charset="0"/>
              </a:rPr>
              <a:t>[online]. [cit. 2013-09-16]. Dostupný pod licencí </a:t>
            </a:r>
            <a:r>
              <a:rPr lang="cs-CZ" altLang="ja-JP" sz="1200" dirty="0" err="1" smtClean="0">
                <a:cs typeface="Arial" charset="0"/>
              </a:rPr>
              <a:t>Creative</a:t>
            </a:r>
            <a:r>
              <a:rPr lang="cs-CZ" altLang="ja-JP" sz="1200" dirty="0" smtClean="0">
                <a:cs typeface="Arial" charset="0"/>
              </a:rPr>
              <a:t> </a:t>
            </a:r>
            <a:r>
              <a:rPr lang="cs-CZ" altLang="ja-JP" sz="1200" dirty="0" err="1" smtClean="0">
                <a:cs typeface="Arial" charset="0"/>
              </a:rPr>
              <a:t>Commons</a:t>
            </a:r>
            <a:r>
              <a:rPr lang="en-US" altLang="ja-JP" sz="1200" dirty="0" smtClean="0">
                <a:cs typeface="Arial" charset="0"/>
              </a:rPr>
              <a:t> </a:t>
            </a:r>
            <a:r>
              <a:rPr lang="en-US" altLang="ja-JP" sz="1200" dirty="0" err="1" smtClean="0">
                <a:cs typeface="Arial" charset="0"/>
              </a:rPr>
              <a:t>na</a:t>
            </a:r>
            <a:r>
              <a:rPr lang="en-US" altLang="ja-JP" sz="1200" dirty="0" smtClean="0">
                <a:cs typeface="Arial" charset="0"/>
              </a:rPr>
              <a:t> WWW</a:t>
            </a:r>
            <a:r>
              <a:rPr lang="pl-PL" altLang="ja-JP" sz="1200" dirty="0" smtClean="0">
                <a:cs typeface="Arial" charset="0"/>
              </a:rPr>
              <a:t>: </a:t>
            </a:r>
            <a:r>
              <a:rPr lang="cs-CZ" sz="1200" dirty="0" smtClean="0">
                <a:hlinkClick r:id="rId4"/>
              </a:rPr>
              <a:t>http://cs.wikipedia.org/wiki/Soubor:Brandenburger_Tor1.JPG</a:t>
            </a:r>
            <a:endParaRPr lang="cs-CZ" sz="1200" dirty="0" smtClean="0"/>
          </a:p>
          <a:p>
            <a:pPr>
              <a:buFont typeface="+mj-lt"/>
              <a:buAutoNum type="arabicPeriod"/>
            </a:pPr>
            <a:r>
              <a:rPr lang="cs-CZ" altLang="ja-JP" sz="1200" dirty="0" smtClean="0">
                <a:cs typeface="Arial" charset="0"/>
              </a:rPr>
              <a:t>Obrázek: </a:t>
            </a:r>
            <a:r>
              <a:rPr lang="cs-CZ" altLang="ja-JP" sz="1200" i="1" dirty="0" err="1" smtClean="0">
                <a:cs typeface="Arial" charset="0"/>
              </a:rPr>
              <a:t>Kaiser</a:t>
            </a:r>
            <a:r>
              <a:rPr lang="cs-CZ" altLang="ja-JP" sz="1200" i="1" dirty="0" smtClean="0">
                <a:cs typeface="Arial" charset="0"/>
              </a:rPr>
              <a:t>-</a:t>
            </a:r>
            <a:r>
              <a:rPr lang="cs-CZ" altLang="ja-JP" sz="1200" i="1" dirty="0" err="1" smtClean="0">
                <a:cs typeface="Arial" charset="0"/>
              </a:rPr>
              <a:t>Wilhelm</a:t>
            </a:r>
            <a:r>
              <a:rPr lang="cs-CZ" altLang="ja-JP" sz="1200" i="1" dirty="0" smtClean="0">
                <a:cs typeface="Arial" charset="0"/>
              </a:rPr>
              <a:t>-</a:t>
            </a:r>
            <a:r>
              <a:rPr lang="cs-CZ" altLang="ja-JP" sz="1200" i="1" dirty="0" err="1" smtClean="0">
                <a:cs typeface="Arial" charset="0"/>
              </a:rPr>
              <a:t>Gedächtniskirche</a:t>
            </a:r>
            <a:r>
              <a:rPr lang="cs-CZ" altLang="ja-JP" sz="1200" i="1" dirty="0" smtClean="0">
                <a:cs typeface="Arial" charset="0"/>
              </a:rPr>
              <a:t>: </a:t>
            </a:r>
            <a:r>
              <a:rPr lang="cs-CZ" altLang="ja-JP" sz="1200" dirty="0" smtClean="0">
                <a:cs typeface="Arial" charset="0"/>
              </a:rPr>
              <a:t>[online]. [cit. 2013-09-19]. Dostupný pod licencí </a:t>
            </a:r>
            <a:r>
              <a:rPr lang="cs-CZ" altLang="ja-JP" sz="1200" dirty="0" err="1" smtClean="0">
                <a:cs typeface="Arial" charset="0"/>
              </a:rPr>
              <a:t>Creative</a:t>
            </a:r>
            <a:r>
              <a:rPr lang="cs-CZ" altLang="ja-JP" sz="1200" dirty="0" smtClean="0">
                <a:cs typeface="Arial" charset="0"/>
              </a:rPr>
              <a:t> </a:t>
            </a:r>
            <a:r>
              <a:rPr lang="cs-CZ" altLang="ja-JP" sz="1200" dirty="0" err="1" smtClean="0">
                <a:cs typeface="Arial" charset="0"/>
              </a:rPr>
              <a:t>Commons</a:t>
            </a:r>
            <a:r>
              <a:rPr lang="en-US" altLang="ja-JP" sz="1200" dirty="0" smtClean="0">
                <a:cs typeface="Arial" charset="0"/>
              </a:rPr>
              <a:t> </a:t>
            </a:r>
            <a:r>
              <a:rPr lang="en-US" altLang="ja-JP" sz="1200" dirty="0" err="1" smtClean="0">
                <a:cs typeface="Arial" charset="0"/>
              </a:rPr>
              <a:t>na</a:t>
            </a:r>
            <a:r>
              <a:rPr lang="en-US" altLang="ja-JP" sz="1200" dirty="0" smtClean="0">
                <a:cs typeface="Arial" charset="0"/>
              </a:rPr>
              <a:t> WWW</a:t>
            </a:r>
            <a:r>
              <a:rPr lang="cs-CZ" altLang="ja-JP" sz="1200" dirty="0" smtClean="0">
                <a:cs typeface="Arial" charset="0"/>
              </a:rPr>
              <a:t>:</a:t>
            </a:r>
            <a:r>
              <a:rPr lang="en-US" altLang="ja-JP" sz="1200" dirty="0" smtClean="0">
                <a:cs typeface="Arial" charset="0"/>
              </a:rPr>
              <a:t> </a:t>
            </a:r>
            <a:r>
              <a:rPr lang="cs-CZ" sz="1200" dirty="0" smtClean="0">
                <a:hlinkClick r:id="rId5"/>
              </a:rPr>
              <a:t>http://commons.wikimedia.org/wiki/File:Ged%C3%A4chtniskirche1.JPG</a:t>
            </a:r>
            <a:endParaRPr lang="cs-CZ" sz="1200" dirty="0" smtClean="0"/>
          </a:p>
          <a:p>
            <a:pPr>
              <a:buFont typeface="+mj-lt"/>
              <a:buAutoNum type="arabicPeriod"/>
            </a:pPr>
            <a:r>
              <a:rPr lang="cs-CZ" sz="1200" dirty="0" smtClean="0"/>
              <a:t>Obrázek: </a:t>
            </a:r>
            <a:r>
              <a:rPr lang="cs-CZ" sz="1200" i="1" dirty="0" smtClean="0"/>
              <a:t>Hrad</a:t>
            </a:r>
            <a:r>
              <a:rPr lang="cs-CZ" sz="1200" dirty="0" smtClean="0"/>
              <a:t>:</a:t>
            </a:r>
            <a:r>
              <a:rPr lang="cs-CZ" altLang="ja-JP" sz="1200" dirty="0" smtClean="0">
                <a:cs typeface="Arial" charset="0"/>
              </a:rPr>
              <a:t>[online]. [cit. 2013-09-30].  Dostupný pod licencí </a:t>
            </a:r>
            <a:r>
              <a:rPr lang="cs-CZ" altLang="ja-JP" sz="1200" dirty="0" err="1" smtClean="0">
                <a:cs typeface="Arial" charset="0"/>
              </a:rPr>
              <a:t>Creative</a:t>
            </a:r>
            <a:r>
              <a:rPr lang="cs-CZ" altLang="ja-JP" sz="1200" dirty="0" smtClean="0">
                <a:cs typeface="Arial" charset="0"/>
              </a:rPr>
              <a:t> </a:t>
            </a:r>
            <a:r>
              <a:rPr lang="cs-CZ" altLang="ja-JP" sz="1200" dirty="0" err="1" smtClean="0">
                <a:cs typeface="Arial" charset="0"/>
              </a:rPr>
              <a:t>Commons</a:t>
            </a:r>
            <a:r>
              <a:rPr lang="en-US" altLang="ja-JP" sz="1200" dirty="0" smtClean="0">
                <a:cs typeface="Arial" charset="0"/>
              </a:rPr>
              <a:t> </a:t>
            </a:r>
            <a:r>
              <a:rPr lang="en-US" altLang="ja-JP" sz="1200" dirty="0" err="1" smtClean="0">
                <a:cs typeface="Arial" charset="0"/>
              </a:rPr>
              <a:t>na</a:t>
            </a:r>
            <a:r>
              <a:rPr lang="en-US" altLang="ja-JP" sz="1200" dirty="0" smtClean="0">
                <a:cs typeface="Arial" charset="0"/>
              </a:rPr>
              <a:t> WWW</a:t>
            </a:r>
            <a:r>
              <a:rPr lang="pl-PL" altLang="ja-JP" sz="1200" dirty="0" smtClean="0">
                <a:cs typeface="Arial" charset="0"/>
              </a:rPr>
              <a:t>: </a:t>
            </a:r>
            <a:r>
              <a:rPr lang="cs-CZ" sz="1200" dirty="0" smtClean="0">
                <a:hlinkClick r:id="rId6"/>
              </a:rPr>
              <a:t>http://cs.wikipedia.org/wiki/Soubor:BudapestCastle_028.jpg</a:t>
            </a:r>
            <a:endParaRPr lang="cs-CZ" sz="1200" dirty="0" smtClean="0"/>
          </a:p>
          <a:p>
            <a:pPr>
              <a:buFont typeface="+mj-lt"/>
              <a:buAutoNum type="arabicPeriod"/>
            </a:pPr>
            <a:r>
              <a:rPr lang="cs-CZ" sz="1200" dirty="0" smtClean="0"/>
              <a:t>Obrázek: </a:t>
            </a:r>
            <a:r>
              <a:rPr lang="cs-CZ" sz="1200" i="1" dirty="0" err="1" smtClean="0"/>
              <a:t>Palazzo</a:t>
            </a:r>
            <a:r>
              <a:rPr lang="cs-CZ" sz="1200" i="1" dirty="0" smtClean="0"/>
              <a:t> </a:t>
            </a:r>
            <a:r>
              <a:rPr lang="cs-CZ" sz="1200" i="1" dirty="0" err="1" smtClean="0"/>
              <a:t>Vecchio</a:t>
            </a:r>
            <a:r>
              <a:rPr lang="cs-CZ" sz="1200" i="1" dirty="0" smtClean="0"/>
              <a:t> </a:t>
            </a:r>
            <a:r>
              <a:rPr lang="cs-CZ" sz="1200" dirty="0"/>
              <a:t>:</a:t>
            </a:r>
            <a:r>
              <a:rPr lang="cs-CZ" sz="1200" dirty="0" smtClean="0"/>
              <a:t> </a:t>
            </a:r>
            <a:r>
              <a:rPr lang="cs-CZ" altLang="ja-JP" sz="1200" dirty="0" smtClean="0">
                <a:latin typeface="Arial" charset="0"/>
                <a:cs typeface="Arial" charset="0"/>
              </a:rPr>
              <a:t>[online]. [cit. 2013-08-20]. Dostupný pod licencí </a:t>
            </a:r>
            <a:r>
              <a:rPr lang="cs-CZ" altLang="ja-JP" sz="1200" dirty="0" err="1" smtClean="0">
                <a:latin typeface="Arial" charset="0"/>
                <a:cs typeface="Arial" charset="0"/>
              </a:rPr>
              <a:t>Creative</a:t>
            </a:r>
            <a:r>
              <a:rPr lang="cs-CZ" altLang="ja-JP" sz="1200" dirty="0" smtClean="0">
                <a:latin typeface="Arial" charset="0"/>
                <a:cs typeface="Arial" charset="0"/>
              </a:rPr>
              <a:t> </a:t>
            </a:r>
            <a:r>
              <a:rPr lang="cs-CZ" altLang="ja-JP" sz="1200" dirty="0" err="1" smtClean="0">
                <a:latin typeface="Arial" charset="0"/>
                <a:cs typeface="Arial" charset="0"/>
              </a:rPr>
              <a:t>Commons</a:t>
            </a:r>
            <a:r>
              <a:rPr lang="en-US" altLang="ja-JP" sz="1200" dirty="0" smtClean="0">
                <a:latin typeface="Arial" charset="0"/>
                <a:cs typeface="Arial" charset="0"/>
              </a:rPr>
              <a:t> </a:t>
            </a:r>
            <a:r>
              <a:rPr lang="en-US" altLang="ja-JP" sz="1200" dirty="0" err="1" smtClean="0">
                <a:latin typeface="Arial" charset="0"/>
                <a:cs typeface="Arial" charset="0"/>
              </a:rPr>
              <a:t>na</a:t>
            </a:r>
            <a:r>
              <a:rPr lang="en-US" altLang="ja-JP" sz="1200" dirty="0" smtClean="0">
                <a:latin typeface="Arial" charset="0"/>
                <a:cs typeface="Arial" charset="0"/>
              </a:rPr>
              <a:t> WWW</a:t>
            </a:r>
            <a:r>
              <a:rPr lang="cs-CZ" altLang="ja-JP" sz="1200" dirty="0" smtClean="0">
                <a:latin typeface="Arial" charset="0"/>
                <a:cs typeface="Arial" charset="0"/>
              </a:rPr>
              <a:t>: </a:t>
            </a:r>
            <a:r>
              <a:rPr lang="cs-CZ" sz="1200" dirty="0" smtClean="0">
                <a:hlinkClick r:id="rId7"/>
              </a:rPr>
              <a:t>http://cs.wikipedia.org/wiki/Soubor:Palazzo_vecchio_gnu1742.jpg</a:t>
            </a:r>
            <a:endParaRPr lang="cs-CZ" sz="1200" dirty="0" smtClean="0"/>
          </a:p>
          <a:p>
            <a:pPr>
              <a:buFont typeface="+mj-lt"/>
              <a:buAutoNum type="arabicPeriod"/>
            </a:pPr>
            <a:r>
              <a:rPr lang="cs-CZ" altLang="ja-JP" sz="1200" dirty="0" smtClean="0">
                <a:cs typeface="Arial" charset="0"/>
              </a:rPr>
              <a:t>Obrázek: </a:t>
            </a:r>
            <a:r>
              <a:rPr lang="cs-CZ" altLang="ja-JP" sz="1200" i="1" dirty="0" err="1" smtClean="0">
                <a:cs typeface="Arial" charset="0"/>
              </a:rPr>
              <a:t>Reichstag</a:t>
            </a:r>
            <a:r>
              <a:rPr lang="cs-CZ" altLang="ja-JP" sz="1200" dirty="0" smtClean="0">
                <a:cs typeface="Arial" charset="0"/>
              </a:rPr>
              <a:t>:[online]. [cit. 2013-09-19]. Dostupný pod licencí </a:t>
            </a:r>
            <a:r>
              <a:rPr lang="cs-CZ" altLang="ja-JP" sz="1200" dirty="0" err="1" smtClean="0">
                <a:cs typeface="Arial" charset="0"/>
              </a:rPr>
              <a:t>Creative</a:t>
            </a:r>
            <a:r>
              <a:rPr lang="cs-CZ" altLang="ja-JP" sz="1200" dirty="0" smtClean="0">
                <a:cs typeface="Arial" charset="0"/>
              </a:rPr>
              <a:t> </a:t>
            </a:r>
            <a:r>
              <a:rPr lang="cs-CZ" altLang="ja-JP" sz="1200" dirty="0" err="1" smtClean="0">
                <a:cs typeface="Arial" charset="0"/>
              </a:rPr>
              <a:t>Commons</a:t>
            </a:r>
            <a:r>
              <a:rPr lang="en-US" altLang="ja-JP" sz="1200" dirty="0" smtClean="0">
                <a:cs typeface="Arial" charset="0"/>
              </a:rPr>
              <a:t> </a:t>
            </a:r>
            <a:r>
              <a:rPr lang="en-US" altLang="ja-JP" sz="1200" dirty="0" err="1" smtClean="0">
                <a:cs typeface="Arial" charset="0"/>
              </a:rPr>
              <a:t>na</a:t>
            </a:r>
            <a:r>
              <a:rPr lang="en-US" altLang="ja-JP" sz="1200" dirty="0" smtClean="0">
                <a:cs typeface="Arial" charset="0"/>
              </a:rPr>
              <a:t> WWW</a:t>
            </a:r>
            <a:r>
              <a:rPr lang="cs-CZ" altLang="ja-JP" sz="1200" dirty="0" smtClean="0">
                <a:cs typeface="Arial" charset="0"/>
              </a:rPr>
              <a:t>:</a:t>
            </a:r>
            <a:r>
              <a:rPr lang="en-US" altLang="ja-JP" sz="1200" dirty="0" smtClean="0">
                <a:cs typeface="Arial" charset="0"/>
              </a:rPr>
              <a:t> </a:t>
            </a:r>
            <a:r>
              <a:rPr lang="cs-CZ" sz="1200" dirty="0" smtClean="0">
                <a:hlinkClick r:id="rId8"/>
              </a:rPr>
              <a:t>http://cs.wikipedia.org/wiki/Soubor:Berlin_reichstag_west_panorama.jpg</a:t>
            </a:r>
            <a:endParaRPr lang="cs-CZ" sz="1200" dirty="0" smtClean="0"/>
          </a:p>
          <a:p>
            <a:pPr>
              <a:buFont typeface="+mj-lt"/>
              <a:buAutoNum type="arabicPeriod"/>
            </a:pPr>
            <a:r>
              <a:rPr lang="cs-CZ" sz="1200" dirty="0" smtClean="0"/>
              <a:t>Obrázek: </a:t>
            </a:r>
            <a:r>
              <a:rPr lang="cs-CZ" sz="1200" i="1" dirty="0" smtClean="0"/>
              <a:t>Budovy parlamentu</a:t>
            </a:r>
            <a:r>
              <a:rPr lang="cs-CZ" sz="1200" dirty="0" smtClean="0"/>
              <a:t>, zdroj autor</a:t>
            </a:r>
          </a:p>
          <a:p>
            <a:pPr>
              <a:buFont typeface="+mj-lt"/>
              <a:buAutoNum type="arabicPeriod"/>
            </a:pPr>
            <a:endParaRPr lang="cs-CZ" sz="1200" dirty="0" smtClean="0"/>
          </a:p>
          <a:p>
            <a:pPr>
              <a:buFont typeface="+mj-lt"/>
              <a:buAutoNum type="arabicPeriod"/>
            </a:pPr>
            <a:endParaRPr lang="cs-CZ" sz="1200" dirty="0" smtClean="0"/>
          </a:p>
          <a:p>
            <a:pPr>
              <a:buFont typeface="+mj-lt"/>
              <a:buAutoNum type="arabicPeriod"/>
            </a:pPr>
            <a:endParaRPr lang="cs-CZ" sz="1200" dirty="0" smtClean="0"/>
          </a:p>
          <a:p>
            <a:pPr>
              <a:buFont typeface="+mj-lt"/>
              <a:buAutoNum type="arabicPeriod"/>
            </a:pPr>
            <a:endParaRPr lang="cs-CZ" sz="1200" dirty="0" smtClean="0"/>
          </a:p>
          <a:p>
            <a:pPr>
              <a:buFont typeface="+mj-lt"/>
              <a:buAutoNum type="arabicPeriod"/>
            </a:pPr>
            <a:endParaRPr lang="cs-CZ" sz="1200" dirty="0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463</Words>
  <Application>Microsoft Office PowerPoint</Application>
  <PresentationFormat>Předvádění na obrazovce (4:3)</PresentationFormat>
  <Paragraphs>63</Paragraphs>
  <Slides>15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Motiv sady Office</vt:lpstr>
      <vt:lpstr>Jaká evropská památka je na obrázku?</vt:lpstr>
      <vt:lpstr>Snímek 2</vt:lpstr>
      <vt:lpstr>Snímek 3</vt:lpstr>
      <vt:lpstr>1. Obrázek </vt:lpstr>
      <vt:lpstr>2. Obrázek</vt:lpstr>
      <vt:lpstr>3. Obrázek</vt:lpstr>
      <vt:lpstr>4. Obrázek</vt:lpstr>
      <vt:lpstr>5. Obrázek</vt:lpstr>
      <vt:lpstr>6. Obrázek</vt:lpstr>
      <vt:lpstr>7. Obrázek</vt:lpstr>
      <vt:lpstr>8. Obrázek</vt:lpstr>
      <vt:lpstr>9. Obrázek</vt:lpstr>
      <vt:lpstr>10. Obrázek </vt:lpstr>
      <vt:lpstr>Vyhodnocení</vt:lpstr>
      <vt:lpstr>Zdroje obrázků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Jaká evropská památka je na obrázku?</dc:title>
  <dc:creator>Simona</dc:creator>
  <cp:lastModifiedBy>Simona</cp:lastModifiedBy>
  <cp:revision>3</cp:revision>
  <dcterms:created xsi:type="dcterms:W3CDTF">2013-11-01T16:35:59Z</dcterms:created>
  <dcterms:modified xsi:type="dcterms:W3CDTF">2013-11-01T17:15:18Z</dcterms:modified>
</cp:coreProperties>
</file>