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71" r:id="rId16"/>
    <p:sldId id="268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  <a:srgbClr val="0E78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35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5AC216-26CD-4FAA-AC4C-EABDBB2CF88C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CCAD6D-52D3-444F-AD65-72A17B602A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27498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CCAD6D-52D3-444F-AD65-72A17B602A11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72930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27222-5F3D-4962-9552-001D3628B58F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3DC01-9341-467C-AC18-00228FEFB7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93192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27222-5F3D-4962-9552-001D3628B58F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3DC01-9341-467C-AC18-00228FEFB7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7768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27222-5F3D-4962-9552-001D3628B58F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3DC01-9341-467C-AC18-00228FEFB7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337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27222-5F3D-4962-9552-001D3628B58F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3DC01-9341-467C-AC18-00228FEFB7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192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27222-5F3D-4962-9552-001D3628B58F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3DC01-9341-467C-AC18-00228FEFB7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5442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27222-5F3D-4962-9552-001D3628B58F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3DC01-9341-467C-AC18-00228FEFB7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4638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27222-5F3D-4962-9552-001D3628B58F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3DC01-9341-467C-AC18-00228FEFB7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68856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27222-5F3D-4962-9552-001D3628B58F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3DC01-9341-467C-AC18-00228FEFB7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9832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27222-5F3D-4962-9552-001D3628B58F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3DC01-9341-467C-AC18-00228FEFB7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6842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27222-5F3D-4962-9552-001D3628B58F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3DC01-9341-467C-AC18-00228FEFB7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59994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27222-5F3D-4962-9552-001D3628B58F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3DC01-9341-467C-AC18-00228FEFB7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09187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5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A27222-5F3D-4962-9552-001D3628B58F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03DC01-9341-467C-AC18-00228FEFB7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1344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0751854"/>
              </p:ext>
            </p:extLst>
          </p:nvPr>
        </p:nvGraphicFramePr>
        <p:xfrm>
          <a:off x="1475656" y="764704"/>
          <a:ext cx="6408712" cy="185420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1800200"/>
                <a:gridCol w="460851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Základní škola J. E. Purkyně a ZUŠ Libochovice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Autor: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Mgr. Jana Christenová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Název: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Vy_32_INOVACE_17_Čj_Slovesný vid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Téma: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Slovesný vid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Číslo projektu: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CZ.1.07/1.4.00/21.2803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645024"/>
            <a:ext cx="5256584" cy="140473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81305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4633570"/>
              </p:ext>
            </p:extLst>
          </p:nvPr>
        </p:nvGraphicFramePr>
        <p:xfrm>
          <a:off x="179512" y="980728"/>
          <a:ext cx="8640960" cy="525624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08133"/>
                <a:gridCol w="5732827"/>
              </a:tblGrid>
              <a:tr h="630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Anotace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accent6">
                        <a:lumMod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Žáci </a:t>
                      </a:r>
                      <a:r>
                        <a:rPr lang="cs-CZ" sz="1800" dirty="0" smtClean="0">
                          <a:effectLst/>
                        </a:rPr>
                        <a:t>se</a:t>
                      </a:r>
                      <a:r>
                        <a:rPr lang="cs-CZ" sz="1800" baseline="0" dirty="0" smtClean="0">
                          <a:effectLst/>
                        </a:rPr>
                        <a:t> seznamují se sloves</a:t>
                      </a:r>
                      <a:r>
                        <a:rPr lang="cs-CZ" sz="1800" dirty="0" smtClean="0">
                          <a:effectLst/>
                        </a:rPr>
                        <a:t>ným videm,</a:t>
                      </a:r>
                      <a:r>
                        <a:rPr lang="cs-CZ" sz="1800" baseline="0" dirty="0" smtClean="0">
                          <a:effectLst/>
                        </a:rPr>
                        <a:t> rozlišují dokonavá a nedokonavá slovesa, doplňují vidové dvojice, uvědomují si slovesný vid v příkazech a zákazech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193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Autor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accent6">
                        <a:lumMod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Mgr. Jana Christenová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accent6">
                        <a:lumMod val="90000"/>
                      </a:schemeClr>
                    </a:solidFill>
                  </a:tcPr>
                </a:tc>
              </a:tr>
              <a:tr h="3193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Jazyk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accent6">
                        <a:lumMod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čeština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accent6">
                        <a:lumMod val="90000"/>
                      </a:schemeClr>
                    </a:solidFill>
                  </a:tcPr>
                </a:tc>
              </a:tr>
              <a:tr h="3193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Očekávaný výstup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accent6">
                        <a:lumMod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Dokáží</a:t>
                      </a:r>
                      <a:r>
                        <a:rPr lang="cs-CZ" sz="18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určovat slovesný vid, uvědomují si násobený děj, děj ohraničený </a:t>
                      </a:r>
                      <a:r>
                        <a:rPr lang="cs-CZ" sz="18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 neohraničený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accent6">
                        <a:lumMod val="90000"/>
                      </a:schemeClr>
                    </a:solidFill>
                  </a:tcPr>
                </a:tc>
              </a:tr>
              <a:tr h="630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Speciální vzdělávací potřeby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accent6">
                        <a:lumMod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- žádné -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accent6">
                        <a:lumMod val="90000"/>
                      </a:schemeClr>
                    </a:solidFill>
                  </a:tcPr>
                </a:tc>
              </a:tr>
              <a:tr h="3193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Zpětná vazba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accent6">
                        <a:lumMod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správné řešení, rozbor hodnocení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accent6">
                        <a:lumMod val="90000"/>
                      </a:schemeClr>
                    </a:solidFill>
                  </a:tcPr>
                </a:tc>
              </a:tr>
              <a:tr h="3193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Druh učebního materiálu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accent6">
                        <a:lumMod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accent6">
                        <a:lumMod val="90000"/>
                      </a:schemeClr>
                    </a:solidFill>
                  </a:tcPr>
                </a:tc>
              </a:tr>
              <a:tr h="3193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Druh interaktivity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accent6">
                        <a:lumMod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aktivita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accent6">
                        <a:lumMod val="90000"/>
                      </a:schemeClr>
                    </a:solidFill>
                  </a:tcPr>
                </a:tc>
              </a:tr>
              <a:tr h="3193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Cílová skupina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accent6">
                        <a:lumMod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žák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accent6">
                        <a:lumMod val="90000"/>
                      </a:schemeClr>
                    </a:solidFill>
                  </a:tcPr>
                </a:tc>
              </a:tr>
              <a:tr h="3193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Stupeň a typ vzdělávání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accent6">
                        <a:lumMod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základní vzdělávání – druhý stupeň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accent6">
                        <a:lumMod val="90000"/>
                      </a:schemeClr>
                    </a:solidFill>
                  </a:tcPr>
                </a:tc>
              </a:tr>
              <a:tr h="3193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Typická věková skupina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accent6">
                        <a:lumMod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14 let, 8. ročník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accent6">
                        <a:lumMod val="90000"/>
                      </a:schemeClr>
                    </a:solidFill>
                  </a:tcPr>
                </a:tc>
              </a:tr>
              <a:tr h="3193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Materiál vyhovuje výuce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accent6">
                        <a:lumMod val="2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34784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álný popisek 6"/>
          <p:cNvSpPr/>
          <p:nvPr/>
        </p:nvSpPr>
        <p:spPr>
          <a:xfrm>
            <a:off x="4996911" y="3250348"/>
            <a:ext cx="4176464" cy="1694306"/>
          </a:xfrm>
          <a:prstGeom prst="wedgeEllipseCallout">
            <a:avLst>
              <a:gd name="adj1" fmla="val -44386"/>
              <a:gd name="adj2" fmla="val -102004"/>
            </a:avLst>
          </a:prstGeom>
          <a:solidFill>
            <a:schemeClr val="accent6">
              <a:lumMod val="90000"/>
            </a:schemeClr>
          </a:solidFill>
          <a:scene3d>
            <a:camera prst="orthographicFront"/>
            <a:lightRig rig="threePt" dir="t"/>
          </a:scene3d>
          <a:sp3d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ný popisek 5"/>
          <p:cNvSpPr/>
          <p:nvPr/>
        </p:nvSpPr>
        <p:spPr>
          <a:xfrm>
            <a:off x="251520" y="3140968"/>
            <a:ext cx="4716016" cy="1694306"/>
          </a:xfrm>
          <a:prstGeom prst="wedgeEllipseCallout">
            <a:avLst>
              <a:gd name="adj1" fmla="val 22623"/>
              <a:gd name="adj2" fmla="val -105852"/>
            </a:avLst>
          </a:prstGeom>
          <a:solidFill>
            <a:schemeClr val="accent6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b="1" dirty="0" smtClean="0"/>
              <a:t>SLOVESNÝ VID</a:t>
            </a:r>
            <a:endParaRPr lang="cs-CZ" sz="96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23528" y="3429000"/>
            <a:ext cx="4644008" cy="14401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5800" b="1" dirty="0" smtClean="0"/>
              <a:t>NEDOKONAVÝ</a:t>
            </a:r>
            <a:endParaRPr lang="cs-CZ" sz="58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966467" y="3392995"/>
            <a:ext cx="4038600" cy="11012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5800" b="1" dirty="0" smtClean="0"/>
              <a:t> DOKONAVÝ</a:t>
            </a:r>
            <a:endParaRPr lang="cs-CZ" sz="5800" b="1" dirty="0"/>
          </a:p>
        </p:txBody>
      </p:sp>
    </p:spTree>
    <p:extLst>
      <p:ext uri="{BB962C8B-B14F-4D97-AF65-F5344CB8AC3E}">
        <p14:creationId xmlns:p14="http://schemas.microsoft.com/office/powerpoint/2010/main" val="2696369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6" grpId="0" animBg="1"/>
      <p:bldP spid="2" grpId="0"/>
      <p:bldP spid="4" grpId="0" build="p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980728"/>
            <a:ext cx="73448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Slovesa jsou podle vidu </a:t>
            </a:r>
          </a:p>
          <a:p>
            <a:r>
              <a:rPr lang="cs-CZ" sz="4800" b="1" u="sng" dirty="0" smtClean="0"/>
              <a:t>nedokonavá</a:t>
            </a:r>
            <a:r>
              <a:rPr lang="cs-CZ" sz="4800" b="1" dirty="0" smtClean="0"/>
              <a:t>         </a:t>
            </a:r>
            <a:r>
              <a:rPr lang="cs-CZ" sz="4800" b="1" u="sng" dirty="0" smtClean="0"/>
              <a:t>dokonavá</a:t>
            </a:r>
            <a:endParaRPr lang="cs-CZ" sz="4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552023"/>
            <a:ext cx="86409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četl       			   přečetl </a:t>
            </a:r>
          </a:p>
          <a:p>
            <a:r>
              <a:rPr lang="cs-CZ" sz="4800" dirty="0" smtClean="0"/>
              <a:t>píše      	</a:t>
            </a:r>
          </a:p>
          <a:p>
            <a:r>
              <a:rPr lang="cs-CZ" sz="4800" dirty="0"/>
              <a:t>b</a:t>
            </a:r>
            <a:r>
              <a:rPr lang="cs-CZ" sz="4800" dirty="0" smtClean="0"/>
              <a:t>ude malovat  	   namaluje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002829" y="5085184"/>
            <a:ext cx="462158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i="1" dirty="0" smtClean="0"/>
              <a:t>U </a:t>
            </a:r>
            <a:r>
              <a:rPr lang="cs-CZ" sz="4800" b="1" i="1" dirty="0"/>
              <a:t>sloves urči čas. </a:t>
            </a:r>
          </a:p>
          <a:p>
            <a:pPr algn="ctr"/>
            <a:endParaRPr lang="cs-CZ" dirty="0"/>
          </a:p>
        </p:txBody>
      </p:sp>
      <p:sp>
        <p:nvSpPr>
          <p:cNvPr id="6" name="Tlačítko akce: Nápověda 5">
            <a:hlinkClick r:id="rId2" action="ppaction://hlinksldjump" highlightClick="1"/>
          </p:cNvPr>
          <p:cNvSpPr/>
          <p:nvPr/>
        </p:nvSpPr>
        <p:spPr>
          <a:xfrm>
            <a:off x="7020272" y="5301208"/>
            <a:ext cx="1224136" cy="1080120"/>
          </a:xfrm>
          <a:prstGeom prst="actionButtonHelp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3289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b="1" dirty="0" smtClean="0"/>
              <a:t>Nedokonavá slovesa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132856"/>
            <a:ext cx="9144000" cy="2620888"/>
          </a:xfrm>
        </p:spPr>
        <p:txBody>
          <a:bodyPr>
            <a:noAutofit/>
          </a:bodyPr>
          <a:lstStyle/>
          <a:p>
            <a:r>
              <a:rPr lang="cs-CZ" sz="4800" dirty="0" smtClean="0"/>
              <a:t>Vyjadřují děj neohraničený (stále probíhající) nebo opakovaný</a:t>
            </a:r>
          </a:p>
          <a:p>
            <a:r>
              <a:rPr lang="cs-CZ" sz="4800" dirty="0" smtClean="0"/>
              <a:t>V čase minulém, přítomném </a:t>
            </a:r>
          </a:p>
          <a:p>
            <a:pPr marL="0" indent="0">
              <a:buNone/>
            </a:pPr>
            <a:r>
              <a:rPr lang="cs-CZ" sz="4800" dirty="0"/>
              <a:t> </a:t>
            </a:r>
            <a:r>
              <a:rPr lang="cs-CZ" sz="4800" dirty="0" smtClean="0"/>
              <a:t>  a budoucím</a:t>
            </a:r>
          </a:p>
          <a:p>
            <a:pPr marL="0" indent="0">
              <a:buNone/>
            </a:pPr>
            <a:r>
              <a:rPr lang="cs-CZ" sz="4800" dirty="0" smtClean="0">
                <a:solidFill>
                  <a:srgbClr val="0E7850"/>
                </a:solidFill>
              </a:rPr>
              <a:t>(stále) četl, píše, </a:t>
            </a:r>
            <a:r>
              <a:rPr lang="cs-CZ" sz="4800" b="1" dirty="0" smtClean="0">
                <a:solidFill>
                  <a:srgbClr val="0E7850"/>
                </a:solidFill>
              </a:rPr>
              <a:t>bude malovat</a:t>
            </a:r>
            <a:endParaRPr lang="cs-CZ" sz="4800" b="1" dirty="0">
              <a:solidFill>
                <a:srgbClr val="0E78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8472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b="1" dirty="0" smtClean="0"/>
              <a:t>Dokonavá slovesa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204864"/>
            <a:ext cx="9144000" cy="3921299"/>
          </a:xfrm>
        </p:spPr>
        <p:txBody>
          <a:bodyPr/>
          <a:lstStyle/>
          <a:p>
            <a:r>
              <a:rPr lang="cs-CZ" sz="4800" dirty="0"/>
              <a:t>v</a:t>
            </a:r>
            <a:r>
              <a:rPr lang="cs-CZ" sz="4800" dirty="0" smtClean="0"/>
              <a:t>yjadřují děj ohraničený nebo</a:t>
            </a:r>
          </a:p>
          <a:p>
            <a:pPr marL="0" indent="0">
              <a:buNone/>
            </a:pPr>
            <a:r>
              <a:rPr lang="cs-CZ" sz="4800" dirty="0" smtClean="0"/>
              <a:t>   jednorázový</a:t>
            </a:r>
          </a:p>
          <a:p>
            <a:r>
              <a:rPr lang="cs-CZ" sz="4800" dirty="0"/>
              <a:t>v</a:t>
            </a:r>
            <a:r>
              <a:rPr lang="cs-CZ" sz="4800" dirty="0" smtClean="0"/>
              <a:t> čase minulém a budoucím</a:t>
            </a:r>
          </a:p>
          <a:p>
            <a:pPr marL="0" indent="0">
              <a:buNone/>
            </a:pPr>
            <a:r>
              <a:rPr lang="cs-CZ" sz="4800" dirty="0">
                <a:solidFill>
                  <a:srgbClr val="00B050"/>
                </a:solidFill>
              </a:rPr>
              <a:t> </a:t>
            </a:r>
            <a:r>
              <a:rPr lang="cs-CZ" sz="4800" dirty="0" smtClean="0">
                <a:solidFill>
                  <a:srgbClr val="00B050"/>
                </a:solidFill>
              </a:rPr>
              <a:t>(jednou) přečetl, </a:t>
            </a:r>
            <a:r>
              <a:rPr lang="cs-CZ" sz="4800" b="1" dirty="0" smtClean="0">
                <a:solidFill>
                  <a:srgbClr val="00B050"/>
                </a:solidFill>
              </a:rPr>
              <a:t>namaluje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9968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908720"/>
            <a:ext cx="9144000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/>
              <a:t>Slovesa dokonavá nemohou vyjádřit čas přítomný, jejich tvary přítomného času označují děj budoucí.</a:t>
            </a:r>
          </a:p>
          <a:p>
            <a:r>
              <a:rPr lang="cs-CZ" sz="2800" b="1" i="1" dirty="0" smtClean="0"/>
              <a:t>	</a:t>
            </a:r>
            <a:r>
              <a:rPr lang="cs-CZ" sz="2800" b="1" i="1" dirty="0"/>
              <a:t> </a:t>
            </a:r>
            <a:r>
              <a:rPr lang="cs-CZ" sz="2800" b="1" i="1" dirty="0" smtClean="0"/>
              <a:t>    č. minulý    č. přít.   č. budoucí</a:t>
            </a:r>
          </a:p>
          <a:p>
            <a:r>
              <a:rPr lang="cs-CZ" sz="2600" b="1" dirty="0" smtClean="0">
                <a:solidFill>
                  <a:srgbClr val="00B050"/>
                </a:solidFill>
              </a:rPr>
              <a:t> </a:t>
            </a:r>
            <a:r>
              <a:rPr lang="cs-CZ" sz="2700" b="1" dirty="0" smtClean="0">
                <a:solidFill>
                  <a:srgbClr val="00B050"/>
                </a:solidFill>
              </a:rPr>
              <a:t>zpívat       zpíval          zpívá       bude zpívat    </a:t>
            </a:r>
            <a:r>
              <a:rPr lang="cs-CZ" sz="3200" b="1" dirty="0" smtClean="0"/>
              <a:t>NEDOKONAVÉ</a:t>
            </a:r>
            <a:r>
              <a:rPr lang="cs-CZ" sz="4400" b="1" i="1" dirty="0" smtClean="0">
                <a:solidFill>
                  <a:srgbClr val="00B050"/>
                </a:solidFill>
              </a:rPr>
              <a:t> </a:t>
            </a:r>
          </a:p>
          <a:p>
            <a:endParaRPr lang="cs-CZ" sz="4400" b="1" i="1" dirty="0">
              <a:solidFill>
                <a:srgbClr val="00B050"/>
              </a:solidFill>
            </a:endParaRPr>
          </a:p>
          <a:p>
            <a:r>
              <a:rPr lang="cs-CZ" sz="2700" b="1" i="1" dirty="0" smtClean="0">
                <a:solidFill>
                  <a:srgbClr val="00B050"/>
                </a:solidFill>
              </a:rPr>
              <a:t>zazpívat   zazpíval       </a:t>
            </a:r>
            <a:r>
              <a:rPr lang="cs-CZ" sz="2700" b="1" i="1" dirty="0" smtClean="0">
                <a:solidFill>
                  <a:srgbClr val="FF0000"/>
                </a:solidFill>
              </a:rPr>
              <a:t>_____      zazpívá           </a:t>
            </a:r>
            <a:r>
              <a:rPr lang="cs-CZ" sz="3200" b="1" dirty="0" smtClean="0"/>
              <a:t>DOKONAVÉ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445439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Urči slovesný vid </a:t>
            </a:r>
            <a:br>
              <a:rPr lang="cs-CZ" b="1" dirty="0" smtClean="0"/>
            </a:br>
            <a:r>
              <a:rPr lang="cs-CZ" b="1" dirty="0" smtClean="0"/>
              <a:t>dokonavý (D), nedokonavý (N)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618856" cy="4525963"/>
          </a:xfrm>
        </p:spPr>
        <p:txBody>
          <a:bodyPr>
            <a:normAutofit lnSpcReduction="10000"/>
          </a:bodyPr>
          <a:lstStyle/>
          <a:p>
            <a:r>
              <a:rPr lang="cs-CZ" sz="4400" dirty="0" smtClean="0"/>
              <a:t>zavoláme</a:t>
            </a:r>
          </a:p>
          <a:p>
            <a:r>
              <a:rPr lang="cs-CZ" sz="4400" dirty="0"/>
              <a:t>b</a:t>
            </a:r>
            <a:r>
              <a:rPr lang="cs-CZ" sz="4400" dirty="0" smtClean="0"/>
              <a:t>udu nakupovat</a:t>
            </a:r>
          </a:p>
          <a:p>
            <a:r>
              <a:rPr lang="cs-CZ" sz="4400" dirty="0" smtClean="0"/>
              <a:t>skákat</a:t>
            </a:r>
          </a:p>
          <a:p>
            <a:r>
              <a:rPr lang="cs-CZ" sz="4400" dirty="0" smtClean="0"/>
              <a:t>přikryl</a:t>
            </a:r>
          </a:p>
          <a:p>
            <a:r>
              <a:rPr lang="cs-CZ" sz="4400" dirty="0"/>
              <a:t>v</a:t>
            </a:r>
            <a:r>
              <a:rPr lang="cs-CZ" sz="4400" dirty="0" smtClean="0"/>
              <a:t>idíš</a:t>
            </a:r>
          </a:p>
          <a:p>
            <a:r>
              <a:rPr lang="cs-CZ" sz="4400" dirty="0" smtClean="0"/>
              <a:t>uvidíš</a:t>
            </a:r>
          </a:p>
          <a:p>
            <a:endParaRPr lang="cs-CZ" sz="4400" dirty="0" smtClean="0"/>
          </a:p>
          <a:p>
            <a:endParaRPr lang="cs-CZ" sz="4400" dirty="0" smtClean="0"/>
          </a:p>
          <a:p>
            <a:endParaRPr lang="cs-CZ" sz="4400" dirty="0" smtClean="0"/>
          </a:p>
          <a:p>
            <a:endParaRPr lang="cs-CZ" sz="4400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00808"/>
            <a:ext cx="4038600" cy="4425355"/>
          </a:xfrm>
        </p:spPr>
        <p:txBody>
          <a:bodyPr>
            <a:normAutofit lnSpcReduction="10000"/>
          </a:bodyPr>
          <a:lstStyle/>
          <a:p>
            <a:r>
              <a:rPr lang="cs-CZ" sz="4400" b="1" dirty="0" smtClean="0"/>
              <a:t>D</a:t>
            </a:r>
          </a:p>
          <a:p>
            <a:r>
              <a:rPr lang="cs-CZ" sz="4400" b="1" dirty="0" smtClean="0"/>
              <a:t>N</a:t>
            </a:r>
          </a:p>
          <a:p>
            <a:r>
              <a:rPr lang="cs-CZ" sz="4400" b="1" dirty="0" smtClean="0"/>
              <a:t>N</a:t>
            </a:r>
          </a:p>
          <a:p>
            <a:r>
              <a:rPr lang="cs-CZ" sz="4400" b="1" dirty="0" smtClean="0"/>
              <a:t>D</a:t>
            </a:r>
          </a:p>
          <a:p>
            <a:r>
              <a:rPr lang="cs-CZ" sz="4400" b="1" dirty="0" smtClean="0"/>
              <a:t>N</a:t>
            </a:r>
          </a:p>
          <a:p>
            <a:r>
              <a:rPr lang="cs-CZ" sz="4400" b="1" dirty="0"/>
              <a:t>D</a:t>
            </a:r>
          </a:p>
        </p:txBody>
      </p:sp>
    </p:spTree>
    <p:extLst>
      <p:ext uri="{BB962C8B-B14F-4D97-AF65-F5344CB8AC3E}">
        <p14:creationId xmlns:p14="http://schemas.microsoft.com/office/powerpoint/2010/main" val="180841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Některá slovesa mohou tvořit </a:t>
            </a:r>
            <a:br>
              <a:rPr lang="cs-CZ" b="1" dirty="0" smtClean="0"/>
            </a:br>
            <a:r>
              <a:rPr lang="cs-CZ" b="1" dirty="0" smtClean="0"/>
              <a:t>vidové dvojice </a:t>
            </a:r>
            <a:r>
              <a:rPr lang="cs-CZ" sz="3100" i="1" dirty="0" smtClean="0"/>
              <a:t>(doplňte tabulky)</a:t>
            </a:r>
            <a:endParaRPr lang="cs-CZ" sz="3100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	  dokonavá</a:t>
            </a:r>
            <a:endParaRPr lang="cs-CZ" sz="2800" dirty="0"/>
          </a:p>
        </p:txBody>
      </p:sp>
      <p:graphicFrame>
        <p:nvGraphicFramePr>
          <p:cNvPr id="2" name="Zástupný symbol pro obsah 1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974850104"/>
              </p:ext>
            </p:extLst>
          </p:nvPr>
        </p:nvGraphicFramePr>
        <p:xfrm>
          <a:off x="395536" y="2132856"/>
          <a:ext cx="4040188" cy="310896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404018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napsat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uvidí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koupíme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	nedokonavá</a:t>
            </a:r>
            <a:endParaRPr lang="cs-CZ" sz="28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fontAlgn="t">
              <a:spcBef>
                <a:spcPts val="0"/>
              </a:spcBef>
            </a:pPr>
            <a:endParaRPr lang="cs-CZ" dirty="0">
              <a:latin typeface="Arial"/>
            </a:endParaRPr>
          </a:p>
          <a:p>
            <a:pPr marL="0" indent="0" fontAlgn="t">
              <a:spcBef>
                <a:spcPts val="0"/>
              </a:spcBef>
              <a:buNone/>
            </a:pPr>
            <a:endParaRPr lang="cs-CZ" dirty="0">
              <a:latin typeface="Arial"/>
            </a:endParaRPr>
          </a:p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2892060"/>
              </p:ext>
            </p:extLst>
          </p:nvPr>
        </p:nvGraphicFramePr>
        <p:xfrm>
          <a:off x="4572000" y="2132856"/>
          <a:ext cx="4344144" cy="310896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434414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psát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vaříš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říkat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píše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683568" y="5523085"/>
            <a:ext cx="7625036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/>
              <a:t>Všimněte si, že slovesa se mnohdy tvoří ze slovesa</a:t>
            </a:r>
          </a:p>
          <a:p>
            <a:pPr algn="ctr"/>
            <a:r>
              <a:rPr lang="cs-CZ" sz="2800" b="1" dirty="0" smtClean="0"/>
              <a:t> opačného vidu předponami nebo příponami.</a:t>
            </a:r>
          </a:p>
          <a:p>
            <a:pPr algn="ctr"/>
            <a:endParaRPr lang="cs-CZ" b="1" dirty="0"/>
          </a:p>
        </p:txBody>
      </p:sp>
      <p:sp>
        <p:nvSpPr>
          <p:cNvPr id="6" name="Tlačítko akce: Nápověda 5">
            <a:hlinkClick r:id="rId2" action="ppaction://hlinksldjump" highlightClick="1"/>
          </p:cNvPr>
          <p:cNvSpPr/>
          <p:nvPr/>
        </p:nvSpPr>
        <p:spPr>
          <a:xfrm>
            <a:off x="8100392" y="4653136"/>
            <a:ext cx="864096" cy="869949"/>
          </a:xfrm>
          <a:prstGeom prst="actionButtonHelp">
            <a:avLst/>
          </a:prstGeom>
          <a:solidFill>
            <a:schemeClr val="accent2"/>
          </a:solidFill>
          <a:ln>
            <a:solidFill>
              <a:schemeClr val="accent6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20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-32273" y="657562"/>
            <a:ext cx="9176274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00" b="1" dirty="0" smtClean="0"/>
              <a:t>Rozkazovací způsob má v záporu nedokonavý vid.</a:t>
            </a:r>
            <a:endParaRPr lang="cs-CZ" sz="3400" b="1" dirty="0"/>
          </a:p>
        </p:txBody>
      </p:sp>
      <p:pic>
        <p:nvPicPr>
          <p:cNvPr id="1026" name="Picture 2" descr="C:\Users\Škola\AppData\Local\Microsoft\Windows\Temporary Internet Files\Content.IE5\H6ADLD87\MC9003491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717032"/>
            <a:ext cx="2691277" cy="2691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9552" y="1772816"/>
            <a:ext cx="820891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D                                    N </a:t>
            </a:r>
          </a:p>
          <a:p>
            <a:r>
              <a:rPr lang="cs-CZ" sz="4400" b="1" dirty="0" smtClean="0"/>
              <a:t>Skoč do vody!   Neskákej do vody! 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3834246" y="1987405"/>
            <a:ext cx="1152128" cy="435243"/>
          </a:xfrm>
          <a:prstGeom prst="rightArrow">
            <a:avLst/>
          </a:prstGeom>
          <a:solidFill>
            <a:schemeClr val="accent6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231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 </a:t>
            </a:r>
            <a:r>
              <a:rPr lang="cs-CZ" dirty="0"/>
              <a:t>každé skupině škrtni sloveso, které je jiného vidu než ostatní:</a:t>
            </a:r>
            <a:br>
              <a:rPr lang="cs-CZ" dirty="0"/>
            </a:br>
            <a:endParaRPr lang="cs-CZ" b="1" dirty="0"/>
          </a:p>
        </p:txBody>
      </p:sp>
      <p:sp>
        <p:nvSpPr>
          <p:cNvPr id="4" name="Cloud"/>
          <p:cNvSpPr>
            <a:spLocks noChangeAspect="1" noEditPoints="1" noChangeArrowheads="1"/>
          </p:cNvSpPr>
          <p:nvPr/>
        </p:nvSpPr>
        <p:spPr bwMode="auto">
          <a:xfrm>
            <a:off x="5004048" y="2266351"/>
            <a:ext cx="3751312" cy="2513900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3200" dirty="0" smtClean="0"/>
              <a:t>prodávat</a:t>
            </a:r>
            <a:endParaRPr lang="cs-CZ" sz="3200" dirty="0"/>
          </a:p>
        </p:txBody>
      </p:sp>
      <p:sp>
        <p:nvSpPr>
          <p:cNvPr id="5" name="Cloud"/>
          <p:cNvSpPr>
            <a:spLocks noChangeAspect="1" noEditPoints="1" noChangeArrowheads="1"/>
          </p:cNvSpPr>
          <p:nvPr/>
        </p:nvSpPr>
        <p:spPr bwMode="auto">
          <a:xfrm>
            <a:off x="251520" y="3220596"/>
            <a:ext cx="3744416" cy="2509279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edět 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39752" y="3645024"/>
            <a:ext cx="13126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usedat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08981" y="4646756"/>
            <a:ext cx="17684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usednout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4195476"/>
            <a:ext cx="14667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vysedat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905302" y="2938526"/>
            <a:ext cx="16755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vyprodat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703" y="3799371"/>
            <a:ext cx="17340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doprodat</a:t>
            </a:r>
            <a:endParaRPr lang="cs-CZ" sz="3200" dirty="0"/>
          </a:p>
        </p:txBody>
      </p:sp>
      <p:sp>
        <p:nvSpPr>
          <p:cNvPr id="13" name="Tlačítko akce: Nápověda 12">
            <a:hlinkClick r:id="rId2" action="ppaction://hlinksldjump" highlightClick="1"/>
          </p:cNvPr>
          <p:cNvSpPr/>
          <p:nvPr/>
        </p:nvSpPr>
        <p:spPr>
          <a:xfrm>
            <a:off x="7524328" y="5523085"/>
            <a:ext cx="864096" cy="869949"/>
          </a:xfrm>
          <a:prstGeom prst="actionButtonHelp">
            <a:avLst/>
          </a:prstGeom>
          <a:solidFill>
            <a:schemeClr val="accent2"/>
          </a:solidFill>
          <a:ln>
            <a:solidFill>
              <a:schemeClr val="accent6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5578513" y="3368462"/>
            <a:ext cx="13011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prodat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40455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7" grpId="0"/>
      <p:bldP spid="8" grpId="0"/>
      <p:bldP spid="9" grpId="0"/>
      <p:bldP spid="11" grpId="0"/>
      <p:bldP spid="13" grpId="0" animBg="1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642194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/>
              <a:t>U sloves urči následující mluvnické kategorie:</a:t>
            </a:r>
            <a:endParaRPr lang="cs-CZ" sz="36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1891810"/>
              </p:ext>
            </p:extLst>
          </p:nvPr>
        </p:nvGraphicFramePr>
        <p:xfrm>
          <a:off x="827584" y="2348880"/>
          <a:ext cx="7488832" cy="320040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1483128"/>
                <a:gridCol w="1037152"/>
                <a:gridCol w="1224136"/>
                <a:gridCol w="2088232"/>
                <a:gridCol w="1656184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osoba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číslo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čas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vid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studuje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radila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zazpíváte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budu hrát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vstoupíš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píšeme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lačítko akce: Nápověda 4">
            <a:hlinkClick r:id="rId2" action="ppaction://hlinksldjump" highlightClick="1"/>
          </p:cNvPr>
          <p:cNvSpPr/>
          <p:nvPr/>
        </p:nvSpPr>
        <p:spPr>
          <a:xfrm>
            <a:off x="7524328" y="5523085"/>
            <a:ext cx="864096" cy="869949"/>
          </a:xfrm>
          <a:prstGeom prst="actionButtonHelp">
            <a:avLst/>
          </a:prstGeom>
          <a:solidFill>
            <a:schemeClr val="accent2"/>
          </a:solidFill>
          <a:ln>
            <a:solidFill>
              <a:schemeClr val="accent6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0982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720374"/>
            <a:ext cx="770485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/>
              <a:t>Slovesa jsou podle </a:t>
            </a:r>
            <a:r>
              <a:rPr lang="cs-CZ" sz="4800" b="1" dirty="0" smtClean="0"/>
              <a:t>vidu </a:t>
            </a:r>
          </a:p>
          <a:p>
            <a:pPr algn="ctr"/>
            <a:r>
              <a:rPr lang="cs-CZ" sz="4800" b="1" u="sng" dirty="0" smtClean="0"/>
              <a:t>nedokonavá</a:t>
            </a:r>
            <a:r>
              <a:rPr lang="cs-CZ" sz="4800" b="1" dirty="0" smtClean="0"/>
              <a:t>         </a:t>
            </a:r>
            <a:r>
              <a:rPr lang="cs-CZ" sz="4800" b="1" u="sng" dirty="0" smtClean="0"/>
              <a:t>dokonavá</a:t>
            </a:r>
            <a:endParaRPr lang="cs-CZ" sz="4800" b="1" u="sng" dirty="0"/>
          </a:p>
        </p:txBody>
      </p:sp>
      <p:sp>
        <p:nvSpPr>
          <p:cNvPr id="3" name="Obdélník 2"/>
          <p:cNvSpPr/>
          <p:nvPr/>
        </p:nvSpPr>
        <p:spPr>
          <a:xfrm>
            <a:off x="107504" y="2967335"/>
            <a:ext cx="885698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/>
              <a:t>četl   </a:t>
            </a:r>
            <a:r>
              <a:rPr lang="cs-CZ" sz="4800" b="1" i="1" dirty="0" smtClean="0">
                <a:solidFill>
                  <a:schemeClr val="accent6">
                    <a:lumMod val="50000"/>
                  </a:schemeClr>
                </a:solidFill>
              </a:rPr>
              <a:t>min.    </a:t>
            </a:r>
            <a:r>
              <a:rPr lang="cs-CZ" sz="4800" dirty="0"/>
              <a:t>	</a:t>
            </a:r>
            <a:r>
              <a:rPr lang="cs-CZ" sz="4800" dirty="0" smtClean="0"/>
              <a:t>          přečetl </a:t>
            </a:r>
            <a:r>
              <a:rPr lang="cs-CZ" sz="4800" b="1" i="1" dirty="0">
                <a:solidFill>
                  <a:schemeClr val="accent6">
                    <a:lumMod val="50000"/>
                  </a:schemeClr>
                </a:solidFill>
              </a:rPr>
              <a:t>min. </a:t>
            </a:r>
            <a:endParaRPr lang="cs-CZ" sz="4800" dirty="0"/>
          </a:p>
          <a:p>
            <a:r>
              <a:rPr lang="cs-CZ" sz="4800" dirty="0"/>
              <a:t>píše   </a:t>
            </a:r>
            <a:r>
              <a:rPr lang="cs-CZ" sz="4800" b="1" i="1" dirty="0" smtClean="0">
                <a:solidFill>
                  <a:schemeClr val="accent6">
                    <a:lumMod val="50000"/>
                  </a:schemeClr>
                </a:solidFill>
              </a:rPr>
              <a:t>přít.</a:t>
            </a:r>
            <a:r>
              <a:rPr lang="cs-CZ" sz="4800" dirty="0" smtClean="0"/>
              <a:t>   </a:t>
            </a:r>
            <a:r>
              <a:rPr lang="cs-CZ" sz="4800" dirty="0"/>
              <a:t>	</a:t>
            </a:r>
          </a:p>
          <a:p>
            <a:r>
              <a:rPr lang="cs-CZ" sz="4800" dirty="0"/>
              <a:t>bude </a:t>
            </a:r>
            <a:r>
              <a:rPr lang="cs-CZ" sz="4800" dirty="0" smtClean="0"/>
              <a:t>malovat </a:t>
            </a:r>
            <a:r>
              <a:rPr lang="cs-CZ" sz="4800" b="1" i="1" dirty="0" smtClean="0">
                <a:solidFill>
                  <a:schemeClr val="accent6">
                    <a:lumMod val="50000"/>
                  </a:schemeClr>
                </a:solidFill>
              </a:rPr>
              <a:t>bud.</a:t>
            </a:r>
            <a:r>
              <a:rPr lang="cs-CZ" sz="4800" dirty="0" smtClean="0"/>
              <a:t>  namaluje </a:t>
            </a:r>
            <a:r>
              <a:rPr lang="cs-CZ" sz="4800" b="1" i="1" dirty="0" smtClean="0">
                <a:solidFill>
                  <a:schemeClr val="accent6">
                    <a:lumMod val="50000"/>
                  </a:schemeClr>
                </a:solidFill>
              </a:rPr>
              <a:t>bud.</a:t>
            </a:r>
            <a:endParaRPr lang="cs-CZ" sz="4800" b="1" i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4800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6804248" y="5517232"/>
            <a:ext cx="1224136" cy="1080120"/>
          </a:xfrm>
          <a:prstGeom prst="actionButtonHom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24622" y="159123"/>
            <a:ext cx="15347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ŘEŠENÍ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819358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Obdélník 2"/>
          <p:cNvSpPr/>
          <p:nvPr/>
        </p:nvSpPr>
        <p:spPr>
          <a:xfrm>
            <a:off x="3000731" y="1268760"/>
            <a:ext cx="34197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/>
              <a:t>vidové dvojice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1789340"/>
            <a:ext cx="66904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  DOKONAVÁ                            NEDOKONAVÁ</a:t>
            </a:r>
            <a:endParaRPr lang="cs-CZ" sz="28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9777537"/>
              </p:ext>
            </p:extLst>
          </p:nvPr>
        </p:nvGraphicFramePr>
        <p:xfrm>
          <a:off x="670434" y="2420888"/>
          <a:ext cx="4040188" cy="310896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404018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napsat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uvidí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u</a:t>
                      </a:r>
                      <a:r>
                        <a:rPr lang="cs-CZ" sz="2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vaříš</a:t>
                      </a:r>
                      <a:endParaRPr lang="cs-CZ" sz="28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koupíme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říci, říct</a:t>
                      </a:r>
                      <a:endParaRPr lang="cs-CZ" sz="28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na</a:t>
                      </a:r>
                      <a:r>
                        <a:rPr lang="cs-CZ" sz="2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píše</a:t>
                      </a:r>
                      <a:endParaRPr lang="cs-CZ" sz="28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3209479"/>
              </p:ext>
            </p:extLst>
          </p:nvPr>
        </p:nvGraphicFramePr>
        <p:xfrm>
          <a:off x="4799856" y="2383554"/>
          <a:ext cx="4344144" cy="310896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434414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psát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vidí</a:t>
                      </a:r>
                      <a:endParaRPr lang="cs-CZ" sz="28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vaříš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kupujeme</a:t>
                      </a:r>
                      <a:endParaRPr lang="cs-CZ" sz="28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říkat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píše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lačítko akce: Domů 6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080120" cy="1008112"/>
          </a:xfrm>
          <a:prstGeom prst="actionButtonHom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525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65848" y="1022434"/>
            <a:ext cx="806489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/>
              <a:t>V každé skupině škrtni sloveso, </a:t>
            </a:r>
            <a:endParaRPr lang="cs-CZ" sz="4000" dirty="0" smtClean="0"/>
          </a:p>
          <a:p>
            <a:r>
              <a:rPr lang="cs-CZ" sz="4000" dirty="0" smtClean="0"/>
              <a:t>které </a:t>
            </a:r>
            <a:r>
              <a:rPr lang="cs-CZ" sz="4000" dirty="0"/>
              <a:t>je jiného vidu než ostatní:</a:t>
            </a:r>
            <a:br>
              <a:rPr lang="cs-CZ" sz="4000" dirty="0"/>
            </a:br>
            <a:endParaRPr lang="cs-CZ" sz="4000" dirty="0"/>
          </a:p>
        </p:txBody>
      </p:sp>
      <p:sp>
        <p:nvSpPr>
          <p:cNvPr id="4" name="Cloud"/>
          <p:cNvSpPr>
            <a:spLocks noChangeAspect="1" noEditPoints="1" noChangeArrowheads="1"/>
          </p:cNvSpPr>
          <p:nvPr/>
        </p:nvSpPr>
        <p:spPr bwMode="auto">
          <a:xfrm>
            <a:off x="755576" y="3580475"/>
            <a:ext cx="3744416" cy="2509279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99551" y="4662408"/>
            <a:ext cx="17684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usednout</a:t>
            </a:r>
            <a:endParaRPr lang="cs-CZ" sz="3200" dirty="0"/>
          </a:p>
        </p:txBody>
      </p:sp>
      <p:cxnSp>
        <p:nvCxnSpPr>
          <p:cNvPr id="10" name="Přímá spojnice 9"/>
          <p:cNvCxnSpPr>
            <a:stCxn id="8" idx="1"/>
            <a:endCxn id="8" idx="3"/>
          </p:cNvCxnSpPr>
          <p:nvPr/>
        </p:nvCxnSpPr>
        <p:spPr>
          <a:xfrm>
            <a:off x="1599551" y="4954796"/>
            <a:ext cx="1768433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loud"/>
          <p:cNvSpPr>
            <a:spLocks noChangeAspect="1" noEditPoints="1" noChangeArrowheads="1"/>
          </p:cNvSpPr>
          <p:nvPr/>
        </p:nvSpPr>
        <p:spPr bwMode="auto">
          <a:xfrm>
            <a:off x="4982593" y="2266350"/>
            <a:ext cx="3751312" cy="2513900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sz="3200" dirty="0" smtClean="0"/>
          </a:p>
          <a:p>
            <a:r>
              <a:rPr lang="cs-CZ" sz="3200" dirty="0" smtClean="0"/>
              <a:t>     prodávat</a:t>
            </a:r>
            <a:endParaRPr lang="cs-CZ" sz="3200" dirty="0"/>
          </a:p>
        </p:txBody>
      </p:sp>
      <p:cxnSp>
        <p:nvCxnSpPr>
          <p:cNvPr id="17" name="Přímá spojnice 16"/>
          <p:cNvCxnSpPr/>
          <p:nvPr/>
        </p:nvCxnSpPr>
        <p:spPr>
          <a:xfrm>
            <a:off x="5899911" y="3429000"/>
            <a:ext cx="1768433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lačítko akce: Domů 17">
            <a:hlinkClick r:id="rId3" action="ppaction://hlinksldjump" highlightClick="1"/>
          </p:cNvPr>
          <p:cNvSpPr/>
          <p:nvPr/>
        </p:nvSpPr>
        <p:spPr>
          <a:xfrm>
            <a:off x="7668344" y="5373216"/>
            <a:ext cx="1080120" cy="1008112"/>
          </a:xfrm>
          <a:prstGeom prst="actionButtonHom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32634" y="381311"/>
            <a:ext cx="153471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/>
              <a:t>ŘEŠENÍ</a:t>
            </a:r>
          </a:p>
        </p:txBody>
      </p:sp>
    </p:spTree>
    <p:extLst>
      <p:ext uri="{BB962C8B-B14F-4D97-AF65-F5344CB8AC3E}">
        <p14:creationId xmlns:p14="http://schemas.microsoft.com/office/powerpoint/2010/main" val="734037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 animBg="1"/>
      <p:bldP spid="1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9029931"/>
              </p:ext>
            </p:extLst>
          </p:nvPr>
        </p:nvGraphicFramePr>
        <p:xfrm>
          <a:off x="1043608" y="2348880"/>
          <a:ext cx="7488832" cy="320040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1483128"/>
                <a:gridCol w="1037152"/>
                <a:gridCol w="1224136"/>
                <a:gridCol w="2088232"/>
                <a:gridCol w="1656184"/>
              </a:tblGrid>
              <a:tr h="140568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osoba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číslo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čas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vid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studuje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j.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přítomný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radila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j.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minulý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zazpíváte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mn.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budoucí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D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budu hrát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j.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budoucí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vstoupíš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j.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budoucí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D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píšeme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mn.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přítomný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1147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Škola\AppData\Local\Microsoft\Windows\Temporary Internet Files\Content.IE5\ND5G7UUM\MP90042240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764704"/>
            <a:ext cx="7776864" cy="5256584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4209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/>
            </a:r>
            <a:br>
              <a:rPr lang="cs-CZ" dirty="0" smtClean="0">
                <a:solidFill>
                  <a:prstClr val="black"/>
                </a:solidFill>
              </a:rPr>
            </a:br>
            <a:r>
              <a:rPr lang="cs-CZ" dirty="0" smtClean="0">
                <a:solidFill>
                  <a:prstClr val="black"/>
                </a:solidFill>
              </a:rPr>
              <a:t/>
            </a:r>
            <a:br>
              <a:rPr lang="cs-CZ" dirty="0" smtClean="0">
                <a:solidFill>
                  <a:prstClr val="black"/>
                </a:solidFill>
              </a:rPr>
            </a:br>
            <a:r>
              <a:rPr lang="cs-CZ" dirty="0">
                <a:solidFill>
                  <a:prstClr val="black"/>
                </a:solidFill>
              </a:rPr>
              <a:t/>
            </a:r>
            <a:br>
              <a:rPr lang="cs-CZ" dirty="0">
                <a:solidFill>
                  <a:prstClr val="black"/>
                </a:solidFill>
              </a:rPr>
            </a:br>
            <a:r>
              <a:rPr lang="cs-CZ" dirty="0" smtClean="0">
                <a:solidFill>
                  <a:prstClr val="black"/>
                </a:solidFill>
              </a:rPr>
              <a:t/>
            </a:r>
            <a:br>
              <a:rPr lang="cs-CZ" dirty="0" smtClean="0">
                <a:solidFill>
                  <a:prstClr val="black"/>
                </a:solidFill>
              </a:rPr>
            </a:br>
            <a:r>
              <a:rPr lang="cs-CZ" dirty="0">
                <a:solidFill>
                  <a:prstClr val="black"/>
                </a:solidFill>
              </a:rPr>
              <a:t/>
            </a:r>
            <a:br>
              <a:rPr lang="cs-CZ" dirty="0">
                <a:solidFill>
                  <a:prstClr val="black"/>
                </a:solidFill>
              </a:rPr>
            </a:br>
            <a:r>
              <a:rPr lang="cs-CZ" dirty="0" smtClean="0">
                <a:solidFill>
                  <a:prstClr val="black"/>
                </a:solidFill>
              </a:rPr>
              <a:t/>
            </a:r>
            <a:br>
              <a:rPr lang="cs-CZ" dirty="0" smtClean="0">
                <a:solidFill>
                  <a:prstClr val="black"/>
                </a:solidFill>
              </a:rPr>
            </a:br>
            <a:r>
              <a:rPr lang="cs-CZ" dirty="0" smtClean="0">
                <a:solidFill>
                  <a:prstClr val="black"/>
                </a:solidFill>
              </a:rPr>
              <a:t>          Zpracovala </a:t>
            </a:r>
            <a:r>
              <a:rPr lang="cs-CZ" dirty="0">
                <a:solidFill>
                  <a:prstClr val="black"/>
                </a:solidFill>
              </a:rPr>
              <a:t>Mgr. Jana Christenová </a:t>
            </a:r>
            <a:br>
              <a:rPr lang="cs-CZ" dirty="0">
                <a:solidFill>
                  <a:prstClr val="black"/>
                </a:solidFill>
              </a:rPr>
            </a:br>
            <a:r>
              <a:rPr lang="cs-CZ" dirty="0">
                <a:solidFill>
                  <a:prstClr val="black"/>
                </a:solidFill>
              </a:rPr>
              <a:t>v programu PowerPoint</a:t>
            </a:r>
            <a:br>
              <a:rPr lang="cs-CZ" dirty="0">
                <a:solidFill>
                  <a:prstClr val="black"/>
                </a:solidFill>
              </a:rPr>
            </a:br>
            <a:r>
              <a:rPr lang="cs-CZ" dirty="0" smtClean="0">
                <a:solidFill>
                  <a:prstClr val="black"/>
                </a:solidFill>
              </a:rPr>
              <a:t>      Ilustrace www.office.microsoft.com</a:t>
            </a:r>
            <a:br>
              <a:rPr lang="cs-CZ" dirty="0" smtClean="0">
                <a:solidFill>
                  <a:prstClr val="black"/>
                </a:solidFill>
              </a:rPr>
            </a:br>
            <a:r>
              <a:rPr lang="cs-CZ" dirty="0" smtClean="0">
                <a:solidFill>
                  <a:prstClr val="black"/>
                </a:solidFill>
              </a:rPr>
              <a:t/>
            </a:r>
            <a:br>
              <a:rPr lang="cs-CZ" dirty="0" smtClean="0">
                <a:solidFill>
                  <a:prstClr val="black"/>
                </a:solidFill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1489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BD5B5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303</TotalTime>
  <Words>384</Words>
  <Application>Microsoft Office PowerPoint</Application>
  <PresentationFormat>Předvádění na obrazovce (4:3)</PresentationFormat>
  <Paragraphs>174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SLOVESNÝ VID</vt:lpstr>
      <vt:lpstr>Prezentace aplikace PowerPoint</vt:lpstr>
      <vt:lpstr>Nedokonavá slovesa</vt:lpstr>
      <vt:lpstr>Dokonavá slovesa</vt:lpstr>
      <vt:lpstr>Prezentace aplikace PowerPoint</vt:lpstr>
      <vt:lpstr>Urči slovesný vid  dokonavý (D), nedokonavý (N)</vt:lpstr>
      <vt:lpstr> Některá slovesa mohou tvořit  vidové dvojice (doplňte tabulky)</vt:lpstr>
      <vt:lpstr>Prezentace aplikace PowerPoint</vt:lpstr>
      <vt:lpstr>  V každé skupině škrtni sloveso, které je jiného vidu než ostatní: </vt:lpstr>
      <vt:lpstr>U sloves urči následující mluvnické kategorie:</vt:lpstr>
      <vt:lpstr>Prezentace aplikace PowerPoint</vt:lpstr>
      <vt:lpstr>ŘEŠENÍ</vt:lpstr>
      <vt:lpstr>Prezentace aplikace PowerPoint</vt:lpstr>
      <vt:lpstr>Řešení</vt:lpstr>
      <vt:lpstr>                Zpracovala Mgr. Jana Christenová  v programu PowerPoint       Ilustrace www.office.microsoft.com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Christenová</dc:creator>
  <cp:lastModifiedBy>Jana Christenová</cp:lastModifiedBy>
  <cp:revision>34</cp:revision>
  <dcterms:created xsi:type="dcterms:W3CDTF">2013-10-14T14:45:15Z</dcterms:created>
  <dcterms:modified xsi:type="dcterms:W3CDTF">2013-11-01T19:32:54Z</dcterms:modified>
</cp:coreProperties>
</file>