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3" r:id="rId4"/>
    <p:sldId id="262" r:id="rId5"/>
    <p:sldId id="261" r:id="rId6"/>
    <p:sldId id="264" r:id="rId7"/>
    <p:sldId id="265" r:id="rId8"/>
    <p:sldId id="259" r:id="rId9"/>
    <p:sldId id="25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260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1/Blackberries_on_bush.jp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5/55/Fragaria_Fruit_Close-up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http://upload.wikimedia.org/wikipedia/commons/4/40/Watermelons.jpg" TargetMode="External"/><Relationship Id="rId4" Type="http://schemas.openxmlformats.org/officeDocument/2006/relationships/hyperlink" Target="http://upload.wikimedia.org/wikipedia/commons/e/e4/Vitis_vinifera_-_K%C3%B6hler%E2%80%93s_Medizinal-Pflanzen-145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1/1a/Saccharose2.sv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c/c4/Illustration_Hordeum_vulgare0.jpg" TargetMode="External"/><Relationship Id="rId11" Type="http://schemas.openxmlformats.org/officeDocument/2006/relationships/image" Target="../media/image10.png"/><Relationship Id="rId5" Type="http://schemas.openxmlformats.org/officeDocument/2006/relationships/image" Target="../media/image7.jpeg"/><Relationship Id="rId10" Type="http://schemas.openxmlformats.org/officeDocument/2006/relationships/hyperlink" Target="http://upload.wikimedia.org/wikipedia/commons/4/43/Lactose_cyclic_horizontal.png" TargetMode="External"/><Relationship Id="rId4" Type="http://schemas.openxmlformats.org/officeDocument/2006/relationships/hyperlink" Target="http://upload.wikimedia.org/wikipedia/commons/8/83/SugarBeet.jpg" TargetMode="External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1/Wheat_field.jp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9/9d/Zea_Mays_L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hyperlink" Target="http://upload.wikimedia.org/wikipedia/commons/2/27/Oryza_sativa_-_K%C3%B6hler%E2%80%93s_Medizinal-Pflanzen-232.jpg" TargetMode="External"/><Relationship Id="rId4" Type="http://schemas.openxmlformats.org/officeDocument/2006/relationships/hyperlink" Target="http://upload.wikimedia.org/wikipedia/commons/1/12/Potato_plant.jpg" TargetMode="External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hyperlink" Target="http://upload.wikimedia.org/wikipedia/commons/4/47/Glycogen_structure.sv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ugarBeet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Watermelons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Blackberries_on_bush.jpg" TargetMode="External"/><Relationship Id="rId11" Type="http://schemas.openxmlformats.org/officeDocument/2006/relationships/hyperlink" Target="http://cs.wikipedia.org/wiki/Soubor:Lactose_cyclic_horizontal.png" TargetMode="External"/><Relationship Id="rId5" Type="http://schemas.openxmlformats.org/officeDocument/2006/relationships/hyperlink" Target="http://cs.wikipedia.org/wiki/Soubor:Fragaria_Fruit_Close-up.jpg" TargetMode="External"/><Relationship Id="rId10" Type="http://schemas.openxmlformats.org/officeDocument/2006/relationships/hyperlink" Target="http://cs.wikipedia.org/wiki/Soubor:Illustration_Hordeum_vulgare0.jpg" TargetMode="External"/><Relationship Id="rId4" Type="http://schemas.openxmlformats.org/officeDocument/2006/relationships/hyperlink" Target="http://cs.wikipedia.org/wiki/Soubor:Vitis_vinifera_-_K%C3%B6hler%E2%80%93s_Medizinal-Pflanzen-145.jpg" TargetMode="External"/><Relationship Id="rId9" Type="http://schemas.openxmlformats.org/officeDocument/2006/relationships/hyperlink" Target="http://cs.wikipedia.org/wiki/Soubor:Saccharose2.sv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lycogen_structure.sv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Oryza_sativa_-_K%C3%B6hler%E2%80%93s_Medizinal-Pflanzen-232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Wheat_field.jpg" TargetMode="External"/><Relationship Id="rId5" Type="http://schemas.openxmlformats.org/officeDocument/2006/relationships/hyperlink" Target="http://cs.wikipedia.org/wiki/Soubor:Zea_Mays_L.jpg" TargetMode="External"/><Relationship Id="rId4" Type="http://schemas.openxmlformats.org/officeDocument/2006/relationships/hyperlink" Target="http://cs.wikipedia.org/wiki/Soubor:Potato_plan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345043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Rozdělení a využití sacharidů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Sacharidy, škroby, fotosyntéza,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ovoce, organická sloučenina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Sacharidy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700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 32_INOVACE_24_472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7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Sacharidy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556792"/>
            <a:ext cx="88924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jsou přírodní organické látky, 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vyskytují se zejména v rostlinách, kde tvoří součást buněčných stěn 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plní funkci zásobních látek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u živočichů jsou především energetickým zdrojem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rostlinnou potravou se dostávají do těl živočichů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molekula je složena ze tří prvků: uhlíku, vodíku, kyslíku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cs-CZ" dirty="0"/>
              <a:t>vznikají v rostlinách </a:t>
            </a:r>
            <a:r>
              <a:rPr lang="cs-CZ" dirty="0" smtClean="0"/>
              <a:t>fotosyntézou</a:t>
            </a:r>
          </a:p>
          <a:p>
            <a:pPr lvl="0"/>
            <a:endParaRPr lang="cs-CZ" dirty="0"/>
          </a:p>
          <a:p>
            <a:r>
              <a:rPr lang="cs-CZ" u="sng" dirty="0"/>
              <a:t>Rozdělení sacharidů:</a:t>
            </a:r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dirty="0" smtClean="0"/>
              <a:t>1. Jednoduché - monosacharidy</a:t>
            </a:r>
            <a:endParaRPr lang="cs-CZ" dirty="0"/>
          </a:p>
          <a:p>
            <a:pPr lvl="0"/>
            <a:r>
              <a:rPr lang="cs-CZ" dirty="0" smtClean="0"/>
              <a:t>2. Složené </a:t>
            </a:r>
          </a:p>
          <a:p>
            <a:pPr lvl="0"/>
            <a:r>
              <a:rPr lang="cs-CZ" dirty="0" smtClean="0"/>
              <a:t>a) oligosacharidy </a:t>
            </a:r>
            <a:r>
              <a:rPr lang="cs-CZ" dirty="0"/>
              <a:t>(di, </a:t>
            </a:r>
            <a:r>
              <a:rPr lang="cs-CZ" dirty="0" err="1"/>
              <a:t>tri</a:t>
            </a:r>
            <a:r>
              <a:rPr lang="cs-CZ" dirty="0"/>
              <a:t>…, nejvýše 10 vázaných molekul monosacharidů)</a:t>
            </a:r>
          </a:p>
          <a:p>
            <a:r>
              <a:rPr lang="cs-CZ" dirty="0" smtClean="0"/>
              <a:t>b) polysacharidy </a:t>
            </a:r>
            <a:r>
              <a:rPr lang="cs-CZ" dirty="0"/>
              <a:t>(více než 10 molekul monosacharidů)</a:t>
            </a:r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7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Monosacharidy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290" y="1494076"/>
            <a:ext cx="88924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heterocyklické sloučeniny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obsahují </a:t>
            </a:r>
            <a:r>
              <a:rPr lang="cs-CZ" dirty="0"/>
              <a:t>v cyklickém řetězci kyslíkový atom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nejdůležitější: </a:t>
            </a:r>
            <a:r>
              <a:rPr lang="cs-CZ" dirty="0"/>
              <a:t>5 uhlíkových atomů – </a:t>
            </a:r>
            <a:r>
              <a:rPr lang="cs-CZ" dirty="0" smtClean="0"/>
              <a:t>pentózy </a:t>
            </a:r>
            <a:r>
              <a:rPr lang="cs-CZ" dirty="0"/>
              <a:t>a 6 uhlíkových atomů – </a:t>
            </a:r>
            <a:r>
              <a:rPr lang="cs-CZ" dirty="0" smtClean="0"/>
              <a:t>hexózy</a:t>
            </a:r>
          </a:p>
          <a:p>
            <a:pPr lvl="0"/>
            <a:endParaRPr lang="cs-CZ" dirty="0"/>
          </a:p>
          <a:p>
            <a:r>
              <a:rPr lang="cs-CZ" u="sng" dirty="0"/>
              <a:t>Glukosa,</a:t>
            </a:r>
            <a:r>
              <a:rPr lang="cs-CZ" dirty="0"/>
              <a:t> cukr hroznový C</a:t>
            </a:r>
            <a:r>
              <a:rPr lang="cs-CZ" baseline="-25000" dirty="0"/>
              <a:t>6</a:t>
            </a:r>
            <a:r>
              <a:rPr lang="cs-CZ" dirty="0"/>
              <a:t>H</a:t>
            </a:r>
            <a:r>
              <a:rPr lang="cs-CZ" baseline="-25000" dirty="0"/>
              <a:t>12</a:t>
            </a:r>
            <a:r>
              <a:rPr lang="cs-CZ" dirty="0"/>
              <a:t>O</a:t>
            </a:r>
            <a:r>
              <a:rPr lang="cs-CZ" baseline="-25000" dirty="0"/>
              <a:t>6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kvašením za nepřístupu vzduchu poskytuje </a:t>
            </a:r>
            <a:r>
              <a:rPr lang="cs-CZ" dirty="0" err="1"/>
              <a:t>ethanol</a:t>
            </a:r>
            <a:r>
              <a:rPr lang="cs-CZ" dirty="0"/>
              <a:t> a CO</a:t>
            </a:r>
            <a:r>
              <a:rPr lang="cs-CZ" baseline="-25000" dirty="0"/>
              <a:t>2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obsažena v rostlinných šťávách, v ovoci, medu a v krvi živočichů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lehce stravitelná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využití jako umělá výživa v lékařství, výroba vitaminu C</a:t>
            </a:r>
          </a:p>
          <a:p>
            <a:r>
              <a:rPr lang="cs-CZ" dirty="0"/>
              <a:t> </a:t>
            </a:r>
          </a:p>
          <a:p>
            <a:r>
              <a:rPr lang="cs-CZ" u="sng" dirty="0" err="1"/>
              <a:t>Fruktosa</a:t>
            </a:r>
            <a:r>
              <a:rPr lang="cs-CZ" u="sng" dirty="0"/>
              <a:t>,</a:t>
            </a:r>
            <a:r>
              <a:rPr lang="cs-CZ" dirty="0"/>
              <a:t> cukr </a:t>
            </a:r>
            <a:r>
              <a:rPr lang="cs-CZ" dirty="0" smtClean="0"/>
              <a:t>ovocný,</a:t>
            </a:r>
            <a:r>
              <a:rPr lang="cs-CZ" dirty="0"/>
              <a:t> </a:t>
            </a:r>
            <a:r>
              <a:rPr lang="cs-CZ" dirty="0" smtClean="0"/>
              <a:t>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r>
              <a:rPr lang="cs-CZ" dirty="0" smtClean="0"/>
              <a:t>O</a:t>
            </a:r>
            <a:r>
              <a:rPr lang="cs-CZ" baseline="-25000" dirty="0" smtClean="0"/>
              <a:t>6</a:t>
            </a:r>
            <a:r>
              <a:rPr lang="cs-CZ" dirty="0" smtClean="0"/>
              <a:t> 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obsažena v ovoci a medu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největší sladivost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lehce stravitelná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využití pro diabetiky</a:t>
            </a:r>
          </a:p>
          <a:p>
            <a:r>
              <a:rPr lang="cs-CZ" dirty="0"/>
              <a:t> </a:t>
            </a:r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75856" y="4306154"/>
            <a:ext cx="2232248" cy="164312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ddré</a:t>
            </a:r>
            <a:endParaRPr lang="cs-CZ" dirty="0"/>
          </a:p>
        </p:txBody>
      </p:sp>
      <p:pic>
        <p:nvPicPr>
          <p:cNvPr id="11" name="Obrázek 10" descr="Soubor:Vitis vinifera - Köhler–s Medizinal-Pflanzen-145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000" y="4338619"/>
            <a:ext cx="1941959" cy="135509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bdélník 5"/>
          <p:cNvSpPr/>
          <p:nvPr/>
        </p:nvSpPr>
        <p:spPr>
          <a:xfrm>
            <a:off x="5362959" y="4149080"/>
            <a:ext cx="1657313" cy="13681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 descr="Soubor:Fragaria Fruit Close-up.jpg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21088"/>
            <a:ext cx="1471389" cy="1268814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bdélník 9"/>
          <p:cNvSpPr/>
          <p:nvPr/>
        </p:nvSpPr>
        <p:spPr>
          <a:xfrm>
            <a:off x="6876256" y="2708920"/>
            <a:ext cx="2016224" cy="159723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Soubor:Blackberries on bush.jpg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493" y="2780929"/>
            <a:ext cx="1840979" cy="144016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Obdélník 11"/>
          <p:cNvSpPr/>
          <p:nvPr/>
        </p:nvSpPr>
        <p:spPr>
          <a:xfrm>
            <a:off x="6876256" y="4581128"/>
            <a:ext cx="2016224" cy="13681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 descr="Soubor:Watermelons.jpg">
            <a:hlinkClick r:id="rId10"/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163" y="4639605"/>
            <a:ext cx="1824410" cy="125119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211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1213" y="1052736"/>
            <a:ext cx="89159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DISACHARIDY (</a:t>
            </a:r>
            <a:r>
              <a:rPr lang="cs-CZ" dirty="0"/>
              <a:t>nejvýznamnější z oligosacharidů)</a:t>
            </a:r>
          </a:p>
          <a:p>
            <a:r>
              <a:rPr lang="cs-CZ" b="1" dirty="0"/>
              <a:t> 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tvoří je dvě molekuly </a:t>
            </a:r>
            <a:r>
              <a:rPr lang="cs-CZ" dirty="0" err="1"/>
              <a:t>hexos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 err="1"/>
              <a:t>Sacharosa</a:t>
            </a:r>
            <a:r>
              <a:rPr lang="cs-CZ" u="sng" dirty="0"/>
              <a:t>,</a:t>
            </a:r>
            <a:r>
              <a:rPr lang="cs-CZ" dirty="0"/>
              <a:t> cukr třtinový nebo </a:t>
            </a:r>
            <a:r>
              <a:rPr lang="cs-CZ" dirty="0" smtClean="0"/>
              <a:t>řepný</a:t>
            </a:r>
            <a:endParaRPr lang="cs-CZ" dirty="0"/>
          </a:p>
          <a:p>
            <a:pPr lvl="0"/>
            <a:r>
              <a:rPr lang="cs-CZ" dirty="0"/>
              <a:t>složení: glukosa + </a:t>
            </a:r>
            <a:r>
              <a:rPr lang="cs-CZ" dirty="0" err="1"/>
              <a:t>fruktosa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nachází se v plodech rostlin a v rostlinných šťávách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použití jako hlavní sladidlo v potravinářství</a:t>
            </a:r>
          </a:p>
          <a:p>
            <a:r>
              <a:rPr lang="cs-CZ" dirty="0"/>
              <a:t> </a:t>
            </a:r>
          </a:p>
          <a:p>
            <a:r>
              <a:rPr lang="cs-CZ" u="sng" dirty="0" err="1"/>
              <a:t>Maltosa</a:t>
            </a:r>
            <a:r>
              <a:rPr lang="cs-CZ" u="sng" dirty="0"/>
              <a:t>,</a:t>
            </a:r>
            <a:r>
              <a:rPr lang="cs-CZ" dirty="0"/>
              <a:t> sladový cukr</a:t>
            </a:r>
          </a:p>
          <a:p>
            <a:pPr lvl="0"/>
            <a:r>
              <a:rPr lang="cs-CZ" dirty="0"/>
              <a:t>složena: 2 molekuly glukosy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vzniká ze škrobu působením enzymů v klíčících semenech</a:t>
            </a:r>
          </a:p>
          <a:p>
            <a:r>
              <a:rPr lang="cs-CZ" dirty="0"/>
              <a:t> </a:t>
            </a:r>
          </a:p>
          <a:p>
            <a:r>
              <a:rPr lang="cs-CZ" u="sng" dirty="0" err="1"/>
              <a:t>Laktosa</a:t>
            </a:r>
            <a:r>
              <a:rPr lang="cs-CZ" u="sng" dirty="0"/>
              <a:t>, </a:t>
            </a:r>
            <a:r>
              <a:rPr lang="cs-CZ" dirty="0"/>
              <a:t>cukr mléčný</a:t>
            </a:r>
          </a:p>
          <a:p>
            <a:pPr lvl="0"/>
            <a:r>
              <a:rPr lang="cs-CZ" dirty="0"/>
              <a:t>složení: glukosa + </a:t>
            </a:r>
            <a:r>
              <a:rPr lang="cs-CZ" dirty="0" err="1"/>
              <a:t>galaktosa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obsažena v mléce savců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použití k výrobě dětské výživy a v lékařství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vyrábí se z kravského mléka</a:t>
            </a:r>
          </a:p>
          <a:p>
            <a:endParaRPr lang="cs-CZ" dirty="0"/>
          </a:p>
        </p:txBody>
      </p:sp>
      <p:pic>
        <p:nvPicPr>
          <p:cNvPr id="10" name="Obrázek 9" descr="Soubor:SugarBeet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895" y="1363241"/>
            <a:ext cx="1762125" cy="13952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Soubor:Illustration Hordeum vulgare0.jp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175" y="3068960"/>
            <a:ext cx="1647825" cy="2371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Soubor:Saccharose2.svg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68760"/>
            <a:ext cx="3286125" cy="1695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Soubor:Lactose cyclic horizontal.png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500" y="4600200"/>
            <a:ext cx="2352675" cy="14478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2367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980728"/>
            <a:ext cx="89159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POLYSACHARIDY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makromolekulární látky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vybudovány z velkého počtu vzájemně svázaných molekul monosacharidů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stavební jednotkou většinou glukosa</a:t>
            </a:r>
          </a:p>
          <a:p>
            <a:r>
              <a:rPr lang="cs-CZ" dirty="0"/>
              <a:t> </a:t>
            </a:r>
          </a:p>
          <a:p>
            <a:r>
              <a:rPr lang="cs-CZ" u="sng" dirty="0" smtClean="0"/>
              <a:t>Škrob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zásobní </a:t>
            </a:r>
            <a:r>
              <a:rPr lang="cs-CZ" dirty="0"/>
              <a:t>látkou rostlin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nachází se zvláště v rostlinných plodech a </a:t>
            </a:r>
            <a:r>
              <a:rPr lang="cs-CZ" dirty="0" smtClean="0"/>
              <a:t>hlízách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má zrnitou strukturu, různou velikost a tvar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jednotlivé druhy škrobu lze od sebe rozlišit pod mikroskopem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průmyslová výroba</a:t>
            </a:r>
            <a:r>
              <a:rPr lang="cs-CZ" dirty="0"/>
              <a:t>: z brambor a z </a:t>
            </a:r>
            <a:r>
              <a:rPr lang="cs-CZ" dirty="0" smtClean="0"/>
              <a:t>obilí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oužití: k výrobě pudrů, lepidel, zásypů, v textilním průmyslu aj.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" name="Obrázek 9" descr="Soubor:Potato plant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950077"/>
            <a:ext cx="1533525" cy="190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Soubor:Zea Mays L.jpg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843" y="4293096"/>
            <a:ext cx="1381125" cy="1685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Soubor:Wheat field.jpg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385" y="1879076"/>
            <a:ext cx="1362075" cy="2219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Soubor:Oryza sativa - Köhler–s Medizinal-Pflanzen-232.jpg">
            <a:hlinkClick r:id="rId10"/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460" y="3596043"/>
            <a:ext cx="1457325" cy="22383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6562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Obrázek 9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96752"/>
            <a:ext cx="6336704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73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8038" y="1124744"/>
            <a:ext cx="898792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err="1" smtClean="0"/>
              <a:t>Celulosa</a:t>
            </a: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v nejčistší formě obsažena v bavlníkových vláknech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získává se ze dřeva, lnu, konopí, juty aj</a:t>
            </a:r>
            <a:endParaRPr lang="cs-CZ" dirty="0" smtClean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 smtClean="0"/>
              <a:t>výchozí </a:t>
            </a:r>
            <a:r>
              <a:rPr lang="cs-CZ" dirty="0"/>
              <a:t>surovina při výrobě papíru, příze, laků, plastů, výbušnin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čistá celulóza je vata, filtrační papír</a:t>
            </a:r>
          </a:p>
          <a:p>
            <a:r>
              <a:rPr lang="cs-CZ" dirty="0"/>
              <a:t> </a:t>
            </a:r>
          </a:p>
          <a:p>
            <a:r>
              <a:rPr lang="cs-CZ" u="sng" dirty="0"/>
              <a:t>Glykogen</a:t>
            </a:r>
            <a:endParaRPr lang="cs-CZ" dirty="0"/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plní funkci zásobních látek v tělech vyšších živočichů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je soustředěn především v játrech</a:t>
            </a:r>
          </a:p>
          <a:p>
            <a:pPr marL="285750" lvl="0" indent="-285750">
              <a:buFont typeface="Wingdings" pitchFamily="2" charset="2"/>
              <a:buChar char="§"/>
            </a:pPr>
            <a:r>
              <a:rPr lang="cs-CZ" dirty="0"/>
              <a:t>v případě potřeby se rychle štěpí na glukosu</a:t>
            </a:r>
            <a:r>
              <a:rPr lang="cs-CZ" dirty="0" smtClean="0"/>
              <a:t>,</a:t>
            </a:r>
          </a:p>
          <a:p>
            <a:pPr lvl="0"/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která je odváděna do krve</a:t>
            </a:r>
          </a:p>
          <a:p>
            <a:r>
              <a:rPr lang="cs-CZ" dirty="0"/>
              <a:t> 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" name="Obrázek 9" descr="Soubor:Glycogen structure.sv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444" y="3356992"/>
            <a:ext cx="2343150" cy="231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450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8708" y="1780382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Kde a jakou reakcí vznikají sacharidy?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Funkce sacharidů u rostlin a živočichů?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Rozdělení sacharidů?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Uveď příklady jednoduchých sacharidů, kde jsou obsaženy?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 jaké přírodní surovině je obsažena </a:t>
            </a:r>
            <a:r>
              <a:rPr lang="cs-CZ" sz="2000" dirty="0" err="1" smtClean="0"/>
              <a:t>sacharosa</a:t>
            </a:r>
            <a:r>
              <a:rPr lang="cs-CZ" sz="2000" dirty="0" smtClean="0"/>
              <a:t>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Zdroje škrobu?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Kde je obsažen glykogen?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Zdroj </a:t>
            </a:r>
            <a:r>
              <a:rPr lang="cs-CZ" sz="2000" dirty="0" err="1" smtClean="0"/>
              <a:t>celulosy</a:t>
            </a:r>
            <a:r>
              <a:rPr lang="cs-CZ" sz="2000" dirty="0" smtClean="0"/>
              <a:t>?</a:t>
            </a:r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64775"/>
            <a:ext cx="871296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FRANZ EUGEN KÖHLER, KÖHLER'S MEDIZINAL-PFLANZEN. </a:t>
            </a:r>
            <a:r>
              <a:rPr lang="cs-CZ" sz="1200" i="1" dirty="0"/>
              <a:t>List </a:t>
            </a:r>
            <a:r>
              <a:rPr lang="cs-CZ" sz="1200" i="1" dirty="0" err="1"/>
              <a:t>of</a:t>
            </a:r>
            <a:r>
              <a:rPr lang="cs-CZ" sz="1200" i="1" dirty="0"/>
              <a:t> </a:t>
            </a:r>
            <a:r>
              <a:rPr lang="cs-CZ" sz="1200" i="1" dirty="0" err="1"/>
              <a:t>Koehler</a:t>
            </a:r>
            <a:r>
              <a:rPr lang="cs-CZ" sz="1200" i="1" dirty="0"/>
              <a:t> </a:t>
            </a:r>
            <a:r>
              <a:rPr lang="cs-CZ" sz="1200" i="1" dirty="0" err="1"/>
              <a:t>Images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4"/>
              </a:rPr>
              <a:t>http://cs.wikipedia.org/wiki/Soubor:Vitis_vinifera_-_</a:t>
            </a:r>
            <a:r>
              <a:rPr lang="cs-CZ" sz="1200" u="sng" dirty="0" smtClean="0">
                <a:hlinkClick r:id="rId4"/>
              </a:rPr>
              <a:t>K%C3%B6hler%E2%80%93s_Medizinal-Pflanzen-145.jpg</a:t>
            </a:r>
            <a:endParaRPr lang="cs-CZ" sz="1200" u="sng" dirty="0" smtClean="0"/>
          </a:p>
          <a:p>
            <a:endParaRPr lang="cs-CZ" sz="1200" u="sng" dirty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i="1" dirty="0"/>
              <a:t>: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5"/>
              </a:rPr>
              <a:t>http://cs.wikipedia.org/wiki/Soubor:Fragaria_Fruit_Close-up.jpg</a:t>
            </a:r>
            <a:endParaRPr lang="cs-CZ" sz="1200" dirty="0"/>
          </a:p>
          <a:p>
            <a:endParaRPr lang="cs-CZ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i="1" dirty="0"/>
              <a:t>: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6"/>
              </a:rPr>
              <a:t>http://cs.wikipedia.org/wiki/Soubor:Blackberries_on_bush.jpg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STEVE EVANS. </a:t>
            </a:r>
            <a:r>
              <a:rPr lang="cs-CZ" sz="1200" i="1" dirty="0" err="1"/>
              <a:t>Watermelons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7"/>
              </a:rPr>
              <a:t>http://cs.wikipedia.org/wiki/Soubor:Watermelons.jpg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AUTOR NEZNÁMÝ.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8"/>
              </a:rPr>
              <a:t>http://cs.wikipedia.org/wiki/Soubor:SugarBeet.jpg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NEUROTIKER.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9"/>
              </a:rPr>
              <a:t>http://cs.wikipedia.org/wiki/Soubor:Saccharose2.svg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AUTOR </a:t>
            </a:r>
            <a:r>
              <a:rPr lang="cs-CZ" sz="1200" dirty="0"/>
              <a:t>NEZNÁMÝ.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10"/>
              </a:rPr>
              <a:t>http://cs.wikipedia.org/wiki/Soubor:Illustration_Hordeum_vulgare0.jpg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PHYSCHIM62.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11"/>
              </a:rPr>
              <a:t>http://cs.wikipedia.org/wiki/Soubor:Lactose_cyclic_horizontal.png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64775"/>
            <a:ext cx="87129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SCOTT BAUER. </a:t>
            </a:r>
            <a:r>
              <a:rPr lang="cs-CZ" sz="1200" i="1" dirty="0"/>
              <a:t>http://www.ars.usda.gov/is/graphics/photos/k5454-17.htm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4"/>
              </a:rPr>
              <a:t>http://cs.wikipedia.org/wiki/Soubor:Potato_plant.jpg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ORIGINAL UPLOADER WAS CASABLANCA AT CS.WIKIPEDIA. </a:t>
            </a:r>
            <a:r>
              <a:rPr lang="cs-CZ" sz="1200" i="1" dirty="0"/>
              <a:t>http://ridgwaydb.mobot.org/mobot/rarebooks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5"/>
              </a:rPr>
              <a:t>http://cs.wikipedia.org/wiki/Soubor:Zea_Mays_L.jpg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PHOTOGRAPH OF A WHEAT FIELD TAKEN BY TARQUIN..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i="1" dirty="0"/>
              <a:t>.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6"/>
              </a:rPr>
              <a:t>http://cs.wikipedia.org/wiki/Soubor:Wheat_field.jpg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FRANZ EUGEN KÖHLER, KÖHLER'S MEDIZINAL-PFLANZEN.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7"/>
              </a:rPr>
              <a:t>http://cs.wikipedia.org/wiki/Soubor:Oryza_sativa_-_K%C3%B6hler%E2%80%93s_Medizinal-Pflanzen-232.jpg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MIKAEL HÄGGSTRÖM. </a:t>
            </a:r>
            <a:r>
              <a:rPr lang="cs-CZ" sz="1200" i="1" dirty="0" err="1"/>
              <a:t>Structure</a:t>
            </a:r>
            <a:r>
              <a:rPr lang="cs-CZ" sz="1200" i="1" dirty="0"/>
              <a:t> reference: </a:t>
            </a:r>
            <a:r>
              <a:rPr lang="cs-CZ" sz="1200" i="1" dirty="0" err="1"/>
              <a:t>Similar</a:t>
            </a:r>
            <a:r>
              <a:rPr lang="cs-CZ" sz="1200" i="1" dirty="0"/>
              <a:t> image on scientificpsychic.com --&gt; </a:t>
            </a:r>
            <a:r>
              <a:rPr lang="cs-CZ" sz="1200" i="1" dirty="0" err="1"/>
              <a:t>Carbohydrates</a:t>
            </a:r>
            <a:r>
              <a:rPr lang="cs-CZ" sz="1200" i="1" dirty="0"/>
              <a:t> - </a:t>
            </a:r>
            <a:r>
              <a:rPr lang="cs-CZ" sz="1200" i="1" dirty="0" err="1"/>
              <a:t>Chemical</a:t>
            </a:r>
            <a:r>
              <a:rPr lang="cs-CZ" sz="1200" i="1" dirty="0"/>
              <a:t> </a:t>
            </a:r>
            <a:r>
              <a:rPr lang="cs-CZ" sz="1200" i="1" dirty="0" err="1"/>
              <a:t>Structure</a:t>
            </a:r>
            <a:r>
              <a:rPr lang="cs-CZ" sz="1200" i="1" dirty="0"/>
              <a:t>. By Antonio Zamora on May 27, 2009</a:t>
            </a:r>
            <a:r>
              <a:rPr lang="cs-CZ" sz="1200" dirty="0"/>
              <a:t> [online]. [cit. 12.4.2013]. Dostupný na WWW: </a:t>
            </a:r>
            <a:r>
              <a:rPr lang="cs-CZ" sz="1200" u="sng" dirty="0">
                <a:hlinkClick r:id="rId8"/>
              </a:rPr>
              <a:t>http://cs.wikipedia.org/wiki/Soubor:Glycogen_structure.svg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5897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772</TotalTime>
  <Words>580</Words>
  <Application>Microsoft Office PowerPoint</Application>
  <PresentationFormat>Předvádění na obrazovce (4:3)</PresentationFormat>
  <Paragraphs>176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52</cp:revision>
  <dcterms:created xsi:type="dcterms:W3CDTF">2010-11-01T23:40:31Z</dcterms:created>
  <dcterms:modified xsi:type="dcterms:W3CDTF">2013-11-01T23:56:30Z</dcterms:modified>
</cp:coreProperties>
</file>