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3" r:id="rId4"/>
    <p:sldId id="262" r:id="rId5"/>
    <p:sldId id="261" r:id="rId6"/>
    <p:sldId id="266" r:id="rId7"/>
    <p:sldId id="265" r:id="rId8"/>
    <p:sldId id="264" r:id="rId9"/>
    <p:sldId id="268" r:id="rId10"/>
    <p:sldId id="267" r:id="rId11"/>
    <p:sldId id="270" r:id="rId12"/>
    <p:sldId id="269" r:id="rId13"/>
    <p:sldId id="259" r:id="rId14"/>
    <p:sldId id="25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CCFF66"/>
    <a:srgbClr val="FF99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6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Retinol.pn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Ergocalciferol.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http://upload.wikimedia.org/wikipedia/commons/thumb/f/fe/Cholecalciferol.png/250px-Cholecalciferol.png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Cholecalciferol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VitaminEstructure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Thiamine_pyrophosphate.png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://cs.wikipedia.org/wiki/Soubor:Thiamine.pn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yridoxamine.pn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yridoxine.png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://cs.wikipedia.org/wiki/Soubor:Strukt_vzorec_riboflavin.PNG" TargetMode="External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hyperlink" Target="http://cs.wikipedia.org/wiki/Soubor:Hydroxocobalamin.sv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Nicotinamide.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http://upload.wikimedia.org/wikipedia/commons/4/4f/Nicotinic-acid.png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://cs.wikipedia.org/wiki/Soubor:Nicotinic-acid.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hyperlink" Target="http://cs.wikipedia.org/wiki/Soubor:Ascorbic-acid-2D-skeletal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hylloquinone_structure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VitaminEstructure.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Ergocalciferol.svg" TargetMode="External"/><Relationship Id="rId11" Type="http://schemas.openxmlformats.org/officeDocument/2006/relationships/hyperlink" Target="http://cs.wikipedia.org/wiki/Soubor:Strukt_vzorec_riboflavin.PNG" TargetMode="External"/><Relationship Id="rId5" Type="http://schemas.openxmlformats.org/officeDocument/2006/relationships/hyperlink" Target="http://upload.wikimedia.org/wikipedia/commons/7/79/Cholecalciferol.svg" TargetMode="External"/><Relationship Id="rId10" Type="http://schemas.openxmlformats.org/officeDocument/2006/relationships/hyperlink" Target="http://cs.wikipedia.org/wiki/Soubor:Thiamine_pyrophosphate.png" TargetMode="External"/><Relationship Id="rId4" Type="http://schemas.openxmlformats.org/officeDocument/2006/relationships/hyperlink" Target="http://cs.wikipedia.org/wiki/Soubor:Retinol.png" TargetMode="External"/><Relationship Id="rId9" Type="http://schemas.openxmlformats.org/officeDocument/2006/relationships/hyperlink" Target="http://cs.wikipedia.org/wiki/Soubor:Thiamine.pn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ydroxocobalamin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Fols%C3%A4ure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yridoxine.png" TargetMode="External"/><Relationship Id="rId5" Type="http://schemas.openxmlformats.org/officeDocument/2006/relationships/hyperlink" Target="http://cs.wikipedia.org/wiki/Soubor:Pantothenic_acid_structure.svg" TargetMode="External"/><Relationship Id="rId4" Type="http://schemas.openxmlformats.org/officeDocument/2006/relationships/hyperlink" Target="http://cs.wikipedia.org/wiki/Soubor:Niacin_structur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85980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Rozdělení a využití vitamínů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Vitamin, zdroj, hypovitaminóza,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metabolismus, vliv na organismus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Vitamíny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VY_32_INOVACE_24_473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64096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VITAMÍNY</a:t>
            </a:r>
          </a:p>
          <a:p>
            <a:endParaRPr lang="cs-CZ" u="sng" dirty="0"/>
          </a:p>
          <a:p>
            <a:r>
              <a:rPr lang="cs-CZ" u="sng" dirty="0" smtClean="0"/>
              <a:t>Funkce</a:t>
            </a:r>
            <a:r>
              <a:rPr lang="cs-CZ" dirty="0"/>
              <a:t>: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katalyzují biochemické reakce v</a:t>
            </a:r>
            <a:r>
              <a:rPr lang="cs-CZ" dirty="0"/>
              <a:t> lidském organismu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podílejí </a:t>
            </a:r>
            <a:r>
              <a:rPr lang="cs-CZ" dirty="0"/>
              <a:t>se na metabolismu bílkovin, tuků a </a:t>
            </a:r>
            <a:r>
              <a:rPr lang="cs-CZ" dirty="0" smtClean="0"/>
              <a:t>cukrů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nutné pro udržení mnohých tělesných funkcí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posilují a udržují imunitní reakce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Existuje </a:t>
            </a:r>
            <a:r>
              <a:rPr lang="cs-CZ" dirty="0"/>
              <a:t>13 základních typů </a:t>
            </a:r>
            <a:r>
              <a:rPr lang="cs-CZ" dirty="0" smtClean="0"/>
              <a:t>vitamínů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Lidský </a:t>
            </a:r>
            <a:r>
              <a:rPr lang="cs-CZ" dirty="0"/>
              <a:t>organismus si, až na některé výjimky, nedokáže vitamíny sám vyrobit, a proto je musí získávat prostřednictvím stravy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 smtClean="0"/>
          </a:p>
          <a:p>
            <a:r>
              <a:rPr lang="cs-CZ" u="sng" dirty="0"/>
              <a:t>Nedostatek vitaminů </a:t>
            </a:r>
            <a:r>
              <a:rPr lang="cs-CZ" dirty="0"/>
              <a:t>– </a:t>
            </a:r>
            <a:r>
              <a:rPr lang="cs-CZ" dirty="0">
                <a:solidFill>
                  <a:srgbClr val="FF0000"/>
                </a:solidFill>
              </a:rPr>
              <a:t>hypovitaminóza</a:t>
            </a:r>
            <a:r>
              <a:rPr lang="cs-CZ" dirty="0"/>
              <a:t>: poruchy funkcí organismu, nebo i velmi vážná onemocnění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u="sng" dirty="0" smtClean="0"/>
              <a:t>Rozdělení:</a:t>
            </a:r>
          </a:p>
          <a:p>
            <a:pPr marL="342900" indent="-342900">
              <a:buAutoNum type="arabicPeriod"/>
            </a:pPr>
            <a:r>
              <a:rPr lang="cs-CZ" dirty="0" smtClean="0"/>
              <a:t>Vitamíny rozpustné v tucích</a:t>
            </a:r>
          </a:p>
          <a:p>
            <a:pPr marL="342900" indent="-342900">
              <a:buAutoNum type="arabicPeriod"/>
            </a:pPr>
            <a:r>
              <a:rPr lang="cs-CZ" dirty="0" smtClean="0"/>
              <a:t>Vitamíny rozpustné ve vodě</a:t>
            </a:r>
            <a:endParaRPr lang="cs-CZ" dirty="0"/>
          </a:p>
          <a:p>
            <a:r>
              <a:rPr lang="cs-CZ" dirty="0"/>
              <a:t> 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Vitamíny rozpustné v tucích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0580" y="1588314"/>
            <a:ext cx="44514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/>
          </a:p>
          <a:p>
            <a:r>
              <a:rPr lang="cs-CZ" b="1" u="sng" dirty="0" smtClean="0"/>
              <a:t>Vitamin </a:t>
            </a:r>
            <a:r>
              <a:rPr lang="cs-CZ" b="1" u="sng" dirty="0"/>
              <a:t>A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u="sng" dirty="0"/>
              <a:t>Zdroj</a:t>
            </a:r>
            <a:r>
              <a:rPr lang="cs-CZ" dirty="0"/>
              <a:t>: barevná zelenina a plody(provitamin), tuky, játra, mléko a vejce ve funkční formě </a:t>
            </a:r>
            <a:r>
              <a:rPr lang="cs-CZ" u="sng" dirty="0" smtClean="0"/>
              <a:t>Funkce</a:t>
            </a:r>
            <a:r>
              <a:rPr lang="cs-CZ" dirty="0"/>
              <a:t>: nezbytný při tvorbě barviv v sítnici oka, účast při </a:t>
            </a:r>
            <a:r>
              <a:rPr lang="cs-CZ" dirty="0" smtClean="0"/>
              <a:t>tvorbě </a:t>
            </a:r>
            <a:r>
              <a:rPr lang="cs-CZ" dirty="0"/>
              <a:t>vaziva </a:t>
            </a:r>
          </a:p>
          <a:p>
            <a:r>
              <a:rPr lang="cs-CZ" u="sng" dirty="0"/>
              <a:t>Nedostatek</a:t>
            </a:r>
            <a:r>
              <a:rPr lang="cs-CZ" dirty="0"/>
              <a:t>: šeroslepost, nadměrné rohovatění kůže, poruchy vaziv. struktur</a:t>
            </a:r>
          </a:p>
          <a:p>
            <a:r>
              <a:rPr lang="cs-CZ" dirty="0"/>
              <a:t> </a:t>
            </a:r>
          </a:p>
        </p:txBody>
      </p:sp>
      <p:pic>
        <p:nvPicPr>
          <p:cNvPr id="8194" name="Picture 2" descr="Strukturní vzorec">
            <a:hlinkClick r:id="rId4" tooltip="&quot;Strukturní vzorec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58662"/>
            <a:ext cx="2376264" cy="823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73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38164" y="1772816"/>
            <a:ext cx="89058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Vitamin </a:t>
            </a:r>
            <a:r>
              <a:rPr lang="cs-CZ" b="1" u="sng" dirty="0"/>
              <a:t>D</a:t>
            </a:r>
            <a:r>
              <a:rPr lang="cs-CZ" dirty="0"/>
              <a:t>  (kalciferol)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výchozí látkou pro syntézu </a:t>
            </a:r>
            <a:r>
              <a:rPr lang="cs-CZ" dirty="0" err="1" smtClean="0"/>
              <a:t>kalcitriolu</a:t>
            </a:r>
            <a:r>
              <a:rPr lang="cs-CZ" dirty="0" smtClean="0"/>
              <a:t>, </a:t>
            </a:r>
            <a:r>
              <a:rPr lang="cs-CZ" dirty="0"/>
              <a:t>hormonu, který významně ovlivňuje metabolismus </a:t>
            </a:r>
            <a:r>
              <a:rPr lang="cs-CZ" dirty="0" smtClean="0"/>
              <a:t>vápníku </a:t>
            </a:r>
            <a:r>
              <a:rPr lang="cs-CZ" dirty="0"/>
              <a:t>a </a:t>
            </a:r>
            <a:r>
              <a:rPr lang="cs-CZ" dirty="0" smtClean="0"/>
              <a:t>fosforu.</a:t>
            </a:r>
            <a:endParaRPr lang="cs-CZ" dirty="0"/>
          </a:p>
          <a:p>
            <a:r>
              <a:rPr lang="cs-CZ" u="sng" dirty="0"/>
              <a:t>Zdroj:</a:t>
            </a:r>
            <a:r>
              <a:rPr lang="cs-CZ" dirty="0"/>
              <a:t> vnitřnosti ryb, vejce a mléko, u nás vlastní tvorba vitamínu v kůži (aktivace UV zářením)…</a:t>
            </a:r>
            <a:r>
              <a:rPr lang="cs-CZ" dirty="0" smtClean="0"/>
              <a:t>metabolická </a:t>
            </a:r>
            <a:r>
              <a:rPr lang="cs-CZ" dirty="0"/>
              <a:t>přeměna v ledvině na aktivní formu…játra (sklad) </a:t>
            </a:r>
          </a:p>
          <a:p>
            <a:r>
              <a:rPr lang="cs-CZ" u="sng" dirty="0"/>
              <a:t>Funkce:</a:t>
            </a:r>
            <a:r>
              <a:rPr lang="cs-CZ" dirty="0"/>
              <a:t> zvyšuje resorpci vápníku a fosforu ve střevní sliznici </a:t>
            </a:r>
          </a:p>
          <a:p>
            <a:r>
              <a:rPr lang="cs-CZ" u="sng" dirty="0"/>
              <a:t>Nedostatek v dětství</a:t>
            </a:r>
            <a:r>
              <a:rPr lang="cs-CZ" dirty="0"/>
              <a:t>: křivice- porucha mineralizace kostí</a:t>
            </a:r>
          </a:p>
          <a:p>
            <a:r>
              <a:rPr lang="cs-CZ" u="sng" dirty="0"/>
              <a:t>Nedostatek v dospělosti</a:t>
            </a:r>
            <a:r>
              <a:rPr lang="cs-CZ" dirty="0"/>
              <a:t>: odvápnění kostí a </a:t>
            </a:r>
            <a:r>
              <a:rPr lang="cs-CZ" dirty="0" smtClean="0"/>
              <a:t>zubů (</a:t>
            </a:r>
            <a:r>
              <a:rPr lang="cs-CZ" dirty="0"/>
              <a:t>zlomeniny a zubní kaz) 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H</a:t>
            </a:r>
            <a:r>
              <a:rPr lang="cs-CZ" dirty="0" err="1" smtClean="0"/>
              <a:t>ypervitaminosa</a:t>
            </a:r>
            <a:r>
              <a:rPr lang="cs-CZ" dirty="0"/>
              <a:t>: při podávání lékové formy, Ca se ukládá ve stěnách cév a orgánů (srdce, mozek)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7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01606" y="112474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 descr="http://upload.wikimedia.org/wikipedia/commons/thumb/f/fe/Cholecalciferol.png/250px-Cholecalciferol.png">
            <a:hlinkClick r:id="rId4" tooltip="&quot;Cholekalciferol, živočisný prekurzor kalcitriolu&quot;"/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81172"/>
            <a:ext cx="23812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24860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250px-Ergocalciferol">
            <a:hlinkClick r:id="rId7" tooltip="&quot;Ergokalciferol, rostlinný prekurzor kalcitriolu&quot;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57809"/>
            <a:ext cx="238125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1520" y="1196752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Cholekalciferol</a:t>
            </a:r>
            <a:r>
              <a:rPr lang="cs-CZ" dirty="0"/>
              <a:t>, </a:t>
            </a:r>
            <a:r>
              <a:rPr lang="cs-CZ" dirty="0" smtClean="0"/>
              <a:t>živočišný </a:t>
            </a:r>
            <a:r>
              <a:rPr lang="cs-CZ" dirty="0"/>
              <a:t>prekurzor </a:t>
            </a:r>
            <a:r>
              <a:rPr lang="cs-CZ" dirty="0" err="1"/>
              <a:t>kalcitriolu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1309410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Ergokalciferol</a:t>
            </a:r>
            <a:r>
              <a:rPr lang="cs-CZ" dirty="0"/>
              <a:t>, rostlinný prekurzor </a:t>
            </a:r>
            <a:r>
              <a:rPr lang="cs-CZ" dirty="0" err="1"/>
              <a:t>kalcitriolu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51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Vitamíny rozpustné v tucích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0580" y="1556792"/>
            <a:ext cx="4451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Vitamin E</a:t>
            </a:r>
            <a:r>
              <a:rPr lang="cs-CZ" b="1" dirty="0"/>
              <a:t> </a:t>
            </a:r>
            <a:endParaRPr lang="cs-CZ" dirty="0"/>
          </a:p>
          <a:p>
            <a:r>
              <a:rPr lang="cs-CZ" u="sng" dirty="0"/>
              <a:t>Zdroj:</a:t>
            </a:r>
            <a:r>
              <a:rPr lang="cs-CZ" dirty="0"/>
              <a:t> rostlinné oleje, živočišné tuky, obilná zrna</a:t>
            </a:r>
          </a:p>
          <a:p>
            <a:r>
              <a:rPr lang="cs-CZ" u="sng" dirty="0"/>
              <a:t>Funkce</a:t>
            </a:r>
            <a:r>
              <a:rPr lang="cs-CZ" dirty="0"/>
              <a:t>: zabraňuje hromadění některých rozpadových produktů metabolismu</a:t>
            </a:r>
          </a:p>
          <a:p>
            <a:r>
              <a:rPr lang="cs-CZ" u="sng" dirty="0"/>
              <a:t>Nedostatek</a:t>
            </a:r>
            <a:r>
              <a:rPr lang="cs-CZ" dirty="0"/>
              <a:t>: rozpad jaterních buněk, malá odolnost červených krvinek (rozpad)</a:t>
            </a:r>
          </a:p>
          <a:p>
            <a:endParaRPr lang="cs-CZ" dirty="0"/>
          </a:p>
        </p:txBody>
      </p:sp>
      <p:pic>
        <p:nvPicPr>
          <p:cNvPr id="2050" name="Picture 2" descr="VitaminEstructure">
            <a:hlinkClick r:id="rId4" tooltip="&quot;α-tokoferol (Vitamín E)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102" y="1788666"/>
            <a:ext cx="163830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108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699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Vitamíny rozpustné v tucích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772816"/>
            <a:ext cx="44514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Vitamin </a:t>
            </a:r>
            <a:r>
              <a:rPr lang="cs-CZ" b="1" u="sng" dirty="0"/>
              <a:t>K</a:t>
            </a:r>
            <a:r>
              <a:rPr lang="cs-CZ" b="1" dirty="0"/>
              <a:t> </a:t>
            </a:r>
            <a:endParaRPr lang="cs-CZ" dirty="0"/>
          </a:p>
          <a:p>
            <a:r>
              <a:rPr lang="cs-CZ" u="sng" dirty="0"/>
              <a:t>Zdroj</a:t>
            </a:r>
            <a:r>
              <a:rPr lang="cs-CZ" dirty="0"/>
              <a:t>: zelenina (květák, hrách), obiloviny, mléko</a:t>
            </a:r>
          </a:p>
          <a:p>
            <a:r>
              <a:rPr lang="cs-CZ" u="sng" dirty="0" smtClean="0"/>
              <a:t>Funkce</a:t>
            </a:r>
            <a:r>
              <a:rPr lang="cs-CZ" dirty="0"/>
              <a:t>: tvorba dostatečného množství bakterií ve střevě, řídí výrobu látek nezbytných ke srážení krve</a:t>
            </a:r>
          </a:p>
          <a:p>
            <a:r>
              <a:rPr lang="cs-CZ" u="sng" dirty="0"/>
              <a:t>Nedostatek</a:t>
            </a:r>
            <a:r>
              <a:rPr lang="cs-CZ" dirty="0"/>
              <a:t>: prodlužuje dobu nutnou k zástavě krvácení, těžké krvácení i při malém poranění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16832"/>
            <a:ext cx="2097087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862" y="3984624"/>
            <a:ext cx="2097087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2904257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Vitamin K1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41862" y="5085184"/>
            <a:ext cx="27704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Vitamin K2</a:t>
            </a: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90515"/>
            <a:ext cx="1300733" cy="1171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838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Vitamíny rozpustné ve vodě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4392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B1 (</a:t>
            </a:r>
            <a:r>
              <a:rPr lang="cs-CZ" b="1" u="sng" dirty="0" err="1"/>
              <a:t>thiamin</a:t>
            </a:r>
            <a:r>
              <a:rPr lang="cs-CZ" b="1" u="sng" dirty="0"/>
              <a:t>)</a:t>
            </a:r>
            <a:endParaRPr lang="cs-CZ" dirty="0"/>
          </a:p>
          <a:p>
            <a:r>
              <a:rPr lang="cs-CZ" u="sng" dirty="0"/>
              <a:t>Z</a:t>
            </a:r>
            <a:r>
              <a:rPr lang="cs-CZ" u="sng" dirty="0" smtClean="0"/>
              <a:t>droj</a:t>
            </a:r>
            <a:r>
              <a:rPr lang="cs-CZ" dirty="0"/>
              <a:t>: obiloviny (hlavně klíčky), kvasnice, srdce, ledviny, libové vepřové maso</a:t>
            </a:r>
          </a:p>
          <a:p>
            <a:r>
              <a:rPr lang="cs-CZ" u="sng" dirty="0"/>
              <a:t>Funkce</a:t>
            </a:r>
            <a:r>
              <a:rPr lang="cs-CZ" dirty="0"/>
              <a:t>: ovlivňuje metabolismus cukrů v CNS a ve svalech</a:t>
            </a:r>
          </a:p>
          <a:p>
            <a:r>
              <a:rPr lang="cs-CZ" u="sng" dirty="0"/>
              <a:t>Nedostatek</a:t>
            </a:r>
            <a:r>
              <a:rPr lang="cs-CZ" dirty="0"/>
              <a:t>: zvýšená </a:t>
            </a:r>
            <a:r>
              <a:rPr lang="cs-CZ" dirty="0" smtClean="0"/>
              <a:t>únava, </a:t>
            </a:r>
            <a:r>
              <a:rPr lang="cs-CZ" dirty="0"/>
              <a:t>sklon ke křečím svalstva, dispozice k zánětům nervů</a:t>
            </a:r>
          </a:p>
          <a:p>
            <a:endParaRPr lang="cs-CZ" dirty="0"/>
          </a:p>
        </p:txBody>
      </p:sp>
      <p:pic>
        <p:nvPicPr>
          <p:cNvPr id="3074" name="Picture 2" descr="Struktura triaminu">
            <a:hlinkClick r:id="rId4" tooltip="&quot;Struktura triaminu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38125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Struktura thiaminu">
            <a:hlinkClick r:id="rId6" tooltip="&quot;Struktura thiaminu&quot;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54316"/>
            <a:ext cx="238125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164288" y="494116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/>
              <a:t>thiamin</a:t>
            </a:r>
            <a:r>
              <a:rPr lang="cs-CZ" sz="1200" dirty="0"/>
              <a:t> pyrofosfát</a:t>
            </a:r>
          </a:p>
        </p:txBody>
      </p:sp>
    </p:spTree>
    <p:extLst>
      <p:ext uri="{BB962C8B-B14F-4D97-AF65-F5344CB8AC3E}">
        <p14:creationId xmlns:p14="http://schemas.microsoft.com/office/powerpoint/2010/main" val="119758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2474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Vitamíny rozpustné ve vodě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628800"/>
            <a:ext cx="39604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B2 (riboflavin)</a:t>
            </a:r>
            <a:endParaRPr lang="cs-CZ" dirty="0"/>
          </a:p>
          <a:p>
            <a:r>
              <a:rPr lang="cs-CZ" u="sng" dirty="0"/>
              <a:t>Zdroj</a:t>
            </a:r>
            <a:r>
              <a:rPr lang="cs-CZ" dirty="0"/>
              <a:t>: mléko, zelenina, kvasnice, játra, srdce, ledviny</a:t>
            </a:r>
          </a:p>
          <a:p>
            <a:r>
              <a:rPr lang="cs-CZ" u="sng" dirty="0"/>
              <a:t>Funkce</a:t>
            </a:r>
            <a:r>
              <a:rPr lang="cs-CZ" dirty="0"/>
              <a:t>: zasahuje do buněčného dýchání </a:t>
            </a:r>
          </a:p>
          <a:p>
            <a:r>
              <a:rPr lang="cs-CZ" u="sng" dirty="0"/>
              <a:t>Nedostatek</a:t>
            </a:r>
            <a:r>
              <a:rPr lang="cs-CZ" dirty="0"/>
              <a:t>: malinový jazyk, bolavé ústní koutky, poruchy ústní sliznice</a:t>
            </a:r>
          </a:p>
          <a:p>
            <a:endParaRPr lang="cs-CZ" dirty="0"/>
          </a:p>
        </p:txBody>
      </p:sp>
      <p:pic>
        <p:nvPicPr>
          <p:cNvPr id="4098" name="Picture 2" descr="Strukturní vzorec riboflavin">
            <a:hlinkClick r:id="rId4" tooltip="&quot;Strukturní vzorec riboflavin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906" y="1806879"/>
            <a:ext cx="1905000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3660125"/>
            <a:ext cx="43924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B6 (pyridoxin)</a:t>
            </a:r>
            <a:endParaRPr lang="cs-CZ" dirty="0"/>
          </a:p>
          <a:p>
            <a:r>
              <a:rPr lang="cs-CZ" u="sng" dirty="0"/>
              <a:t>Zdroj:</a:t>
            </a:r>
            <a:r>
              <a:rPr lang="cs-CZ" dirty="0"/>
              <a:t> mléko, kvasnice, maso</a:t>
            </a:r>
          </a:p>
          <a:p>
            <a:r>
              <a:rPr lang="cs-CZ" u="sng" dirty="0"/>
              <a:t>Funkce</a:t>
            </a:r>
            <a:r>
              <a:rPr lang="cs-CZ" dirty="0"/>
              <a:t>: podporuje metabolismus bílkovin a funkce vit. B1 a B2</a:t>
            </a:r>
          </a:p>
          <a:p>
            <a:r>
              <a:rPr lang="cs-CZ" u="sng" dirty="0"/>
              <a:t>Nedostatek</a:t>
            </a:r>
            <a:r>
              <a:rPr lang="cs-CZ" dirty="0"/>
              <a:t>: pomalé hojení zánětů, zhoršená regenerace sliznic</a:t>
            </a:r>
          </a:p>
          <a:p>
            <a:endParaRPr lang="cs-CZ" dirty="0"/>
          </a:p>
        </p:txBody>
      </p:sp>
      <p:pic>
        <p:nvPicPr>
          <p:cNvPr id="4099" name="Picture 3" descr="Pyridoxol">
            <a:hlinkClick r:id="rId6" tooltip="Pyridoxol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9080"/>
            <a:ext cx="12573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Pyridoxamin">
            <a:hlinkClick r:id="rId8" tooltip="Pyridoxamin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882" y="4007154"/>
            <a:ext cx="14287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25380" y="5330180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/>
              <a:t>pyridoxol</a:t>
            </a:r>
            <a:r>
              <a:rPr lang="cs-CZ" sz="1200" dirty="0"/>
              <a:t>       (2-methyl-3-hydroxy-4,5-bis(</a:t>
            </a:r>
            <a:r>
              <a:rPr lang="cs-CZ" sz="1200" dirty="0" err="1"/>
              <a:t>hydroxymethyl</a:t>
            </a:r>
            <a:r>
              <a:rPr lang="cs-CZ" sz="1200" dirty="0"/>
              <a:t>)pyridin</a:t>
            </a:r>
            <a:r>
              <a:rPr lang="cs-CZ" sz="1400" dirty="0"/>
              <a:t>)</a:t>
            </a:r>
          </a:p>
          <a:p>
            <a:r>
              <a:rPr lang="cs-CZ" sz="1400" dirty="0"/>
              <a:t> </a:t>
            </a:r>
          </a:p>
          <a:p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515719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pyridoxamin  (2-methyl-3-hydroxy-4- aminomethyl-5-hydroxymethylpyridin)</a:t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04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05273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Vitamíny rozpustné ve vodě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44644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B12 (kobalamin)</a:t>
            </a:r>
            <a:endParaRPr lang="cs-CZ" dirty="0"/>
          </a:p>
          <a:p>
            <a:r>
              <a:rPr lang="cs-CZ" u="sng" dirty="0"/>
              <a:t>Zdroj:</a:t>
            </a:r>
            <a:r>
              <a:rPr lang="cs-CZ" dirty="0"/>
              <a:t> játra, ledviny, mléko</a:t>
            </a:r>
          </a:p>
          <a:p>
            <a:r>
              <a:rPr lang="cs-CZ" u="sng" dirty="0" smtClean="0"/>
              <a:t>Funkce</a:t>
            </a:r>
            <a:r>
              <a:rPr lang="cs-CZ" dirty="0"/>
              <a:t>:</a:t>
            </a:r>
            <a:r>
              <a:rPr lang="cs-CZ" dirty="0" smtClean="0"/>
              <a:t> </a:t>
            </a:r>
            <a:r>
              <a:rPr lang="cs-CZ" dirty="0"/>
              <a:t>nezbytný pro udržení normální krvetvorby</a:t>
            </a:r>
          </a:p>
          <a:p>
            <a:r>
              <a:rPr lang="cs-CZ" u="sng" dirty="0"/>
              <a:t>Nedostatek</a:t>
            </a:r>
            <a:r>
              <a:rPr lang="cs-CZ" dirty="0"/>
              <a:t>: chudokrevnost, hubnutí, zhoršování paměti a svalové koordinace</a:t>
            </a:r>
          </a:p>
          <a:p>
            <a:endParaRPr lang="cs-CZ" dirty="0"/>
          </a:p>
        </p:txBody>
      </p:sp>
      <p:pic>
        <p:nvPicPr>
          <p:cNvPr id="5122" name="Picture 2" descr="180px-Hydroxocobalamin">
            <a:hlinkClick r:id="rId4" tooltip="&quot;strukturní vzorec vitaminu B12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2664296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31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105273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Vitamíny rozpustné ve </a:t>
            </a:r>
            <a:r>
              <a:rPr lang="cs-CZ" b="1" dirty="0" smtClean="0"/>
              <a:t>vodě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0580" y="1628800"/>
            <a:ext cx="44514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Vitamín PP (kyselina nikotinová</a:t>
            </a:r>
            <a:r>
              <a:rPr lang="cs-CZ" b="1" dirty="0"/>
              <a:t>)</a:t>
            </a:r>
            <a:endParaRPr lang="cs-CZ" dirty="0"/>
          </a:p>
          <a:p>
            <a:r>
              <a:rPr lang="cs-CZ" u="sng" dirty="0"/>
              <a:t>Zdroj:</a:t>
            </a:r>
            <a:r>
              <a:rPr lang="cs-CZ" dirty="0"/>
              <a:t> kvasnice, libové maso, mléko, listová zelenina, játra</a:t>
            </a:r>
          </a:p>
          <a:p>
            <a:r>
              <a:rPr lang="cs-CZ" u="sng" dirty="0"/>
              <a:t>Funkce</a:t>
            </a:r>
            <a:r>
              <a:rPr lang="cs-CZ" dirty="0"/>
              <a:t>: součást enzymů podílejících se na přenosu elektronů v chemických reakcích</a:t>
            </a:r>
          </a:p>
          <a:p>
            <a:r>
              <a:rPr lang="cs-CZ" u="sng" dirty="0"/>
              <a:t>Nedostatek</a:t>
            </a:r>
            <a:r>
              <a:rPr lang="cs-CZ" dirty="0"/>
              <a:t>: zánět nervů, duševní poruchy, záněty sliznic a kůže, těžké průjmy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6145" name="Picture 1" descr="Kyselina nikotinová">
            <a:hlinkClick r:id="rId4" tooltip="&quot;Kyselina nikotinová&quot;"/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656" y="2132856"/>
            <a:ext cx="142875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Nikotinamid">
            <a:hlinkClick r:id="rId7" tooltip="Nikotinamid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911" y="4005064"/>
            <a:ext cx="142875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81911" y="5517232"/>
            <a:ext cx="3478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Nikotinamid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61656" y="1700808"/>
            <a:ext cx="3942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Kyselina nikotinová</a:t>
            </a:r>
          </a:p>
        </p:txBody>
      </p:sp>
    </p:spTree>
    <p:extLst>
      <p:ext uri="{BB962C8B-B14F-4D97-AF65-F5344CB8AC3E}">
        <p14:creationId xmlns:p14="http://schemas.microsoft.com/office/powerpoint/2010/main" val="190215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627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Vitamíny rozpustné ve </a:t>
            </a:r>
            <a:r>
              <a:rPr lang="cs-CZ" b="1" dirty="0" smtClean="0"/>
              <a:t>vodě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41830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Vitamín C (kyselina askorbová)</a:t>
            </a:r>
            <a:r>
              <a:rPr lang="cs-CZ" dirty="0"/>
              <a:t> </a:t>
            </a:r>
          </a:p>
          <a:p>
            <a:r>
              <a:rPr lang="cs-CZ" u="sng" dirty="0"/>
              <a:t>Zdroj</a:t>
            </a:r>
            <a:r>
              <a:rPr lang="cs-CZ" dirty="0"/>
              <a:t>: ovoce a </a:t>
            </a:r>
            <a:r>
              <a:rPr lang="cs-CZ" dirty="0" smtClean="0"/>
              <a:t>zelenina (</a:t>
            </a:r>
            <a:r>
              <a:rPr lang="cs-CZ" dirty="0"/>
              <a:t>šípky a rybíz)</a:t>
            </a:r>
          </a:p>
          <a:p>
            <a:r>
              <a:rPr lang="cs-CZ" u="sng" dirty="0"/>
              <a:t>Funkce:</a:t>
            </a:r>
            <a:r>
              <a:rPr lang="cs-CZ" dirty="0"/>
              <a:t> působí na tvorbu vaziva, kosti a chrupavky, zvyšuje odolnost proti infekcím a zrychluje hojení ran</a:t>
            </a:r>
          </a:p>
          <a:p>
            <a:r>
              <a:rPr lang="cs-CZ" u="sng" dirty="0"/>
              <a:t>Nedostatek:</a:t>
            </a:r>
            <a:r>
              <a:rPr lang="cs-CZ" dirty="0"/>
              <a:t> snížení odolnosti proti infekci, krvácivost dásní, vypadávání </a:t>
            </a:r>
            <a:r>
              <a:rPr lang="cs-CZ" dirty="0" smtClean="0"/>
              <a:t>zubů (</a:t>
            </a:r>
            <a:r>
              <a:rPr lang="cs-CZ" dirty="0"/>
              <a:t>kurděje)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7170" name="Picture 2" descr="180px-Ascorbic-acid-2D-skeletal">
            <a:hlinkClick r:id="rId4" tooltip="&quot;Chemická struktura vitamínu C&quot;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1714500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546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Vyjmenuj funkce vitamínů v lidském organismu.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vitamíny rozpustné v tucích.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Příklady vitamínů rozpustných ve vodě.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Které druhy potravin obsahují vitamíny skupiny B?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se nazývá nemoc způsobená nedostatkem vitamínů? 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64775"/>
            <a:ext cx="84249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DWMYERS. </a:t>
            </a:r>
            <a:r>
              <a:rPr lang="cs-CZ" sz="1200" i="1" dirty="0" err="1"/>
              <a:t>en:Image:Retinol.png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4"/>
              </a:rPr>
              <a:t>http://cs.wikipedia.org/wiki/Soubor:Retinol.png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CALVERO.. </a:t>
            </a:r>
            <a:r>
              <a:rPr lang="cs-CZ" sz="1200" i="1" dirty="0" err="1"/>
              <a:t>Selfmade</a:t>
            </a:r>
            <a:r>
              <a:rPr lang="cs-CZ" sz="1200" i="1" dirty="0"/>
              <a:t> </a:t>
            </a:r>
            <a:r>
              <a:rPr lang="cs-CZ" sz="1200" i="1" dirty="0" err="1"/>
              <a:t>with</a:t>
            </a:r>
            <a:r>
              <a:rPr lang="cs-CZ" sz="1200" i="1" dirty="0"/>
              <a:t> </a:t>
            </a:r>
            <a:r>
              <a:rPr lang="cs-CZ" sz="1200" i="1" dirty="0" err="1"/>
              <a:t>ChemDraw</a:t>
            </a:r>
            <a:r>
              <a:rPr lang="cs-CZ" sz="1200" i="1" dirty="0"/>
              <a:t>.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5"/>
              </a:rPr>
              <a:t>http://upload.wikimedia.org/wikipedia/commons/7/79/Cholecalciferol.svg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CALVERO.. </a:t>
            </a:r>
            <a:r>
              <a:rPr lang="cs-CZ" sz="1200" i="1" dirty="0" err="1"/>
              <a:t>Selfmade</a:t>
            </a:r>
            <a:r>
              <a:rPr lang="cs-CZ" sz="1200" i="1" dirty="0"/>
              <a:t> </a:t>
            </a:r>
            <a:r>
              <a:rPr lang="cs-CZ" sz="1200" i="1" dirty="0" err="1"/>
              <a:t>with</a:t>
            </a:r>
            <a:r>
              <a:rPr lang="cs-CZ" sz="1200" i="1" dirty="0"/>
              <a:t> </a:t>
            </a:r>
            <a:r>
              <a:rPr lang="cs-CZ" sz="1200" i="1" dirty="0" err="1"/>
              <a:t>ChemDraw</a:t>
            </a:r>
            <a:r>
              <a:rPr lang="cs-CZ" sz="1200" i="1" dirty="0"/>
              <a:t>.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6"/>
              </a:rPr>
              <a:t>http://cs.wikipedia.org/wiki/Soubor:Ergocalciferol.svg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7"/>
              </a:rPr>
              <a:t>http://cs.wikipedia.org/wiki/Soubor:VitaminEstructure.png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USER:MYSID. </a:t>
            </a:r>
            <a:r>
              <a:rPr lang="cs-CZ" sz="1200" i="1" dirty="0" err="1"/>
              <a:t>User:Mysid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8"/>
              </a:rPr>
              <a:t>http://cs.wikipedia.org/wiki/Soubor:Phylloquinone_structure.svg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i="1" dirty="0"/>
              <a:t>: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9"/>
              </a:rPr>
              <a:t>http://</a:t>
            </a:r>
            <a:r>
              <a:rPr lang="cs-CZ" sz="1200" u="sng" dirty="0" smtClean="0">
                <a:hlinkClick r:id="rId9"/>
              </a:rPr>
              <a:t>cs.wikipedia.org/wiki/Soubor:Thiamine.png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i="1" dirty="0"/>
              <a:t>: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10"/>
              </a:rPr>
              <a:t>http://</a:t>
            </a:r>
            <a:r>
              <a:rPr lang="cs-CZ" sz="1200" u="sng" dirty="0" smtClean="0">
                <a:hlinkClick r:id="rId10"/>
              </a:rPr>
              <a:t>cs.wikipedia.org/wiki/Soubor:Thiamine_pyrophosphate.png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ORIGINAL UPLOADER WAS AVITEK AT CS.WIKIPEDIA. </a:t>
            </a:r>
            <a:r>
              <a:rPr lang="cs-CZ" sz="1200" i="1" dirty="0" err="1"/>
              <a:t>Transferred</a:t>
            </a:r>
            <a:r>
              <a:rPr lang="cs-CZ" sz="1200" i="1" dirty="0"/>
              <a:t> </a:t>
            </a:r>
            <a:r>
              <a:rPr lang="cs-CZ" sz="1200" i="1" dirty="0" err="1"/>
              <a:t>from</a:t>
            </a:r>
            <a:r>
              <a:rPr lang="cs-CZ" sz="1200" i="1" dirty="0"/>
              <a:t> </a:t>
            </a:r>
            <a:r>
              <a:rPr lang="cs-CZ" sz="1200" i="1" dirty="0" err="1"/>
              <a:t>cs.wikipedia</a:t>
            </a:r>
            <a:r>
              <a:rPr lang="cs-CZ" sz="1200" i="1" dirty="0"/>
              <a:t>; transfer </a:t>
            </a:r>
            <a:r>
              <a:rPr lang="cs-CZ" sz="1200" i="1" dirty="0" err="1"/>
              <a:t>was</a:t>
            </a:r>
            <a:r>
              <a:rPr lang="cs-CZ" sz="1200" i="1" dirty="0"/>
              <a:t> </a:t>
            </a:r>
            <a:r>
              <a:rPr lang="cs-CZ" sz="1200" i="1" dirty="0" err="1"/>
              <a:t>stated</a:t>
            </a:r>
            <a:r>
              <a:rPr lang="cs-CZ" sz="1200" i="1" dirty="0"/>
              <a:t> to </a:t>
            </a:r>
            <a:r>
              <a:rPr lang="cs-CZ" sz="1200" i="1" dirty="0" err="1"/>
              <a:t>be</a:t>
            </a:r>
            <a:r>
              <a:rPr lang="cs-CZ" sz="1200" i="1" dirty="0"/>
              <a:t> made by </a:t>
            </a:r>
            <a:r>
              <a:rPr lang="cs-CZ" sz="1200" i="1" dirty="0" err="1"/>
              <a:t>User:Jitka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11"/>
              </a:rPr>
              <a:t>http://cs.wikipedia.org/wiki/Soubor:Strukt_vzorec_riboflavin.PNG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64775"/>
            <a:ext cx="842493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USER:MYSID. </a:t>
            </a:r>
            <a:r>
              <a:rPr lang="cs-CZ" sz="1200" i="1" dirty="0" err="1"/>
              <a:t>Self</a:t>
            </a:r>
            <a:r>
              <a:rPr lang="cs-CZ" sz="1200" i="1" dirty="0"/>
              <a:t>-made in </a:t>
            </a:r>
            <a:r>
              <a:rPr lang="cs-CZ" sz="1200" i="1" dirty="0" err="1"/>
              <a:t>bkchem</a:t>
            </a:r>
            <a:r>
              <a:rPr lang="cs-CZ" sz="1200" i="1" dirty="0"/>
              <a:t>; </a:t>
            </a:r>
            <a:r>
              <a:rPr lang="cs-CZ" sz="1200" i="1" dirty="0" err="1"/>
              <a:t>edited</a:t>
            </a:r>
            <a:r>
              <a:rPr lang="cs-CZ" sz="1200" i="1" dirty="0"/>
              <a:t> in </a:t>
            </a:r>
            <a:r>
              <a:rPr lang="cs-CZ" sz="1200" i="1" dirty="0" err="1"/>
              <a:t>vim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4"/>
              </a:rPr>
              <a:t>http://</a:t>
            </a:r>
            <a:r>
              <a:rPr lang="cs-CZ" sz="1200" u="sng" dirty="0" smtClean="0">
                <a:hlinkClick r:id="rId4"/>
              </a:rPr>
              <a:t>cs.wikipedia.org/wiki/Soubor:Niacin_structure.svg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USER:MYSID. </a:t>
            </a:r>
            <a:r>
              <a:rPr lang="cs-CZ" sz="1200" i="1" dirty="0" err="1"/>
              <a:t>Self</a:t>
            </a:r>
            <a:r>
              <a:rPr lang="cs-CZ" sz="1200" i="1" dirty="0"/>
              <a:t>-made in </a:t>
            </a:r>
            <a:r>
              <a:rPr lang="cs-CZ" sz="1200" i="1" dirty="0" err="1"/>
              <a:t>BKChem</a:t>
            </a:r>
            <a:r>
              <a:rPr lang="cs-CZ" sz="1200" i="1" dirty="0"/>
              <a:t> + </a:t>
            </a:r>
            <a:r>
              <a:rPr lang="cs-CZ" sz="1200" i="1" dirty="0" err="1"/>
              <a:t>perl</a:t>
            </a:r>
            <a:r>
              <a:rPr lang="cs-CZ" sz="1200" i="1" dirty="0"/>
              <a:t> + </a:t>
            </a:r>
            <a:r>
              <a:rPr lang="cs-CZ" sz="1200" i="1" dirty="0" err="1"/>
              <a:t>vim</a:t>
            </a:r>
            <a:r>
              <a:rPr lang="cs-CZ" sz="1200" i="1" dirty="0"/>
              <a:t>.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5"/>
              </a:rPr>
              <a:t>http://</a:t>
            </a:r>
            <a:r>
              <a:rPr lang="cs-CZ" sz="1200" u="sng" dirty="0" smtClean="0">
                <a:hlinkClick r:id="rId5"/>
              </a:rPr>
              <a:t>cs.wikipedia.org/wiki/Soubor:Pantothenic_acid_structure.svg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6"/>
              </a:rPr>
              <a:t>http://</a:t>
            </a:r>
            <a:r>
              <a:rPr lang="cs-CZ" sz="1200" u="sng" dirty="0" smtClean="0">
                <a:hlinkClick r:id="rId6"/>
              </a:rPr>
              <a:t>cs.wikipedia.org/wiki/Soubor:Pyridoxine.png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NEUROTIKER.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7"/>
              </a:rPr>
              <a:t>http://</a:t>
            </a:r>
            <a:r>
              <a:rPr lang="cs-CZ" sz="1200" u="sng" dirty="0" smtClean="0">
                <a:hlinkClick r:id="rId7"/>
              </a:rPr>
              <a:t>cs.wikipedia.org/wiki/Soubor:Fols%C3%A4ure.svg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dirty="0"/>
              <a:t>FVASCONCELLOS 18:39, 1 MAY 2007 (UTC). </a:t>
            </a:r>
            <a:r>
              <a:rPr lang="cs-CZ" sz="1200" i="1" dirty="0" err="1"/>
              <a:t>Own</a:t>
            </a:r>
            <a:r>
              <a:rPr lang="cs-CZ" sz="1200" i="1" dirty="0"/>
              <a:t> </a:t>
            </a:r>
            <a:r>
              <a:rPr lang="cs-CZ" sz="1200" i="1" dirty="0" err="1"/>
              <a:t>work</a:t>
            </a:r>
            <a:r>
              <a:rPr lang="cs-CZ" sz="1200" i="1" dirty="0"/>
              <a:t>, </a:t>
            </a:r>
            <a:r>
              <a:rPr lang="cs-CZ" sz="1200" i="1" dirty="0" err="1"/>
              <a:t>from</a:t>
            </a:r>
            <a:r>
              <a:rPr lang="cs-CZ" sz="1200" i="1" dirty="0"/>
              <a:t> </a:t>
            </a:r>
            <a:r>
              <a:rPr lang="cs-CZ" sz="1200" i="1" dirty="0" err="1"/>
              <a:t>ChEBI</a:t>
            </a:r>
            <a:r>
              <a:rPr lang="cs-CZ" sz="1200" i="1" dirty="0"/>
              <a:t> 27786.</a:t>
            </a:r>
            <a:r>
              <a:rPr lang="cs-CZ" sz="1200" dirty="0"/>
              <a:t> [online]. [cit. 12.4.2013].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cs.wikipedia.org/wiki/Soubor:Hydroxocobalamin.svg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Vlastní tvorba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6031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805</TotalTime>
  <Words>1030</Words>
  <Application>Microsoft Office PowerPoint</Application>
  <PresentationFormat>Předvádění na obrazovce (4:3)</PresentationFormat>
  <Paragraphs>190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53</cp:revision>
  <dcterms:created xsi:type="dcterms:W3CDTF">2010-11-01T23:40:31Z</dcterms:created>
  <dcterms:modified xsi:type="dcterms:W3CDTF">2013-11-02T00:00:41Z</dcterms:modified>
</cp:coreProperties>
</file>