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4"/>
  </p:notesMasterIdLst>
  <p:sldIdLst>
    <p:sldId id="278" r:id="rId2"/>
    <p:sldId id="257" r:id="rId3"/>
    <p:sldId id="288" r:id="rId4"/>
    <p:sldId id="289" r:id="rId5"/>
    <p:sldId id="279" r:id="rId6"/>
    <p:sldId id="290" r:id="rId7"/>
    <p:sldId id="285" r:id="rId8"/>
    <p:sldId id="283" r:id="rId9"/>
    <p:sldId id="282" r:id="rId10"/>
    <p:sldId id="287" r:id="rId11"/>
    <p:sldId id="293" r:id="rId12"/>
    <p:sldId id="294" r:id="rId13"/>
    <p:sldId id="281" r:id="rId14"/>
    <p:sldId id="286" r:id="rId15"/>
    <p:sldId id="291" r:id="rId16"/>
    <p:sldId id="292" r:id="rId17"/>
    <p:sldId id="296" r:id="rId18"/>
    <p:sldId id="295" r:id="rId19"/>
    <p:sldId id="297" r:id="rId20"/>
    <p:sldId id="284" r:id="rId21"/>
    <p:sldId id="298" r:id="rId22"/>
    <p:sldId id="269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03" autoAdjust="0"/>
    <p:restoredTop sz="94660"/>
  </p:normalViewPr>
  <p:slideViewPr>
    <p:cSldViewPr>
      <p:cViewPr>
        <p:scale>
          <a:sx n="100" d="100"/>
          <a:sy n="100" d="100"/>
        </p:scale>
        <p:origin x="-1800" y="-21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2.11.2013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2.11.2013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2.11.2013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.png"/><Relationship Id="rId4" Type="http://schemas.openxmlformats.org/officeDocument/2006/relationships/image" Target="../media/image8.gi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0.png"/><Relationship Id="rId4" Type="http://schemas.openxmlformats.org/officeDocument/2006/relationships/image" Target="../media/image9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7" Type="http://schemas.openxmlformats.org/officeDocument/2006/relationships/hyperlink" Target="http://www.zbozi.cz/vyrobek/rwh-2-pojizdny-hydraulicky-zvedak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Soubor:Blaise_pascal.jpg" TargetMode="External"/><Relationship Id="rId5" Type="http://schemas.openxmlformats.org/officeDocument/2006/relationships/hyperlink" Target="http://cs.wikipedia.org/wiki/Soubor:WPGaugeFace.jpg" TargetMode="External"/><Relationship Id="rId4" Type="http://schemas.openxmlformats.org/officeDocument/2006/relationships/hyperlink" Target="http://cs.wikipedia.org/wiki/Soubor:Manometr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7811676"/>
              </p:ext>
            </p:extLst>
          </p:nvPr>
        </p:nvGraphicFramePr>
        <p:xfrm>
          <a:off x="750311" y="2060848"/>
          <a:ext cx="7560000" cy="3672264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Seznámení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s tlakem v kapalinách a plynech vyvolaným vnější silou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Tlak, síla, plocha,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kapalina, hydraulika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Fyzika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Ivana Gajdošová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264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 pomocí 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Doplňování myšlenkové mapy,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výpočty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59854" y="991034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Pascalův zákon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VY_32_INOVACE_11_219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5817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15616" y="2706221"/>
            <a:ext cx="67687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i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Pascalův zákon</a:t>
            </a:r>
            <a:endParaRPr lang="cs-CZ" sz="6000" b="1" i="1" u="sng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91680" y="4797152"/>
            <a:ext cx="6264696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Vyjadřuje vlastnosti tlaku v </a:t>
            </a:r>
            <a:r>
              <a:rPr lang="cs-CZ" sz="2800" dirty="0" smtClean="0"/>
              <a:t>kapalinách</a:t>
            </a:r>
            <a:endParaRPr lang="cs-CZ" sz="28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3250" y="1933575"/>
            <a:ext cx="2857500" cy="2990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563888" y="5229200"/>
            <a:ext cx="25265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err="1"/>
              <a:t>Blaise</a:t>
            </a:r>
            <a:r>
              <a:rPr lang="cs-CZ" dirty="0"/>
              <a:t> Pascal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115616" y="5661248"/>
            <a:ext cx="6912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 francouzský matematik, fyzik, spisovatel, teolog</a:t>
            </a:r>
          </a:p>
        </p:txBody>
      </p:sp>
    </p:spTree>
    <p:extLst>
      <p:ext uri="{BB962C8B-B14F-4D97-AF65-F5344CB8AC3E}">
        <p14:creationId xmlns:p14="http://schemas.microsoft.com/office/powerpoint/2010/main" val="4097231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763253" y="1403484"/>
            <a:ext cx="1617494" cy="523220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TEKUTINY</a:t>
            </a:r>
            <a:endParaRPr lang="cs-CZ" sz="2800" dirty="0"/>
          </a:p>
        </p:txBody>
      </p:sp>
      <p:sp>
        <p:nvSpPr>
          <p:cNvPr id="5" name="Ovál 4"/>
          <p:cNvSpPr/>
          <p:nvPr/>
        </p:nvSpPr>
        <p:spPr>
          <a:xfrm>
            <a:off x="1331640" y="2708920"/>
            <a:ext cx="2160240" cy="1008112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kapaliny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5436096" y="2708920"/>
            <a:ext cx="2088232" cy="100811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plyny</a:t>
            </a:r>
            <a:endParaRPr lang="cs-CZ" sz="2400" dirty="0">
              <a:solidFill>
                <a:srgbClr val="FF0000"/>
              </a:solidFill>
            </a:endParaRPr>
          </a:p>
        </p:txBody>
      </p:sp>
      <p:cxnSp>
        <p:nvCxnSpPr>
          <p:cNvPr id="11" name="Přímá spojnice se šipkou 10"/>
          <p:cNvCxnSpPr/>
          <p:nvPr/>
        </p:nvCxnSpPr>
        <p:spPr>
          <a:xfrm flipH="1">
            <a:off x="3011561" y="1908051"/>
            <a:ext cx="936104" cy="97181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5148064" y="1926704"/>
            <a:ext cx="775429" cy="97181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1331640" y="4653136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Základní společná vlastnost je tekutost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893013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69690" y="1196752"/>
            <a:ext cx="33843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</a:rPr>
              <a:t>Vlastnosti kapalin</a:t>
            </a:r>
            <a:endParaRPr lang="cs-CZ" sz="32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83568" y="1925543"/>
            <a:ext cx="6624736" cy="193899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400" dirty="0" smtClean="0"/>
              <a:t>Tvar podle nádoby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400" dirty="0" smtClean="0"/>
              <a:t>Stálý objem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400" dirty="0" smtClean="0"/>
              <a:t>Volná hladina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400" dirty="0" smtClean="0"/>
              <a:t>Různá tekutost – podle viskozity (vnitřního tření)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47563" y="5013176"/>
            <a:ext cx="78488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Ideální kapalina </a:t>
            </a:r>
            <a:r>
              <a:rPr lang="cs-CZ" sz="2400" dirty="0" smtClean="0"/>
              <a:t>- dokonale tekutá, bez vnitřního tření, nestlačitelná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99592" y="4437112"/>
            <a:ext cx="33123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Pro zjednodušení: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315364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39552" y="1340768"/>
            <a:ext cx="33843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</a:rPr>
              <a:t>Vlastnosti plynů</a:t>
            </a:r>
            <a:endParaRPr lang="cs-CZ" sz="32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83568" y="2132856"/>
            <a:ext cx="6624736" cy="120032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400" dirty="0" smtClean="0"/>
              <a:t>Tvar i objem podle nádoby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400" dirty="0" smtClean="0"/>
              <a:t>Stlačitelné a rozpínavé (mění svůj objem)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400" dirty="0" smtClean="0"/>
              <a:t>Velká kinetická energie částic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39552" y="4797152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Ideální plyn </a:t>
            </a:r>
            <a:r>
              <a:rPr lang="cs-CZ" sz="2400" dirty="0" smtClean="0"/>
              <a:t>- dokonale tekutý, bez vnitřního tření, dokonale stlačitelný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925960" y="3933056"/>
            <a:ext cx="33123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Pro zjednodušení: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2089460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2123728" y="1610916"/>
            <a:ext cx="4896544" cy="52322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Tlak v kapalinách a plynech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3053593" y="2492896"/>
                <a:ext cx="2814552" cy="18943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4800" b="1" i="1" dirty="0" smtClean="0">
                    <a:solidFill>
                      <a:srgbClr val="C00000"/>
                    </a:solidFill>
                  </a:rPr>
                  <a:t>p </a:t>
                </a:r>
                <a:r>
                  <a:rPr lang="cs-CZ" sz="4800" b="1" i="1" dirty="0">
                    <a:solidFill>
                      <a:srgbClr val="C00000"/>
                    </a:solidFill>
                  </a:rPr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800" b="1" i="1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800" b="1" i="1">
                            <a:solidFill>
                              <a:srgbClr val="C00000"/>
                            </a:solidFill>
                            <a:latin typeface="Cambria Math"/>
                          </a:rPr>
                          <m:t>𝑭</m:t>
                        </m:r>
                      </m:num>
                      <m:den>
                        <m:r>
                          <a:rPr lang="cs-CZ" sz="4800" b="1" i="1">
                            <a:solidFill>
                              <a:srgbClr val="C00000"/>
                            </a:solidFill>
                            <a:latin typeface="Cambria Math"/>
                          </a:rPr>
                          <m:t>𝑺</m:t>
                        </m:r>
                      </m:den>
                    </m:f>
                  </m:oMath>
                </a14:m>
                <a:endParaRPr lang="cs-CZ" sz="4800" b="1" i="1" dirty="0">
                  <a:solidFill>
                    <a:srgbClr val="C00000"/>
                  </a:solidFill>
                </a:endParaRPr>
              </a:p>
              <a:p>
                <a:endParaRPr lang="cs-CZ" sz="48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53593" y="2492896"/>
                <a:ext cx="2814552" cy="189436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TextovéPole 9"/>
          <p:cNvSpPr txBox="1"/>
          <p:nvPr/>
        </p:nvSpPr>
        <p:spPr>
          <a:xfrm>
            <a:off x="704646" y="4387261"/>
            <a:ext cx="37444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 </a:t>
            </a:r>
            <a:r>
              <a:rPr lang="cs-CZ" sz="2400" dirty="0" smtClean="0"/>
              <a:t>……</a:t>
            </a:r>
            <a:r>
              <a:rPr lang="cs-CZ" sz="2400" b="1" dirty="0" smtClean="0"/>
              <a:t>  </a:t>
            </a:r>
            <a:r>
              <a:rPr lang="cs-CZ" sz="2400" dirty="0" smtClean="0"/>
              <a:t>tlak  [Pa]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16453" y="4857285"/>
            <a:ext cx="37444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F </a:t>
            </a:r>
            <a:r>
              <a:rPr lang="cs-CZ" sz="2400" dirty="0" smtClean="0"/>
              <a:t>……   síla  [N]</a:t>
            </a:r>
            <a:endParaRPr lang="cs-CZ" sz="2400" b="1" dirty="0"/>
          </a:p>
          <a:p>
            <a:r>
              <a:rPr lang="cs-CZ" sz="2400" dirty="0" smtClean="0"/>
              <a:t> 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16454" y="5373216"/>
            <a:ext cx="25594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 </a:t>
            </a:r>
            <a:r>
              <a:rPr lang="cs-CZ" sz="2400" dirty="0"/>
              <a:t>……   </a:t>
            </a:r>
            <a:r>
              <a:rPr lang="cs-CZ" sz="2400" dirty="0" smtClean="0"/>
              <a:t>obsah  [m²]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067944" y="4725144"/>
            <a:ext cx="44644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 měření tlaku používáme manometr</a:t>
            </a:r>
            <a:r>
              <a:rPr lang="cs-CZ" dirty="0" smtClean="0"/>
              <a:t>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8665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0" grpId="0"/>
      <p:bldP spid="11" grpId="0"/>
      <p:bldP spid="12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9788" y="1340768"/>
            <a:ext cx="4924425" cy="3648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03848" y="5301208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manometr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1305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9500" y="2200275"/>
            <a:ext cx="1905000" cy="2457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619500" y="4869160"/>
            <a:ext cx="2176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manometr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6459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3568" y="1628800"/>
            <a:ext cx="75608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PASCALŮV ZÁKON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3717032"/>
            <a:ext cx="8064896" cy="830997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i="1" dirty="0" smtClean="0"/>
              <a:t>Tlak vyvolaný vnější silou, která působí na povrch kapaliny v uzavřené nádobě, je ve všech místech kapaliny stejně velký.</a:t>
            </a:r>
            <a:endParaRPr lang="cs-CZ" sz="2400" b="1" i="1" dirty="0"/>
          </a:p>
        </p:txBody>
      </p:sp>
    </p:spTree>
    <p:extLst>
      <p:ext uri="{BB962C8B-B14F-4D97-AF65-F5344CB8AC3E}">
        <p14:creationId xmlns:p14="http://schemas.microsoft.com/office/powerpoint/2010/main" val="915103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6" name="TextovéPole 15"/>
          <p:cNvSpPr txBox="1"/>
          <p:nvPr/>
        </p:nvSpPr>
        <p:spPr>
          <a:xfrm>
            <a:off x="1907704" y="1916832"/>
            <a:ext cx="4968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060104" y="2069232"/>
            <a:ext cx="4968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b="1" dirty="0"/>
          </a:p>
        </p:txBody>
      </p:sp>
      <p:pic>
        <p:nvPicPr>
          <p:cNvPr id="1027" name="Picture 3" descr="C:\Users\Gajdosova\Desktop\ježek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314" y="1262190"/>
            <a:ext cx="6322010" cy="3550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TextovéPole 27"/>
          <p:cNvSpPr txBox="1"/>
          <p:nvPr/>
        </p:nvSpPr>
        <p:spPr>
          <a:xfrm>
            <a:off x="3549194" y="2852936"/>
            <a:ext cx="793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707904" y="2510666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572000" y="1700808"/>
            <a:ext cx="34563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Pascalův ježek </a:t>
            </a:r>
            <a:r>
              <a:rPr lang="cs-CZ" dirty="0" smtClean="0"/>
              <a:t>– vnější silou působíme na kapalinu v nádobě s otvory, kapalina stříká ze všech otvorů stejně</a:t>
            </a:r>
            <a:endParaRPr lang="cs-CZ" b="1" dirty="0"/>
          </a:p>
        </p:txBody>
      </p:sp>
      <p:sp>
        <p:nvSpPr>
          <p:cNvPr id="1024" name="TextovéPole 1023"/>
          <p:cNvSpPr txBox="1"/>
          <p:nvPr/>
        </p:nvSpPr>
        <p:spPr>
          <a:xfrm>
            <a:off x="755576" y="5301208"/>
            <a:ext cx="4464496" cy="46166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Pascalův zákon platí i pro plyny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134263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717476" y="1412776"/>
            <a:ext cx="7632848" cy="36625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Užití v praxi: </a:t>
            </a:r>
          </a:p>
          <a:p>
            <a:endParaRPr lang="cs-CZ" sz="2400" b="1" dirty="0"/>
          </a:p>
          <a:p>
            <a:endParaRPr lang="cs-CZ" sz="2400" b="1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000" dirty="0" smtClean="0"/>
              <a:t>Hydraulický (pneumatický) lis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000" dirty="0" smtClean="0"/>
              <a:t>Hydraulický zvedák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000" dirty="0" smtClean="0"/>
              <a:t>Jeřáb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000" dirty="0" smtClean="0"/>
              <a:t>Sklápěčka náklaďáku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000" dirty="0" smtClean="0"/>
              <a:t>Brzdy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sz="20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sz="20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239305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1" name="Picture 4" descr="hydraulické zařízení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420888"/>
            <a:ext cx="2381250" cy="1876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5536" y="1412777"/>
            <a:ext cx="518457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Hydraulické zařízení</a:t>
            </a:r>
          </a:p>
          <a:p>
            <a:r>
              <a:rPr lang="cs-CZ" sz="2000" dirty="0" smtClean="0"/>
              <a:t>Hlavní částí jsou dvě spojené válcové nádoby naplněné kapalinou.</a:t>
            </a:r>
          </a:p>
          <a:p>
            <a:r>
              <a:rPr lang="cs-CZ" sz="2000" dirty="0" smtClean="0"/>
              <a:t>Působíme-li silou </a:t>
            </a:r>
            <a:r>
              <a:rPr lang="cs-CZ" sz="2000" b="1" dirty="0" smtClean="0"/>
              <a:t>F₁</a:t>
            </a:r>
            <a:r>
              <a:rPr lang="cs-CZ" sz="2000" dirty="0" smtClean="0"/>
              <a:t> na píst o ploše </a:t>
            </a:r>
            <a:r>
              <a:rPr lang="cs-CZ" sz="2000" b="1" dirty="0" smtClean="0"/>
              <a:t>S</a:t>
            </a:r>
            <a:r>
              <a:rPr lang="cs-CZ" sz="2000" dirty="0" smtClean="0"/>
              <a:t>₁, vyvoláme</a:t>
            </a:r>
          </a:p>
          <a:p>
            <a:r>
              <a:rPr lang="cs-CZ" sz="2000" dirty="0" smtClean="0"/>
              <a:t>v kapalině tlak </a:t>
            </a:r>
            <a:r>
              <a:rPr lang="cs-CZ" sz="2000" b="1" dirty="0" smtClean="0"/>
              <a:t>p.</a:t>
            </a:r>
            <a:endParaRPr lang="cs-CZ" sz="2000" dirty="0" smtClean="0"/>
          </a:p>
          <a:p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3351769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Platí:</a:t>
            </a:r>
            <a:endParaRPr lang="cs-CZ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331640" y="3861048"/>
                <a:ext cx="2376264" cy="151002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3600" b="1" i="1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3600" b="1" i="1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𝑭</m:t>
                            </m:r>
                          </m:e>
                          <m:sub>
                            <m:r>
                              <a:rPr lang="cs-CZ" sz="3600" b="1" i="1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𝟏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cs-CZ" sz="3600" b="1" i="1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3600" b="1" i="1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𝑺</m:t>
                            </m:r>
                          </m:e>
                          <m:sub>
                            <m:r>
                              <a:rPr lang="cs-CZ" sz="3600" b="1" i="1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𝟏</m:t>
                            </m:r>
                          </m:sub>
                        </m:sSub>
                      </m:den>
                    </m:f>
                  </m:oMath>
                </a14:m>
                <a:r>
                  <a:rPr lang="cs-CZ" sz="3600" b="1" dirty="0">
                    <a:solidFill>
                      <a:srgbClr val="FF000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3600" b="1" i="1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3600" b="1" i="1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𝑭</m:t>
                            </m:r>
                          </m:e>
                          <m:sub>
                            <m:r>
                              <a:rPr lang="cs-CZ" sz="3600" b="1" i="1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𝟐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cs-CZ" sz="3600" b="1" i="1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3600" b="1" i="1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𝑺</m:t>
                            </m:r>
                          </m:e>
                          <m:sub>
                            <m:r>
                              <a:rPr lang="cs-CZ" sz="3600" b="1" i="1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𝟐</m:t>
                            </m:r>
                          </m:sub>
                        </m:sSub>
                      </m:den>
                    </m:f>
                  </m:oMath>
                </a14:m>
                <a:endParaRPr lang="cs-CZ" sz="3600" b="1" dirty="0">
                  <a:solidFill>
                    <a:srgbClr val="FF0000"/>
                  </a:solidFill>
                </a:endParaRPr>
              </a:p>
              <a:p>
                <a:endParaRPr lang="cs-CZ" sz="36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1640" y="3861048"/>
                <a:ext cx="2376264" cy="1510029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539552" y="5371077"/>
            <a:ext cx="74168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Tlak v nádobě je ve všech místech stejný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526833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26" name="Picture 2" descr="Lanové zvedáky a navijáky - RWH 2 Pojízdný hydraulický zvedák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924944"/>
            <a:ext cx="3048000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187624" y="5157192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Hydraulický zvedák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64088" y="5526524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Hydraulický lis na ovoce</a:t>
            </a:r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023420"/>
            <a:ext cx="2525844" cy="4530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75021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3076" name="Picture 4" descr="C:\Users\Gajdosova\AppData\Local\Microsoft\Windows\Temporary Internet Files\Content.IE5\7JMO5KU5\MP900439307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600" y="1295400"/>
            <a:ext cx="6400800" cy="426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64754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27584" y="1340768"/>
            <a:ext cx="55446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Úlohy: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2132856"/>
            <a:ext cx="648072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Vyjádřete v Pascalech:</a:t>
            </a:r>
          </a:p>
          <a:p>
            <a:endParaRPr lang="cs-CZ" sz="2400" dirty="0"/>
          </a:p>
          <a:p>
            <a:r>
              <a:rPr lang="cs-CZ" sz="2400" dirty="0" smtClean="0"/>
              <a:t>8 </a:t>
            </a:r>
            <a:r>
              <a:rPr lang="cs-CZ" sz="2400" dirty="0" err="1" smtClean="0"/>
              <a:t>kPa</a:t>
            </a:r>
            <a:r>
              <a:rPr lang="cs-CZ" sz="2400" dirty="0" smtClean="0"/>
              <a:t> =</a:t>
            </a:r>
          </a:p>
          <a:p>
            <a:r>
              <a:rPr lang="cs-CZ" sz="2400" dirty="0" smtClean="0"/>
              <a:t>6,4 </a:t>
            </a:r>
            <a:r>
              <a:rPr lang="cs-CZ" sz="2400" dirty="0" err="1" smtClean="0"/>
              <a:t>Mpa</a:t>
            </a:r>
            <a:r>
              <a:rPr lang="cs-CZ" sz="2400" dirty="0" smtClean="0"/>
              <a:t> =</a:t>
            </a:r>
          </a:p>
          <a:p>
            <a:r>
              <a:rPr lang="cs-CZ" sz="2400" dirty="0" smtClean="0"/>
              <a:t>0,32 hPa =</a:t>
            </a:r>
          </a:p>
          <a:p>
            <a:r>
              <a:rPr lang="cs-CZ" sz="2400" dirty="0" smtClean="0"/>
              <a:t>1,8 </a:t>
            </a:r>
            <a:r>
              <a:rPr lang="cs-CZ" sz="2400" dirty="0" err="1" smtClean="0"/>
              <a:t>MPa</a:t>
            </a:r>
            <a:r>
              <a:rPr lang="cs-CZ" sz="2400" dirty="0" smtClean="0"/>
              <a:t> =</a:t>
            </a:r>
          </a:p>
          <a:p>
            <a:r>
              <a:rPr lang="cs-CZ" sz="2400" dirty="0" smtClean="0"/>
              <a:t>6,1 </a:t>
            </a:r>
            <a:r>
              <a:rPr lang="cs-CZ" sz="2400" dirty="0" err="1" smtClean="0"/>
              <a:t>kPa</a:t>
            </a:r>
            <a:r>
              <a:rPr lang="cs-CZ" sz="2400" dirty="0" smtClean="0"/>
              <a:t> =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975932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27584" y="1340768"/>
            <a:ext cx="55446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Úlohy: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2132856"/>
            <a:ext cx="648072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Vyjádřete v Pascalech:</a:t>
            </a:r>
          </a:p>
          <a:p>
            <a:endParaRPr lang="cs-CZ" sz="2400" dirty="0"/>
          </a:p>
          <a:p>
            <a:r>
              <a:rPr lang="cs-CZ" sz="2400" dirty="0" smtClean="0"/>
              <a:t>8 </a:t>
            </a:r>
            <a:r>
              <a:rPr lang="cs-CZ" sz="2400" dirty="0" err="1" smtClean="0"/>
              <a:t>kPa</a:t>
            </a:r>
            <a:r>
              <a:rPr lang="cs-CZ" sz="2400" dirty="0" smtClean="0"/>
              <a:t> = </a:t>
            </a:r>
            <a:r>
              <a:rPr lang="cs-CZ" sz="2400" dirty="0" smtClean="0">
                <a:solidFill>
                  <a:srgbClr val="C00000"/>
                </a:solidFill>
              </a:rPr>
              <a:t>8 000 Pa</a:t>
            </a:r>
            <a:endParaRPr lang="cs-CZ" sz="2400" dirty="0" smtClean="0"/>
          </a:p>
          <a:p>
            <a:r>
              <a:rPr lang="cs-CZ" sz="2400" dirty="0" smtClean="0"/>
              <a:t>6,4 </a:t>
            </a:r>
            <a:r>
              <a:rPr lang="cs-CZ" sz="2400" dirty="0" err="1" smtClean="0"/>
              <a:t>MPa</a:t>
            </a:r>
            <a:r>
              <a:rPr lang="cs-CZ" sz="2400" dirty="0" smtClean="0"/>
              <a:t> = </a:t>
            </a:r>
            <a:r>
              <a:rPr lang="cs-CZ" sz="2400" dirty="0" smtClean="0">
                <a:solidFill>
                  <a:srgbClr val="C00000"/>
                </a:solidFill>
              </a:rPr>
              <a:t>6 400 000 Pa</a:t>
            </a:r>
            <a:endParaRPr lang="cs-CZ" sz="2400" dirty="0" smtClean="0"/>
          </a:p>
          <a:p>
            <a:r>
              <a:rPr lang="cs-CZ" sz="2400" dirty="0" smtClean="0"/>
              <a:t>0,32 hPa = </a:t>
            </a:r>
            <a:r>
              <a:rPr lang="cs-CZ" sz="2400" dirty="0" smtClean="0">
                <a:solidFill>
                  <a:srgbClr val="C00000"/>
                </a:solidFill>
              </a:rPr>
              <a:t>32 Pa</a:t>
            </a:r>
            <a:endParaRPr lang="cs-CZ" sz="2400" dirty="0" smtClean="0"/>
          </a:p>
          <a:p>
            <a:r>
              <a:rPr lang="cs-CZ" sz="2400" dirty="0" smtClean="0"/>
              <a:t>1,8 </a:t>
            </a:r>
            <a:r>
              <a:rPr lang="cs-CZ" sz="2400" dirty="0" err="1" smtClean="0"/>
              <a:t>MPa</a:t>
            </a:r>
            <a:r>
              <a:rPr lang="cs-CZ" sz="2400" dirty="0" smtClean="0"/>
              <a:t> = </a:t>
            </a:r>
            <a:r>
              <a:rPr lang="cs-CZ" sz="2400" dirty="0" smtClean="0">
                <a:solidFill>
                  <a:srgbClr val="C00000"/>
                </a:solidFill>
              </a:rPr>
              <a:t>1 800 000 Pa</a:t>
            </a:r>
            <a:endParaRPr lang="cs-CZ" sz="2400" dirty="0" smtClean="0"/>
          </a:p>
          <a:p>
            <a:r>
              <a:rPr lang="cs-CZ" sz="2400" dirty="0" smtClean="0"/>
              <a:t>6,1 </a:t>
            </a:r>
            <a:r>
              <a:rPr lang="cs-CZ" sz="2400" dirty="0" err="1" smtClean="0"/>
              <a:t>kPa</a:t>
            </a:r>
            <a:r>
              <a:rPr lang="cs-CZ" sz="2400" dirty="0" smtClean="0"/>
              <a:t> = </a:t>
            </a:r>
            <a:r>
              <a:rPr lang="cs-CZ" sz="2400" dirty="0" smtClean="0">
                <a:solidFill>
                  <a:srgbClr val="C00000"/>
                </a:solidFill>
              </a:rPr>
              <a:t>6 100 Pa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891170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39333812"/>
              </p:ext>
            </p:extLst>
          </p:nvPr>
        </p:nvGraphicFramePr>
        <p:xfrm>
          <a:off x="1524000" y="2060848"/>
          <a:ext cx="6096000" cy="1849120"/>
        </p:xfrm>
        <a:graphic>
          <a:graphicData uri="http://schemas.openxmlformats.org/drawingml/2006/table">
            <a:tbl>
              <a:tblPr firstRow="1" bandRow="1">
                <a:tableStyleId>{5A111915-BE36-4E01-A7E5-04B1672EAD32}</a:tableStyleId>
              </a:tblPr>
              <a:tblGrid>
                <a:gridCol w="1524000"/>
                <a:gridCol w="1524000"/>
                <a:gridCol w="1524000"/>
                <a:gridCol w="1524000"/>
              </a:tblGrid>
              <a:tr h="1390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S₁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S₂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F₁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F₂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 cm²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 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100 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 dm²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100 dm²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80 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45 cm²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60 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180 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35 cm²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70 cm²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140 N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755576" y="1268760"/>
            <a:ext cx="4104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Doplňte tabulku: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24290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85167749"/>
              </p:ext>
            </p:extLst>
          </p:nvPr>
        </p:nvGraphicFramePr>
        <p:xfrm>
          <a:off x="1524000" y="2060848"/>
          <a:ext cx="6096000" cy="1849120"/>
        </p:xfrm>
        <a:graphic>
          <a:graphicData uri="http://schemas.openxmlformats.org/drawingml/2006/table">
            <a:tbl>
              <a:tblPr firstRow="1" bandRow="1">
                <a:tableStyleId>{5A111915-BE36-4E01-A7E5-04B1672EAD32}</a:tableStyleId>
              </a:tblPr>
              <a:tblGrid>
                <a:gridCol w="1524000"/>
                <a:gridCol w="1524000"/>
                <a:gridCol w="1524000"/>
                <a:gridCol w="1524000"/>
              </a:tblGrid>
              <a:tr h="1390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S₁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S₂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F₁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F₂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 cm²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25 cm²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 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100 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 dm²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100 dm²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80 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800 N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15 cm²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45 cm²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60 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180 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35 cm²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70 cm²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70 N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140 N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755576" y="1268760"/>
            <a:ext cx="4104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Doplňte tabulku: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7956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67544" y="1484784"/>
            <a:ext cx="28083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Vypočítejte: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2276872"/>
            <a:ext cx="73448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Olej ve válci hydraulického lisu má tlak 20 </a:t>
            </a:r>
            <a:r>
              <a:rPr lang="cs-CZ" dirty="0" err="1" smtClean="0"/>
              <a:t>MPa</a:t>
            </a:r>
            <a:r>
              <a:rPr lang="cs-CZ" dirty="0" smtClean="0"/>
              <a:t>. Jakou tlakovou sílu vyvine na píst lisu o obsahu 40 cm².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80856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67544" y="1484784"/>
            <a:ext cx="28083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Vypočítejte: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2276872"/>
            <a:ext cx="73448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Olej ve válci hydraulického lisu má tlak 20 </a:t>
            </a:r>
            <a:r>
              <a:rPr lang="cs-CZ" dirty="0" err="1" smtClean="0"/>
              <a:t>MPa</a:t>
            </a:r>
            <a:r>
              <a:rPr lang="cs-CZ" dirty="0" smtClean="0"/>
              <a:t>. Jakou tlakovou sílu vyvine na píst lisu o obsahu 40 cm².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934244" y="3501007"/>
            <a:ext cx="525658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C00000"/>
                </a:solidFill>
              </a:rPr>
              <a:t>p = 20 </a:t>
            </a:r>
            <a:r>
              <a:rPr lang="cs-CZ" sz="2000" dirty="0" err="1" smtClean="0">
                <a:solidFill>
                  <a:srgbClr val="C00000"/>
                </a:solidFill>
              </a:rPr>
              <a:t>MPa</a:t>
            </a:r>
            <a:r>
              <a:rPr lang="cs-CZ" sz="2000" dirty="0" smtClean="0">
                <a:solidFill>
                  <a:srgbClr val="C00000"/>
                </a:solidFill>
              </a:rPr>
              <a:t> = 20 000 000 Pa</a:t>
            </a:r>
          </a:p>
          <a:p>
            <a:r>
              <a:rPr lang="cs-CZ" sz="2000" dirty="0" smtClean="0">
                <a:solidFill>
                  <a:srgbClr val="C00000"/>
                </a:solidFill>
              </a:rPr>
              <a:t>S = 40 cm² = 0,004 m² </a:t>
            </a:r>
          </a:p>
          <a:p>
            <a:r>
              <a:rPr lang="cs-CZ" sz="2000" dirty="0" smtClean="0">
                <a:solidFill>
                  <a:srgbClr val="C00000"/>
                </a:solidFill>
              </a:rPr>
              <a:t>F = ? </a:t>
            </a:r>
            <a:endParaRPr lang="cs-CZ" sz="2000" dirty="0">
              <a:solidFill>
                <a:srgbClr val="C00000"/>
              </a:solidFill>
            </a:endParaRPr>
          </a:p>
        </p:txBody>
      </p:sp>
      <p:cxnSp>
        <p:nvCxnSpPr>
          <p:cNvPr id="12" name="Přímá spojnice 11"/>
          <p:cNvCxnSpPr/>
          <p:nvPr/>
        </p:nvCxnSpPr>
        <p:spPr>
          <a:xfrm>
            <a:off x="899592" y="4516671"/>
            <a:ext cx="36004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827584" y="4516671"/>
                <a:ext cx="4968552" cy="132215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solidFill>
                      <a:srgbClr val="C00000"/>
                    </a:solidFill>
                  </a:rPr>
                  <a:t>p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>
                            <a:solidFill>
                              <a:srgbClr val="C00000"/>
                            </a:solidFill>
                            <a:latin typeface="Cambria Math"/>
                          </a:rPr>
                          <m:t>𝑭</m:t>
                        </m:r>
                      </m:num>
                      <m:den>
                        <m:r>
                          <a:rPr lang="cs-CZ" b="1" i="1">
                            <a:solidFill>
                              <a:srgbClr val="C00000"/>
                            </a:solidFill>
                            <a:latin typeface="Cambria Math"/>
                          </a:rPr>
                          <m:t>𝑺</m:t>
                        </m:r>
                      </m:den>
                    </m:f>
                  </m:oMath>
                </a14:m>
                <a:endParaRPr lang="cs-CZ" dirty="0" smtClean="0">
                  <a:solidFill>
                    <a:srgbClr val="C00000"/>
                  </a:solidFill>
                </a:endParaRPr>
              </a:p>
              <a:p>
                <a:r>
                  <a:rPr lang="cs-CZ" dirty="0" smtClean="0">
                    <a:solidFill>
                      <a:srgbClr val="C00000"/>
                    </a:solidFill>
                  </a:rPr>
                  <a:t>F = </a:t>
                </a:r>
                <a:r>
                  <a:rPr lang="cs-CZ" dirty="0" err="1" smtClean="0">
                    <a:solidFill>
                      <a:srgbClr val="C00000"/>
                    </a:solidFill>
                  </a:rPr>
                  <a:t>p.S</a:t>
                </a:r>
                <a:endParaRPr lang="cs-CZ" dirty="0" smtClean="0">
                  <a:solidFill>
                    <a:srgbClr val="C00000"/>
                  </a:solidFill>
                </a:endParaRPr>
              </a:p>
              <a:p>
                <a:r>
                  <a:rPr lang="cs-CZ" dirty="0" smtClean="0">
                    <a:solidFill>
                      <a:srgbClr val="C00000"/>
                    </a:solidFill>
                  </a:rPr>
                  <a:t>F = 20 000 000 . 0,004 = 80 000 N = 80 </a:t>
                </a:r>
                <a:r>
                  <a:rPr lang="cs-CZ" dirty="0" err="1" smtClean="0">
                    <a:solidFill>
                      <a:srgbClr val="C00000"/>
                    </a:solidFill>
                  </a:rPr>
                  <a:t>kN</a:t>
                </a:r>
                <a:endParaRPr lang="cs-CZ" dirty="0" smtClean="0">
                  <a:solidFill>
                    <a:srgbClr val="C00000"/>
                  </a:solidFill>
                </a:endParaRPr>
              </a:p>
              <a:p>
                <a:endParaRPr lang="cs-CZ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7584" y="4516671"/>
                <a:ext cx="4968552" cy="1322157"/>
              </a:xfrm>
              <a:prstGeom prst="rect">
                <a:avLst/>
              </a:prstGeom>
              <a:blipFill rotWithShape="1">
                <a:blip r:embed="rId4"/>
                <a:stretch>
                  <a:fillRect l="-11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TextovéPole 13"/>
          <p:cNvSpPr txBox="1"/>
          <p:nvPr/>
        </p:nvSpPr>
        <p:spPr>
          <a:xfrm>
            <a:off x="899592" y="5654162"/>
            <a:ext cx="56166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Olej tlačí na píst silou 80 </a:t>
            </a:r>
            <a:r>
              <a:rPr lang="cs-CZ" dirty="0" err="1" smtClean="0"/>
              <a:t>kN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39499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3" grpId="0"/>
      <p:bldP spid="1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94964" y="1340768"/>
            <a:ext cx="7609484" cy="41242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Použité zdroje: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SVOBODA</a:t>
            </a:r>
            <a:r>
              <a:rPr lang="cs-CZ" dirty="0"/>
              <a:t>, Emanuel a kol. </a:t>
            </a:r>
            <a:r>
              <a:rPr lang="cs-CZ" i="1" dirty="0"/>
              <a:t>Přehled středoškolské fyziky</a:t>
            </a:r>
            <a:r>
              <a:rPr lang="cs-CZ" dirty="0"/>
              <a:t>. Praha: Prometheus, 1996, ISBN 80-7196-006-3. 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Vlastní zdroje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LADAROZAN. wikipedia.cz [online]. [cit. 30.10.2013]. 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cs.wikipedia.org/wiki/Soubor:Manometr.jpg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EN:USER LEONARD G.. wikipedia.cz [online]. [cit. 30.10.2013]. Dostupný na WWW: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cs.wikipedia.org/wiki/Soubor:WPGaugeFace.jpg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VOLNÉ DÍLO. wikipedia.cz [online]. [cit. 30.10.2013]. Dostupný na WWW: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cs.wikipedia.org/wiki/Soubor:Blaise_pascal.jpg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Zdroj: </a:t>
            </a:r>
            <a:r>
              <a:rPr lang="cs-CZ" dirty="0" smtClean="0">
                <a:hlinkClick r:id="rId7"/>
              </a:rPr>
              <a:t>http</a:t>
            </a:r>
            <a:r>
              <a:rPr lang="cs-CZ" dirty="0">
                <a:hlinkClick r:id="rId7"/>
              </a:rPr>
              <a:t>://www.zbozi.cz/vyrobek/rwh-2-pojizdny-hydraulicky-zvedak</a:t>
            </a:r>
            <a:r>
              <a:rPr lang="cs-CZ" dirty="0" smtClean="0">
                <a:hlinkClick r:id="rId7"/>
              </a:rPr>
              <a:t>/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Zdroj: http://www.vitokonex.cz/product/lis-na-ovoce-hydraulicky-20-l:428/</a:t>
            </a:r>
            <a:endParaRPr lang="cs-CZ" dirty="0" smtClean="0"/>
          </a:p>
          <a:p>
            <a:endParaRPr lang="cs-CZ" sz="2000" dirty="0"/>
          </a:p>
          <a:p>
            <a:pPr marL="342900" indent="-342900">
              <a:buFont typeface="Arial" pitchFamily="34" charset="0"/>
              <a:buChar char="•"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679933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2046</TotalTime>
  <Words>822</Words>
  <Application>Microsoft Office PowerPoint</Application>
  <PresentationFormat>Předvádění na obrazovce (4:3)</PresentationFormat>
  <Paragraphs>207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221</cp:revision>
  <dcterms:created xsi:type="dcterms:W3CDTF">2010-11-01T23:40:31Z</dcterms:created>
  <dcterms:modified xsi:type="dcterms:W3CDTF">2013-11-02T00:38:23Z</dcterms:modified>
</cp:coreProperties>
</file>