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318" r:id="rId3"/>
    <p:sldId id="314" r:id="rId4"/>
    <p:sldId id="307" r:id="rId5"/>
    <p:sldId id="310" r:id="rId6"/>
    <p:sldId id="311" r:id="rId7"/>
    <p:sldId id="312" r:id="rId8"/>
    <p:sldId id="313" r:id="rId9"/>
    <p:sldId id="273" r:id="rId10"/>
    <p:sldId id="306" r:id="rId11"/>
    <p:sldId id="275" r:id="rId12"/>
    <p:sldId id="319" r:id="rId13"/>
    <p:sldId id="320" r:id="rId14"/>
    <p:sldId id="321" r:id="rId15"/>
    <p:sldId id="322" r:id="rId16"/>
    <p:sldId id="317" r:id="rId17"/>
    <p:sldId id="29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0000FF"/>
    <a:srgbClr val="FF3300"/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4" autoAdjust="0"/>
    <p:restoredTop sz="94640" autoAdjust="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DEBAF-ADA2-41D3-9BAE-C425ACCBC5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99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4A091-475F-4553-AB6F-B1D037B043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187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6EA6B-D74C-4FB3-9376-A454B9FB1B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276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90CC0-6552-4D87-BA27-B825916ECA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884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35C3F-9D79-4EA7-AA66-CC13859ABF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738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420AE-FAB8-4D50-83E7-F64D9AF380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640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88D9C-D17B-4115-9214-36B7FAC3B5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433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24492-7DAE-416D-86D1-4D43633213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5307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3589E-0F49-49E8-A78B-D7BB6C68CB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20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4BE25-1C2A-4509-8AD1-982A977117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568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212F7-25E7-447B-864C-D55F6A5B67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683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F3129-D0AD-48FA-BCB1-E8DA731821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192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C7BF1-5507-4242-9B5C-C3805D6DF0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106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58134-EA55-4B29-9D6B-5E6208ADA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396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FB650-B2DE-4860-BE4D-482BD11289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963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24232E9-4488-42D0-8074-CA80B58F6D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21" name="Group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694138"/>
              </p:ext>
            </p:extLst>
          </p:nvPr>
        </p:nvGraphicFramePr>
        <p:xfrm>
          <a:off x="750888" y="2060575"/>
          <a:ext cx="7559675" cy="36720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Tvorba anorganického názvosloví kyselin a hydroxidů.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Vodík, oxid, kyselina, bezkyslíkatá kyselina, thiokyselina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Chemie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1. ročník, žáci 15 - 16 let, 36-47-M/01 Stavebnictví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60438"/>
            <a:ext cx="75596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Názvosloví anorganických kyselin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AB93986-C1E6-4E70-ACA5-62C8706A2EA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2163" y="1455167"/>
            <a:ext cx="75612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>
                <a:latin typeface="Calibri" panose="020F0502020204030204" pitchFamily="34" charset="0"/>
              </a:rPr>
              <a:t>VY_32_INOVACE_29_584</a:t>
            </a:r>
            <a:endParaRPr lang="cs-CZ" altLang="cs-CZ" sz="2400" b="1" dirty="0">
              <a:latin typeface="Calibri" pitchFamily="34" charset="0"/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dpis 1"/>
          <p:cNvSpPr>
            <a:spLocks noGrp="1"/>
          </p:cNvSpPr>
          <p:nvPr/>
        </p:nvSpPr>
        <p:spPr>
          <a:xfrm>
            <a:off x="3240000" y="144000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CE65A32-50D5-425C-9E76-41F5E4DF8DA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Obdélník 2"/>
          <p:cNvSpPr>
            <a:spLocks noChangeArrowheads="1"/>
          </p:cNvSpPr>
          <p:nvPr/>
        </p:nvSpPr>
        <p:spPr bwMode="auto">
          <a:xfrm>
            <a:off x="792163" y="1484313"/>
            <a:ext cx="755967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/>
              <a:t>NÁZVOSLOVÍ ANORGANICKÝCH KYSELIN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/>
              <a:t>A HYDROXIDŮ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59E5F0F-6468-429A-9EA8-D43C2A070B8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2"/>
          <p:cNvSpPr>
            <a:spLocks noChangeArrowheads="1"/>
          </p:cNvSpPr>
          <p:nvPr/>
        </p:nvSpPr>
        <p:spPr bwMode="auto">
          <a:xfrm>
            <a:off x="539750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4105" name="Obdélník 2"/>
          <p:cNvSpPr>
            <a:spLocks noChangeArrowheads="1"/>
          </p:cNvSpPr>
          <p:nvPr/>
        </p:nvSpPr>
        <p:spPr bwMode="auto">
          <a:xfrm>
            <a:off x="2641600" y="1020763"/>
            <a:ext cx="3883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Anorganické kyseliny</a:t>
            </a:r>
            <a:endParaRPr lang="cs-CZ" altLang="cs-CZ" sz="2800"/>
          </a:p>
        </p:txBody>
      </p:sp>
      <p:sp>
        <p:nvSpPr>
          <p:cNvPr id="4106" name="Obdélník 3"/>
          <p:cNvSpPr>
            <a:spLocks noChangeArrowheads="1"/>
          </p:cNvSpPr>
          <p:nvPr/>
        </p:nvSpPr>
        <p:spPr bwMode="auto">
          <a:xfrm>
            <a:off x="647700" y="1773238"/>
            <a:ext cx="78486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/>
              <a:t>Jsou kapaliny  s charakteristickým žíravým účinkem a s hustotou větší než voda.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cs-CZ" altLang="cs-CZ" sz="2000" b="1">
              <a:solidFill>
                <a:srgbClr val="D60093"/>
              </a:solidFill>
            </a:endParaRP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>
                <a:solidFill>
                  <a:srgbClr val="D60093"/>
                </a:solidFill>
              </a:rPr>
              <a:t>Důležité kyslíkaté kyseliny jsou: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cs-CZ" altLang="cs-CZ" sz="2000" b="1">
              <a:solidFill>
                <a:srgbClr val="D60093"/>
              </a:solidFill>
            </a:endParaRP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>
                <a:solidFill>
                  <a:schemeClr val="accent2"/>
                </a:solidFill>
              </a:rPr>
              <a:t>Kyselina dusičná – HNO</a:t>
            </a:r>
            <a:r>
              <a:rPr lang="cs-CZ" altLang="cs-CZ" sz="2000" b="1" baseline="-25000">
                <a:solidFill>
                  <a:schemeClr val="accent2"/>
                </a:solidFill>
              </a:rPr>
              <a:t>3</a:t>
            </a:r>
            <a:r>
              <a:rPr lang="cs-CZ" altLang="cs-CZ" sz="2000" b="1"/>
              <a:t> bezbarvá kapalina s charakteristickým zápachem.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cs-CZ" altLang="cs-CZ" sz="2000" b="1"/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>
                <a:solidFill>
                  <a:srgbClr val="FF0066"/>
                </a:solidFill>
              </a:rPr>
              <a:t>Kyselina sírová – H</a:t>
            </a:r>
            <a:r>
              <a:rPr lang="cs-CZ" altLang="cs-CZ" sz="2000" b="1" baseline="-25000">
                <a:solidFill>
                  <a:srgbClr val="FF0066"/>
                </a:solidFill>
              </a:rPr>
              <a:t>2</a:t>
            </a:r>
            <a:r>
              <a:rPr lang="cs-CZ" altLang="cs-CZ" sz="2000" b="1">
                <a:solidFill>
                  <a:srgbClr val="FF0066"/>
                </a:solidFill>
              </a:rPr>
              <a:t>SO</a:t>
            </a:r>
            <a:r>
              <a:rPr lang="cs-CZ" altLang="cs-CZ" sz="2000" b="1" baseline="-25000">
                <a:solidFill>
                  <a:srgbClr val="FF0066"/>
                </a:solidFill>
              </a:rPr>
              <a:t>4</a:t>
            </a:r>
            <a:r>
              <a:rPr lang="cs-CZ" altLang="cs-CZ" sz="2000" b="1"/>
              <a:t> bezbarvá olejovitá kapalina.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cs-CZ" altLang="cs-CZ" sz="2000" b="1"/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>
                <a:solidFill>
                  <a:srgbClr val="009900"/>
                </a:solidFill>
              </a:rPr>
              <a:t>Kyselina trihydrogefosforečná – H</a:t>
            </a:r>
            <a:r>
              <a:rPr lang="cs-CZ" altLang="cs-CZ" sz="2000" b="1" baseline="-25000">
                <a:solidFill>
                  <a:srgbClr val="009900"/>
                </a:solidFill>
              </a:rPr>
              <a:t>3</a:t>
            </a:r>
            <a:r>
              <a:rPr lang="cs-CZ" altLang="cs-CZ" sz="2000" b="1">
                <a:solidFill>
                  <a:srgbClr val="009900"/>
                </a:solidFill>
              </a:rPr>
              <a:t>PO</a:t>
            </a:r>
            <a:r>
              <a:rPr lang="cs-CZ" altLang="cs-CZ" sz="2000" b="1" baseline="-25000">
                <a:solidFill>
                  <a:srgbClr val="009900"/>
                </a:solidFill>
              </a:rPr>
              <a:t>4</a:t>
            </a:r>
            <a:r>
              <a:rPr lang="cs-CZ" altLang="cs-CZ" sz="2000" b="1"/>
              <a:t> bezbarvá olejovitá kapalina.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cs-CZ" altLang="cs-CZ" sz="2000" b="1"/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/>
              <a:t>Bezkyslíkatá kyselina: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cs-CZ" altLang="cs-CZ" sz="2000" b="1">
                <a:solidFill>
                  <a:srgbClr val="CC6600"/>
                </a:solidFill>
              </a:rPr>
              <a:t>Kyselina chlorovodíková – HCl</a:t>
            </a:r>
            <a:r>
              <a:rPr lang="cs-CZ" altLang="cs-CZ" sz="2000" b="1"/>
              <a:t> bezbarvá kapalina štiplavého zápachu.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B156526-CD3E-4C6D-A07C-FDC71E32592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Obdélník 2"/>
          <p:cNvSpPr>
            <a:spLocks noChangeArrowheads="1"/>
          </p:cNvSpPr>
          <p:nvPr/>
        </p:nvSpPr>
        <p:spPr bwMode="auto">
          <a:xfrm>
            <a:off x="3300413" y="1082675"/>
            <a:ext cx="2543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Druhy kyselin</a:t>
            </a:r>
            <a:endParaRPr lang="cs-CZ" altLang="cs-CZ" sz="2800"/>
          </a:p>
        </p:txBody>
      </p:sp>
      <p:sp>
        <p:nvSpPr>
          <p:cNvPr id="5129" name="Obdélník 4"/>
          <p:cNvSpPr>
            <a:spLocks noChangeArrowheads="1"/>
          </p:cNvSpPr>
          <p:nvPr/>
        </p:nvSpPr>
        <p:spPr bwMode="auto">
          <a:xfrm>
            <a:off x="622300" y="1844675"/>
            <a:ext cx="792162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CC6600"/>
                </a:solidFill>
              </a:rPr>
              <a:t>Kyslíkaté kyseliny se vyznačují tzv. „kyselým vodíkem H</a:t>
            </a:r>
            <a:r>
              <a:rPr lang="cs-CZ" altLang="cs-CZ" sz="2400" b="1" baseline="30000">
                <a:solidFill>
                  <a:srgbClr val="CC6600"/>
                </a:solidFill>
              </a:rPr>
              <a:t>+ </a:t>
            </a:r>
            <a:r>
              <a:rPr lang="cs-CZ" altLang="cs-CZ" sz="2400" b="1">
                <a:solidFill>
                  <a:srgbClr val="CC6600"/>
                </a:solidFill>
              </a:rPr>
              <a:t>“ a vznikají reakcí nekovového oxidu s vodou a obsahují kromě vodíku a kyslíku další prvek.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	Vícesytné kyseliny obsahují ve své molekule dva nebo více nahraditelných atomů vodíku kovem.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009900"/>
                </a:solidFill>
              </a:rPr>
              <a:t>Bezkyslíkaté kyseliny obsahují pouze vodík a  jeden další prvek. Vůbec neobsahují kyslík. Jejich názvosloví se tvoří odlišně od kyslíkatých kyselin.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027DBF8-7428-4F9F-A55F-4244D9B2A58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Nadpis 1"/>
          <p:cNvSpPr>
            <a:spLocks/>
          </p:cNvSpPr>
          <p:nvPr/>
        </p:nvSpPr>
        <p:spPr bwMode="auto">
          <a:xfrm>
            <a:off x="53975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Názvosloví a vznik anorganických kyselin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</a:p>
          <a:p>
            <a:pPr algn="ctr" eaLnBrk="1" hangingPunct="1">
              <a:buFontTx/>
              <a:buNone/>
              <a:defRPr/>
            </a:pPr>
            <a:r>
              <a:rPr lang="cs-CZ" sz="2800" b="1" kern="0" dirty="0" smtClean="0"/>
              <a:t>Anorganické kyseliny vznikají reakcí nekovového oxidu s vodou.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800" b="1" kern="0" dirty="0" smtClean="0">
                <a:solidFill>
                  <a:srgbClr val="0033CC"/>
                </a:solidFill>
              </a:rPr>
              <a:t>	      N</a:t>
            </a:r>
            <a:r>
              <a:rPr lang="cs-CZ" sz="2800" b="1" kern="0" baseline="-25000" dirty="0" smtClean="0">
                <a:solidFill>
                  <a:srgbClr val="0033CC"/>
                </a:solidFill>
              </a:rPr>
              <a:t>2</a:t>
            </a:r>
            <a:r>
              <a:rPr lang="cs-CZ" sz="2800" b="1" kern="0" dirty="0" smtClean="0">
                <a:solidFill>
                  <a:srgbClr val="0033CC"/>
                </a:solidFill>
              </a:rPr>
              <a:t>O</a:t>
            </a:r>
            <a:r>
              <a:rPr lang="cs-CZ" sz="2800" b="1" kern="0" baseline="-25000" dirty="0" smtClean="0">
                <a:solidFill>
                  <a:srgbClr val="0033CC"/>
                </a:solidFill>
              </a:rPr>
              <a:t>3</a:t>
            </a:r>
            <a:r>
              <a:rPr lang="cs-CZ" sz="2800" b="1" kern="0" dirty="0" smtClean="0">
                <a:solidFill>
                  <a:srgbClr val="0033CC"/>
                </a:solidFill>
              </a:rPr>
              <a:t>  +  H</a:t>
            </a:r>
            <a:r>
              <a:rPr lang="cs-CZ" sz="2800" b="1" kern="0" baseline="-25000" dirty="0" smtClean="0">
                <a:solidFill>
                  <a:srgbClr val="0033CC"/>
                </a:solidFill>
              </a:rPr>
              <a:t>2</a:t>
            </a:r>
            <a:r>
              <a:rPr lang="cs-CZ" sz="2800" b="1" kern="0" dirty="0" smtClean="0">
                <a:solidFill>
                  <a:srgbClr val="0033CC"/>
                </a:solidFill>
              </a:rPr>
              <a:t>O   =   H</a:t>
            </a:r>
            <a:r>
              <a:rPr lang="cs-CZ" sz="2800" b="1" kern="0" baseline="-25000" dirty="0" smtClean="0">
                <a:solidFill>
                  <a:srgbClr val="0033CC"/>
                </a:solidFill>
              </a:rPr>
              <a:t>2</a:t>
            </a:r>
            <a:r>
              <a:rPr lang="cs-CZ" sz="2800" b="1" kern="0" dirty="0" smtClean="0">
                <a:solidFill>
                  <a:srgbClr val="0033CC"/>
                </a:solidFill>
              </a:rPr>
              <a:t>N</a:t>
            </a:r>
            <a:r>
              <a:rPr lang="cs-CZ" sz="2800" b="1" kern="0" baseline="-25000" dirty="0" smtClean="0">
                <a:solidFill>
                  <a:srgbClr val="0033CC"/>
                </a:solidFill>
              </a:rPr>
              <a:t>2</a:t>
            </a:r>
            <a:r>
              <a:rPr lang="cs-CZ" sz="2800" b="1" kern="0" dirty="0" smtClean="0">
                <a:solidFill>
                  <a:srgbClr val="0033CC"/>
                </a:solidFill>
              </a:rPr>
              <a:t>O</a:t>
            </a:r>
            <a:r>
              <a:rPr lang="cs-CZ" sz="2800" b="1" kern="0" baseline="-25000" dirty="0" smtClean="0">
                <a:solidFill>
                  <a:srgbClr val="0033CC"/>
                </a:solidFill>
              </a:rPr>
              <a:t>4</a:t>
            </a:r>
          </a:p>
          <a:p>
            <a:pPr eaLnBrk="1" hangingPunct="1">
              <a:buFontTx/>
              <a:buNone/>
              <a:defRPr/>
            </a:pPr>
            <a:endParaRPr lang="cs-CZ" sz="3600" b="1" kern="0" baseline="-25000" dirty="0" smtClean="0"/>
          </a:p>
          <a:p>
            <a:pPr algn="ctr" eaLnBrk="1" hangingPunct="1">
              <a:buFontTx/>
              <a:buNone/>
              <a:defRPr/>
            </a:pPr>
            <a:r>
              <a:rPr lang="cs-CZ" sz="2800" b="1" kern="0" dirty="0" smtClean="0"/>
              <a:t>	V případě sudého počtu všech prvků ve vzorci je nutné jej vykrátit.</a:t>
            </a:r>
          </a:p>
          <a:p>
            <a:pPr eaLnBrk="1" hangingPunct="1">
              <a:buFontTx/>
              <a:buNone/>
              <a:defRPr/>
            </a:pPr>
            <a:endParaRPr lang="cs-CZ" sz="2800" b="1" kern="0" dirty="0" smtClean="0"/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	</a:t>
            </a:r>
            <a:r>
              <a:rPr lang="cs-CZ" sz="2800" b="1" kern="0" dirty="0" smtClean="0">
                <a:solidFill>
                  <a:srgbClr val="FF0066"/>
                </a:solidFill>
              </a:rPr>
              <a:t>H</a:t>
            </a:r>
            <a:r>
              <a:rPr lang="cs-CZ" sz="28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800" b="1" kern="0" dirty="0" smtClean="0">
                <a:solidFill>
                  <a:srgbClr val="FF0066"/>
                </a:solidFill>
              </a:rPr>
              <a:t>N</a:t>
            </a:r>
            <a:r>
              <a:rPr lang="cs-CZ" sz="28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800" b="1" kern="0" dirty="0" smtClean="0">
                <a:solidFill>
                  <a:srgbClr val="FF0066"/>
                </a:solidFill>
              </a:rPr>
              <a:t>O</a:t>
            </a:r>
            <a:r>
              <a:rPr lang="cs-CZ" sz="28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cs-CZ" sz="2800" b="1" kern="0" dirty="0" smtClean="0">
                <a:solidFill>
                  <a:srgbClr val="FF0066"/>
                </a:solidFill>
              </a:rPr>
              <a:t> /2  =  HNO</a:t>
            </a:r>
            <a:r>
              <a:rPr lang="cs-CZ" sz="2800" b="1" kern="0" baseline="-25000" dirty="0" smtClean="0">
                <a:solidFill>
                  <a:srgbClr val="FF0066"/>
                </a:solidFill>
              </a:rPr>
              <a:t>2</a:t>
            </a:r>
          </a:p>
          <a:p>
            <a:pPr eaLnBrk="1" hangingPunct="1">
              <a:buFontTx/>
              <a:buNone/>
              <a:defRPr/>
            </a:pPr>
            <a:endParaRPr lang="cs-CZ" sz="3600" b="1" kern="0" dirty="0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7E2FDF1-5595-4C78-98AD-624DA7EB585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7177" name="Obdélník 2"/>
          <p:cNvSpPr>
            <a:spLocks noChangeArrowheads="1"/>
          </p:cNvSpPr>
          <p:nvPr/>
        </p:nvSpPr>
        <p:spPr bwMode="auto">
          <a:xfrm>
            <a:off x="2292350" y="1196975"/>
            <a:ext cx="45593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Odvození vzorce kyseliny</a:t>
            </a:r>
            <a:endParaRPr lang="cs-CZ" altLang="cs-CZ" sz="2800"/>
          </a:p>
        </p:txBody>
      </p:sp>
      <p:sp>
        <p:nvSpPr>
          <p:cNvPr id="7178" name="Obdélník 3"/>
          <p:cNvSpPr>
            <a:spLocks noChangeArrowheads="1"/>
          </p:cNvSpPr>
          <p:nvPr/>
        </p:nvSpPr>
        <p:spPr bwMode="auto">
          <a:xfrm>
            <a:off x="773113" y="1989138"/>
            <a:ext cx="7632700" cy="362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Vzorec si můžeme odvodit i matematickou cestou pomocí sčítání: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			</a:t>
            </a:r>
            <a:r>
              <a:rPr lang="cs-CZ" altLang="cs-CZ" sz="2400" b="1">
                <a:solidFill>
                  <a:srgbClr val="0033CC"/>
                </a:solidFill>
              </a:rPr>
              <a:t>H</a:t>
            </a:r>
            <a:r>
              <a:rPr lang="cs-CZ" altLang="cs-CZ" sz="2400" b="1" baseline="-25000">
                <a:solidFill>
                  <a:srgbClr val="0033CC"/>
                </a:solidFill>
              </a:rPr>
              <a:t>2      </a:t>
            </a:r>
            <a:r>
              <a:rPr lang="cs-CZ" altLang="cs-CZ" sz="2400" b="1">
                <a:solidFill>
                  <a:srgbClr val="0033CC"/>
                </a:solidFill>
              </a:rPr>
              <a:t>O</a:t>
            </a:r>
            <a:r>
              <a:rPr lang="cs-CZ" altLang="cs-CZ" sz="2400" b="1"/>
              <a:t> </a:t>
            </a:r>
            <a:endParaRPr lang="cs-CZ" altLang="cs-CZ" sz="24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		           </a:t>
            </a:r>
            <a:r>
              <a:rPr lang="cs-CZ" altLang="cs-CZ" sz="2400" b="1" u="sng">
                <a:solidFill>
                  <a:srgbClr val="FF0066"/>
                </a:solidFill>
              </a:rPr>
              <a:t>    N</a:t>
            </a:r>
            <a:r>
              <a:rPr lang="cs-CZ" altLang="cs-CZ" sz="2400" b="1" u="sng" baseline="-25000">
                <a:solidFill>
                  <a:srgbClr val="FF0066"/>
                </a:solidFill>
              </a:rPr>
              <a:t>2</a:t>
            </a:r>
            <a:r>
              <a:rPr lang="cs-CZ" altLang="cs-CZ" sz="2400" b="1" u="sng">
                <a:solidFill>
                  <a:srgbClr val="FF0066"/>
                </a:solidFill>
              </a:rPr>
              <a:t>O</a:t>
            </a:r>
            <a:r>
              <a:rPr lang="cs-CZ" altLang="cs-CZ" sz="2400" b="1" u="sng" baseline="-25000">
                <a:solidFill>
                  <a:srgbClr val="FF0066"/>
                </a:solidFill>
              </a:rPr>
              <a:t>3</a:t>
            </a:r>
            <a:r>
              <a:rPr lang="cs-CZ" altLang="cs-CZ" sz="2400" b="1"/>
              <a:t>   </a:t>
            </a:r>
            <a:r>
              <a:rPr lang="cs-CZ" altLang="cs-CZ" sz="2400" b="1" baseline="-25000"/>
              <a:t>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			</a:t>
            </a:r>
            <a:r>
              <a:rPr lang="cs-CZ" altLang="cs-CZ" sz="2400" b="1">
                <a:solidFill>
                  <a:srgbClr val="D60093"/>
                </a:solidFill>
              </a:rPr>
              <a:t>H</a:t>
            </a:r>
            <a:r>
              <a:rPr lang="cs-CZ" altLang="cs-CZ" sz="2400" b="1" baseline="-25000">
                <a:solidFill>
                  <a:srgbClr val="D60093"/>
                </a:solidFill>
              </a:rPr>
              <a:t>2</a:t>
            </a:r>
            <a:r>
              <a:rPr lang="cs-CZ" altLang="cs-CZ" sz="2400" b="1">
                <a:solidFill>
                  <a:srgbClr val="D60093"/>
                </a:solidFill>
              </a:rPr>
              <a:t>N</a:t>
            </a:r>
            <a:r>
              <a:rPr lang="cs-CZ" altLang="cs-CZ" sz="2400" b="1" baseline="-25000">
                <a:solidFill>
                  <a:srgbClr val="D60093"/>
                </a:solidFill>
              </a:rPr>
              <a:t>2</a:t>
            </a:r>
            <a:r>
              <a:rPr lang="cs-CZ" altLang="cs-CZ" sz="2400" b="1">
                <a:solidFill>
                  <a:srgbClr val="D60093"/>
                </a:solidFill>
              </a:rPr>
              <a:t>O</a:t>
            </a:r>
            <a:r>
              <a:rPr lang="cs-CZ" altLang="cs-CZ" sz="2400" b="1" baseline="-25000">
                <a:solidFill>
                  <a:srgbClr val="D60093"/>
                </a:solidFill>
              </a:rPr>
              <a:t>4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 baseline="-25000">
                <a:solidFill>
                  <a:srgbClr val="009900"/>
                </a:solidFill>
              </a:rPr>
              <a:t>V případě sudého součtu koeficientů je třeba vykrátit!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rgbClr val="D6009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D60093"/>
                </a:solidFill>
              </a:rPr>
              <a:t>		H</a:t>
            </a:r>
            <a:r>
              <a:rPr lang="cs-CZ" altLang="cs-CZ" sz="2400" b="1" baseline="-25000">
                <a:solidFill>
                  <a:srgbClr val="D60093"/>
                </a:solidFill>
              </a:rPr>
              <a:t>2</a:t>
            </a:r>
            <a:r>
              <a:rPr lang="cs-CZ" altLang="cs-CZ" sz="2400" b="1">
                <a:solidFill>
                  <a:srgbClr val="D60093"/>
                </a:solidFill>
              </a:rPr>
              <a:t>N</a:t>
            </a:r>
            <a:r>
              <a:rPr lang="cs-CZ" altLang="cs-CZ" sz="2400" b="1" baseline="-25000">
                <a:solidFill>
                  <a:srgbClr val="D60093"/>
                </a:solidFill>
              </a:rPr>
              <a:t>2</a:t>
            </a:r>
            <a:r>
              <a:rPr lang="cs-CZ" altLang="cs-CZ" sz="2400" b="1">
                <a:solidFill>
                  <a:srgbClr val="D60093"/>
                </a:solidFill>
              </a:rPr>
              <a:t>O</a:t>
            </a:r>
            <a:r>
              <a:rPr lang="cs-CZ" altLang="cs-CZ" sz="2400" b="1" baseline="-25000">
                <a:solidFill>
                  <a:srgbClr val="D60093"/>
                </a:solidFill>
              </a:rPr>
              <a:t>4  </a:t>
            </a:r>
            <a:r>
              <a:rPr lang="cs-CZ" altLang="cs-CZ" sz="2400" b="1">
                <a:solidFill>
                  <a:srgbClr val="D60093"/>
                </a:solidFill>
              </a:rPr>
              <a:t>/2   =  HNO</a:t>
            </a:r>
            <a:r>
              <a:rPr lang="cs-CZ" altLang="cs-CZ" sz="2400" b="1" baseline="-25000">
                <a:solidFill>
                  <a:srgbClr val="D60093"/>
                </a:solidFill>
              </a:rPr>
              <a:t>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 baseline="-25000">
              <a:solidFill>
                <a:srgbClr val="D6009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15CABA1-5422-4416-B205-9451BFBC531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Obdélník 1"/>
          <p:cNvSpPr>
            <a:spLocks noChangeArrowheads="1"/>
          </p:cNvSpPr>
          <p:nvPr/>
        </p:nvSpPr>
        <p:spPr bwMode="auto">
          <a:xfrm>
            <a:off x="1331913" y="935038"/>
            <a:ext cx="66817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Tvorba názvosloví kyslíkatých kyselin</a:t>
            </a:r>
            <a:endParaRPr lang="cs-CZ" altLang="cs-CZ" sz="2800"/>
          </a:p>
        </p:txBody>
      </p:sp>
      <p:graphicFrame>
        <p:nvGraphicFramePr>
          <p:cNvPr id="11" name="Group 3"/>
          <p:cNvGraphicFramePr>
            <a:graphicFrameLocks/>
          </p:cNvGraphicFramePr>
          <p:nvPr/>
        </p:nvGraphicFramePr>
        <p:xfrm>
          <a:off x="719138" y="1562100"/>
          <a:ext cx="7705725" cy="4465658"/>
        </p:xfrm>
        <a:graphic>
          <a:graphicData uri="http://schemas.openxmlformats.org/drawingml/2006/table">
            <a:tbl>
              <a:tblPr/>
              <a:tblGrid>
                <a:gridCol w="1704151"/>
                <a:gridCol w="1704151"/>
                <a:gridCol w="1704151"/>
                <a:gridCol w="2593272"/>
              </a:tblGrid>
              <a:tr h="7085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Oxidační číslo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Koncovka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vzorec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- ná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HClO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chlorná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nevyskytují se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0" marR="91450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4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itá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HNO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dusitá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ičitá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SIO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křemičitá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ečná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ičná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HClO</a:t>
                      </a:r>
                      <a:r>
                        <a:rPr kumimoji="0" lang="cs-CZ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HNO</a:t>
                      </a:r>
                      <a:r>
                        <a:rPr kumimoji="0" lang="cs-CZ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chlorečná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dusičná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ová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sírová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VII.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istá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HMnO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k. manganistá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VIII.</a:t>
                      </a:r>
                    </a:p>
                  </a:txBody>
                  <a:tcPr marL="91450" marR="91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nevyskytují se</a:t>
                      </a:r>
                    </a:p>
                  </a:txBody>
                  <a:tcPr marL="91450" marR="91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0" marR="91450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A72BA9A-79C9-421E-9AAF-A92BEBC1AE0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Obdélník 1"/>
          <p:cNvSpPr>
            <a:spLocks noChangeArrowheads="1"/>
          </p:cNvSpPr>
          <p:nvPr/>
        </p:nvSpPr>
        <p:spPr bwMode="auto">
          <a:xfrm>
            <a:off x="1803400" y="1268413"/>
            <a:ext cx="553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Výjimky a doplňky z názvosloví</a:t>
            </a:r>
            <a:endParaRPr lang="cs-CZ" altLang="cs-CZ" sz="2800"/>
          </a:p>
        </p:txBody>
      </p:sp>
      <p:sp>
        <p:nvSpPr>
          <p:cNvPr id="9225" name="Rectangle 3"/>
          <p:cNvSpPr txBox="1">
            <a:spLocks noChangeArrowheads="1"/>
          </p:cNvSpPr>
          <p:nvPr/>
        </p:nvSpPr>
        <p:spPr bwMode="auto">
          <a:xfrm>
            <a:off x="457200" y="2060575"/>
            <a:ext cx="8229600" cy="40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cs-CZ" altLang="cs-CZ"/>
              <a:t>	</a:t>
            </a:r>
          </a:p>
          <a:p>
            <a:pPr algn="ctr" eaLnBrk="1" hangingPunct="1">
              <a:buFontTx/>
              <a:buNone/>
            </a:pPr>
            <a:r>
              <a:rPr lang="cs-CZ" altLang="cs-CZ"/>
              <a:t>	</a:t>
            </a:r>
            <a:r>
              <a:rPr lang="cs-CZ" altLang="cs-CZ" sz="2800" b="1">
                <a:solidFill>
                  <a:srgbClr val="CC6600"/>
                </a:solidFill>
              </a:rPr>
              <a:t>Některé oxidy prvků (As, B, P, Sb…) tvoří více variant kyselin. Proto se upřesňují v názvu definováním počtu vodíků, např:</a:t>
            </a:r>
          </a:p>
          <a:p>
            <a:pPr algn="ctr" eaLnBrk="1" hangingPunct="1">
              <a:buFontTx/>
              <a:buNone/>
            </a:pPr>
            <a:endParaRPr lang="cs-CZ" altLang="cs-CZ" sz="2800" b="1"/>
          </a:p>
          <a:p>
            <a:pPr algn="ctr" eaLnBrk="1" hangingPunct="1">
              <a:buFontTx/>
              <a:buNone/>
            </a:pPr>
            <a:r>
              <a:rPr lang="cs-CZ" altLang="cs-CZ" sz="2800" b="1">
                <a:solidFill>
                  <a:srgbClr val="009900"/>
                </a:solidFill>
              </a:rPr>
              <a:t>	Kyselina hydrogenboritá – HBO</a:t>
            </a:r>
            <a:r>
              <a:rPr lang="cs-CZ" altLang="cs-CZ" sz="2800" b="1" baseline="-25000">
                <a:solidFill>
                  <a:srgbClr val="009900"/>
                </a:solidFill>
              </a:rPr>
              <a:t>2</a:t>
            </a:r>
          </a:p>
          <a:p>
            <a:pPr algn="ctr" eaLnBrk="1" hangingPunct="1">
              <a:buFontTx/>
              <a:buNone/>
            </a:pPr>
            <a:r>
              <a:rPr lang="cs-CZ" altLang="cs-CZ" sz="2800" b="1"/>
              <a:t>	</a:t>
            </a:r>
            <a:r>
              <a:rPr lang="cs-CZ" altLang="cs-CZ" sz="2800" b="1">
                <a:solidFill>
                  <a:srgbClr val="D60093"/>
                </a:solidFill>
              </a:rPr>
              <a:t>Kyselina trihydrogenboritá – H</a:t>
            </a:r>
            <a:r>
              <a:rPr lang="cs-CZ" altLang="cs-CZ" sz="2800" b="1" baseline="-25000">
                <a:solidFill>
                  <a:srgbClr val="D60093"/>
                </a:solidFill>
              </a:rPr>
              <a:t>3</a:t>
            </a:r>
            <a:r>
              <a:rPr lang="cs-CZ" altLang="cs-CZ" sz="2800" b="1">
                <a:solidFill>
                  <a:srgbClr val="D60093"/>
                </a:solidFill>
              </a:rPr>
              <a:t>BO</a:t>
            </a:r>
            <a:r>
              <a:rPr lang="cs-CZ" altLang="cs-CZ" sz="2800" b="1" baseline="-25000">
                <a:solidFill>
                  <a:srgbClr val="D60093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BFC7114-5C0E-4AE1-A94C-72CD733C081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2"/>
          <p:cNvSpPr>
            <a:spLocks noChangeArrowheads="1"/>
          </p:cNvSpPr>
          <p:nvPr/>
        </p:nvSpPr>
        <p:spPr bwMode="auto">
          <a:xfrm>
            <a:off x="611188" y="981075"/>
            <a:ext cx="77724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8000" b="1">
                <a:solidFill>
                  <a:schemeClr val="tx2"/>
                </a:solidFill>
              </a:rPr>
              <a:t/>
            </a:r>
            <a:br>
              <a:rPr lang="cs-CZ" altLang="cs-CZ" sz="8000" b="1">
                <a:solidFill>
                  <a:schemeClr val="tx2"/>
                </a:solidFill>
              </a:rPr>
            </a:br>
            <a:endParaRPr lang="cs-CZ" altLang="cs-CZ" sz="6000" b="1">
              <a:solidFill>
                <a:schemeClr val="tx2"/>
              </a:solidFill>
            </a:endParaRPr>
          </a:p>
        </p:txBody>
      </p:sp>
      <p:sp>
        <p:nvSpPr>
          <p:cNvPr id="10249" name="Obdélník 1"/>
          <p:cNvSpPr>
            <a:spLocks noChangeArrowheads="1"/>
          </p:cNvSpPr>
          <p:nvPr/>
        </p:nvSpPr>
        <p:spPr bwMode="auto">
          <a:xfrm>
            <a:off x="3563938" y="1196975"/>
            <a:ext cx="22828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Di - kyseliny</a:t>
            </a:r>
            <a:endParaRPr lang="cs-CZ" altLang="cs-CZ" sz="2800"/>
          </a:p>
        </p:txBody>
      </p:sp>
      <p:sp>
        <p:nvSpPr>
          <p:cNvPr id="10250" name="Rectangle 3"/>
          <p:cNvSpPr txBox="1">
            <a:spLocks noChangeArrowheads="1"/>
          </p:cNvSpPr>
          <p:nvPr/>
        </p:nvSpPr>
        <p:spPr bwMode="auto">
          <a:xfrm>
            <a:off x="457200" y="1989138"/>
            <a:ext cx="8229600" cy="374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Di – kyseliny vznikají spojením dvou molekul příslušné kyseliny za současného odštěpení jedné molekuly vody,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např: kyselina disírová – H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S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O</a:t>
            </a:r>
            <a:r>
              <a:rPr lang="cs-CZ" altLang="cs-CZ" sz="2400" b="1" baseline="-25000"/>
              <a:t>7</a:t>
            </a:r>
            <a:endParaRPr lang="cs-CZ" altLang="cs-CZ" sz="2400" b="1" u="sng" baseline="-25000"/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cs-CZ" altLang="cs-CZ" sz="2400" b="1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	H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SO</a:t>
            </a:r>
            <a:r>
              <a:rPr lang="cs-CZ" altLang="cs-CZ" sz="2400" b="1" baseline="-25000"/>
              <a:t>4		               </a:t>
            </a:r>
            <a:r>
              <a:rPr lang="cs-CZ" altLang="cs-CZ" sz="2400" b="1">
                <a:solidFill>
                  <a:srgbClr val="FF0066"/>
                </a:solidFill>
              </a:rPr>
              <a:t>H</a:t>
            </a:r>
            <a:r>
              <a:rPr lang="cs-CZ" altLang="cs-CZ" sz="2400" b="1" baseline="-25000">
                <a:solidFill>
                  <a:srgbClr val="FF0066"/>
                </a:solidFill>
              </a:rPr>
              <a:t>4</a:t>
            </a:r>
            <a:r>
              <a:rPr lang="cs-CZ" altLang="cs-CZ" sz="2400" b="1">
                <a:solidFill>
                  <a:srgbClr val="FF0066"/>
                </a:solidFill>
              </a:rPr>
              <a:t>S</a:t>
            </a:r>
            <a:r>
              <a:rPr lang="cs-CZ" altLang="cs-CZ" sz="2400" b="1" baseline="-25000">
                <a:solidFill>
                  <a:srgbClr val="FF0066"/>
                </a:solidFill>
              </a:rPr>
              <a:t>2</a:t>
            </a:r>
            <a:r>
              <a:rPr lang="cs-CZ" altLang="cs-CZ" sz="2400" b="1">
                <a:solidFill>
                  <a:srgbClr val="FF0066"/>
                </a:solidFill>
              </a:rPr>
              <a:t>O</a:t>
            </a:r>
            <a:r>
              <a:rPr lang="cs-CZ" altLang="cs-CZ" sz="2400" b="1" baseline="-25000">
                <a:solidFill>
                  <a:srgbClr val="FF0066"/>
                </a:solidFill>
              </a:rPr>
              <a:t>8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 	</a:t>
            </a:r>
            <a:r>
              <a:rPr lang="cs-CZ" altLang="cs-CZ" sz="2400" b="1" u="sng"/>
              <a:t>H</a:t>
            </a:r>
            <a:r>
              <a:rPr lang="cs-CZ" altLang="cs-CZ" sz="2400" b="1" baseline="-25000"/>
              <a:t>2</a:t>
            </a:r>
            <a:r>
              <a:rPr lang="cs-CZ" altLang="cs-CZ" sz="2400" b="1" u="sng"/>
              <a:t>SO</a:t>
            </a:r>
            <a:r>
              <a:rPr lang="cs-CZ" altLang="cs-CZ" sz="2400" b="1" baseline="-25000"/>
              <a:t>4		            </a:t>
            </a:r>
            <a:r>
              <a:rPr lang="cs-CZ" altLang="cs-CZ" sz="2400" b="1" u="sng">
                <a:solidFill>
                  <a:srgbClr val="0033CC"/>
                </a:solidFill>
              </a:rPr>
              <a:t>- H</a:t>
            </a:r>
            <a:r>
              <a:rPr lang="cs-CZ" altLang="cs-CZ" sz="2400" b="1" baseline="-25000">
                <a:solidFill>
                  <a:srgbClr val="0033CC"/>
                </a:solidFill>
              </a:rPr>
              <a:t>2</a:t>
            </a:r>
            <a:r>
              <a:rPr lang="cs-CZ" altLang="cs-CZ" sz="2400" b="1" u="sng">
                <a:solidFill>
                  <a:srgbClr val="0033CC"/>
                </a:solidFill>
              </a:rPr>
              <a:t>    O </a:t>
            </a:r>
            <a:endParaRPr lang="cs-CZ" altLang="cs-CZ" sz="2400" b="1" baseline="-25000">
              <a:solidFill>
                <a:srgbClr val="0033CC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 	</a:t>
            </a:r>
            <a:r>
              <a:rPr lang="cs-CZ" altLang="cs-CZ" sz="2400" b="1">
                <a:solidFill>
                  <a:srgbClr val="FF0066"/>
                </a:solidFill>
              </a:rPr>
              <a:t>H</a:t>
            </a:r>
            <a:r>
              <a:rPr lang="cs-CZ" altLang="cs-CZ" sz="2400" b="1" baseline="-25000">
                <a:solidFill>
                  <a:srgbClr val="FF0066"/>
                </a:solidFill>
              </a:rPr>
              <a:t>4</a:t>
            </a:r>
            <a:r>
              <a:rPr lang="cs-CZ" altLang="cs-CZ" sz="2400" b="1">
                <a:solidFill>
                  <a:srgbClr val="FF0066"/>
                </a:solidFill>
              </a:rPr>
              <a:t>S</a:t>
            </a:r>
            <a:r>
              <a:rPr lang="cs-CZ" altLang="cs-CZ" sz="2400" b="1" baseline="-25000">
                <a:solidFill>
                  <a:srgbClr val="FF0066"/>
                </a:solidFill>
              </a:rPr>
              <a:t>2</a:t>
            </a:r>
            <a:r>
              <a:rPr lang="cs-CZ" altLang="cs-CZ" sz="2400" b="1">
                <a:solidFill>
                  <a:srgbClr val="FF0066"/>
                </a:solidFill>
              </a:rPr>
              <a:t>O</a:t>
            </a:r>
            <a:r>
              <a:rPr lang="cs-CZ" altLang="cs-CZ" sz="2400" b="1" baseline="-25000">
                <a:solidFill>
                  <a:srgbClr val="FF0066"/>
                </a:solidFill>
              </a:rPr>
              <a:t>8</a:t>
            </a:r>
            <a:r>
              <a:rPr lang="cs-CZ" altLang="cs-CZ" sz="2400" b="1">
                <a:solidFill>
                  <a:srgbClr val="FF0066"/>
                </a:solidFill>
              </a:rPr>
              <a:t> 	</a:t>
            </a:r>
            <a:r>
              <a:rPr lang="cs-CZ" altLang="cs-CZ" sz="2400" b="1"/>
              <a:t>	</a:t>
            </a:r>
            <a:r>
              <a:rPr lang="cs-CZ" altLang="cs-CZ" sz="2400" b="1">
                <a:solidFill>
                  <a:srgbClr val="CC0099"/>
                </a:solidFill>
              </a:rPr>
              <a:t>H</a:t>
            </a:r>
            <a:r>
              <a:rPr lang="cs-CZ" altLang="cs-CZ" sz="2400" b="1" baseline="-25000">
                <a:solidFill>
                  <a:srgbClr val="CC0099"/>
                </a:solidFill>
              </a:rPr>
              <a:t>2</a:t>
            </a:r>
            <a:r>
              <a:rPr lang="cs-CZ" altLang="cs-CZ" sz="2400" b="1">
                <a:solidFill>
                  <a:srgbClr val="CC0099"/>
                </a:solidFill>
              </a:rPr>
              <a:t>S</a:t>
            </a:r>
            <a:r>
              <a:rPr lang="cs-CZ" altLang="cs-CZ" sz="2400" b="1" baseline="-25000">
                <a:solidFill>
                  <a:srgbClr val="CC0099"/>
                </a:solidFill>
              </a:rPr>
              <a:t>2</a:t>
            </a:r>
            <a:r>
              <a:rPr lang="cs-CZ" altLang="cs-CZ" sz="2400" b="1">
                <a:solidFill>
                  <a:srgbClr val="CC0099"/>
                </a:solidFill>
              </a:rPr>
              <a:t>O</a:t>
            </a:r>
            <a:r>
              <a:rPr lang="cs-CZ" altLang="cs-CZ" sz="2400" b="1" baseline="-25000">
                <a:solidFill>
                  <a:srgbClr val="CC0099"/>
                </a:solidFill>
              </a:rPr>
              <a:t>7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										</a:t>
            </a:r>
            <a:endParaRPr lang="cs-CZ" altLang="cs-CZ" sz="2000" b="1" baseline="-25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E59F399-758D-41E7-A1CA-D0CBF9E29A6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8891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191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err="1" smtClean="0"/>
              <a:t>Peroxo</a:t>
            </a:r>
            <a:r>
              <a:rPr lang="cs-CZ" sz="2800" b="1" kern="0" dirty="0" smtClean="0"/>
              <a:t> kyseliny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400" kern="0" dirty="0" smtClean="0"/>
              <a:t>	</a:t>
            </a:r>
            <a:r>
              <a:rPr lang="cs-CZ" sz="2400" b="1" kern="0" dirty="0" smtClean="0"/>
              <a:t>Tyto kyseliny obsahují ve své molekule jeden atom kyslíku navíc, vázaný pomocí tzv. peroxidického můstku   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				 -O-O-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</a:t>
            </a:r>
            <a:r>
              <a:rPr lang="cs-CZ" sz="2400" b="1" kern="0" dirty="0" smtClean="0">
                <a:solidFill>
                  <a:srgbClr val="FF3399"/>
                </a:solidFill>
              </a:rPr>
              <a:t>Kyselina </a:t>
            </a:r>
            <a:r>
              <a:rPr lang="cs-CZ" sz="2400" b="1" kern="0" dirty="0" err="1" smtClean="0">
                <a:solidFill>
                  <a:srgbClr val="FF3399"/>
                </a:solidFill>
              </a:rPr>
              <a:t>peroxosírová</a:t>
            </a:r>
            <a:r>
              <a:rPr lang="cs-CZ" sz="2400" b="1" kern="0" dirty="0" smtClean="0">
                <a:solidFill>
                  <a:srgbClr val="FF3399"/>
                </a:solidFill>
              </a:rPr>
              <a:t> – H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5 </a:t>
            </a:r>
          </a:p>
          <a:p>
            <a:pPr eaLnBrk="1" hangingPunct="1">
              <a:buFontTx/>
              <a:buNone/>
              <a:defRPr/>
            </a:pPr>
            <a:endParaRPr lang="cs-CZ" sz="2400" b="1" kern="0" baseline="-25000" dirty="0" smtClean="0">
              <a:solidFill>
                <a:srgbClr val="FF3399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cs-CZ" sz="2400" b="1" kern="0" baseline="-25000" dirty="0" smtClean="0"/>
              <a:t>			</a:t>
            </a:r>
            <a:r>
              <a:rPr lang="cs-CZ" sz="2400" b="1" kern="0" dirty="0" smtClean="0"/>
              <a:t>H – O 			O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				S		O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		H – O 			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/>
              <a:t>	</a:t>
            </a:r>
            <a:r>
              <a:rPr lang="cs-CZ" sz="2400" b="1" kern="0" dirty="0" smtClean="0"/>
              <a:t>					O</a:t>
            </a:r>
          </a:p>
        </p:txBody>
      </p:sp>
      <p:cxnSp>
        <p:nvCxnSpPr>
          <p:cNvPr id="3" name="Přímá spojnice 2"/>
          <p:cNvCxnSpPr/>
          <p:nvPr/>
        </p:nvCxnSpPr>
        <p:spPr>
          <a:xfrm>
            <a:off x="13212763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348038" y="4173538"/>
            <a:ext cx="647700" cy="3349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3348038" y="4724400"/>
            <a:ext cx="647700" cy="3603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4533900" y="4341813"/>
            <a:ext cx="542925" cy="1666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533900" y="4630738"/>
            <a:ext cx="14065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533900" y="4724400"/>
            <a:ext cx="542925" cy="5762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0" name="Přímá spojnice 10239"/>
          <p:cNvCxnSpPr/>
          <p:nvPr/>
        </p:nvCxnSpPr>
        <p:spPr>
          <a:xfrm>
            <a:off x="4427538" y="4797425"/>
            <a:ext cx="576262" cy="6477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2" name="Přímá spojnice 10241"/>
          <p:cNvCxnSpPr/>
          <p:nvPr/>
        </p:nvCxnSpPr>
        <p:spPr>
          <a:xfrm>
            <a:off x="5435600" y="4173538"/>
            <a:ext cx="504825" cy="3349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7790F16-6DCA-44F9-A96F-9015B5272EC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55613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Thiokyseliny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2052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defRPr/>
            </a:pPr>
            <a:endParaRPr lang="cs-CZ" kern="0" dirty="0" smtClean="0"/>
          </a:p>
          <a:p>
            <a:pPr lvl="1" algn="ctr" eaLnBrk="1" hangingPunct="1">
              <a:buFontTx/>
              <a:buNone/>
              <a:defRPr/>
            </a:pPr>
            <a:r>
              <a:rPr lang="cs-CZ" sz="2400" b="1" kern="0" dirty="0" smtClean="0"/>
              <a:t>Jsou obdobou některých kyslíkatých kyselin </a:t>
            </a:r>
          </a:p>
          <a:p>
            <a:pPr lvl="1" algn="ctr" eaLnBrk="1" hangingPunct="1">
              <a:buFontTx/>
              <a:buNone/>
              <a:defRPr/>
            </a:pPr>
            <a:r>
              <a:rPr lang="cs-CZ" sz="2400" b="1" kern="0" dirty="0" smtClean="0"/>
              <a:t>(sírová, uhličitá), kde je jeden atom kyslíku </a:t>
            </a:r>
          </a:p>
          <a:p>
            <a:pPr lvl="1" algn="ctr" eaLnBrk="1" hangingPunct="1">
              <a:buFontTx/>
              <a:buNone/>
              <a:defRPr/>
            </a:pPr>
            <a:r>
              <a:rPr lang="cs-CZ" sz="2400" b="1" kern="0" dirty="0" smtClean="0"/>
              <a:t>nahrazen atomem síry, např.:</a:t>
            </a:r>
          </a:p>
          <a:p>
            <a:pPr lvl="1" algn="ctr" eaLnBrk="1" hangingPunct="1">
              <a:buFontTx/>
              <a:buNone/>
              <a:defRPr/>
            </a:pPr>
            <a:endParaRPr lang="cs-CZ" sz="2400" b="1" kern="0" dirty="0" smtClean="0"/>
          </a:p>
          <a:p>
            <a:pPr lvl="1" eaLnBrk="1" hangingPunct="1">
              <a:buFontTx/>
              <a:buNone/>
              <a:defRPr/>
            </a:pPr>
            <a:r>
              <a:rPr lang="cs-CZ" sz="2400" b="1" kern="0" dirty="0" smtClean="0"/>
              <a:t>		</a:t>
            </a:r>
            <a:r>
              <a:rPr lang="cs-CZ" sz="2400" b="1" kern="0" dirty="0" smtClean="0">
                <a:solidFill>
                  <a:srgbClr val="FF3399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</a:rPr>
              <a:t>CO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3</a:t>
            </a:r>
            <a:r>
              <a:rPr lang="cs-CZ" sz="2400" b="1" kern="0" dirty="0" smtClean="0">
                <a:solidFill>
                  <a:srgbClr val="FF3399"/>
                </a:solidFill>
              </a:rPr>
              <a:t> – kyselina uhličitá</a:t>
            </a:r>
          </a:p>
          <a:p>
            <a:pPr lvl="1" eaLnBrk="1" hangingPunct="1">
              <a:buFontTx/>
              <a:buNone/>
              <a:defRPr/>
            </a:pPr>
            <a:r>
              <a:rPr lang="cs-CZ" sz="2400" b="1" kern="0" dirty="0" smtClean="0"/>
              <a:t>		</a:t>
            </a:r>
            <a:r>
              <a:rPr lang="cs-CZ" sz="2400" b="1" kern="0" dirty="0" smtClean="0">
                <a:solidFill>
                  <a:srgbClr val="009900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009900"/>
                </a:solidFill>
              </a:rPr>
              <a:t>2</a:t>
            </a:r>
            <a:r>
              <a:rPr lang="cs-CZ" sz="2400" b="1" kern="0" dirty="0" smtClean="0">
                <a:solidFill>
                  <a:srgbClr val="009900"/>
                </a:solidFill>
              </a:rPr>
              <a:t>CSO</a:t>
            </a:r>
            <a:r>
              <a:rPr lang="cs-CZ" sz="2400" b="1" kern="0" baseline="-25000" dirty="0" smtClean="0">
                <a:solidFill>
                  <a:srgbClr val="009900"/>
                </a:solidFill>
              </a:rPr>
              <a:t>2</a:t>
            </a:r>
            <a:r>
              <a:rPr lang="cs-CZ" sz="2400" b="1" kern="0" dirty="0" smtClean="0">
                <a:solidFill>
                  <a:srgbClr val="009900"/>
                </a:solidFill>
              </a:rPr>
              <a:t> – kyselina </a:t>
            </a:r>
            <a:r>
              <a:rPr lang="cs-CZ" sz="2400" b="1" kern="0" dirty="0" err="1" smtClean="0">
                <a:solidFill>
                  <a:srgbClr val="009900"/>
                </a:solidFill>
              </a:rPr>
              <a:t>thiouhličitá</a:t>
            </a:r>
            <a:endParaRPr lang="cs-CZ" sz="2400" b="1" kern="0" dirty="0" smtClean="0">
              <a:solidFill>
                <a:srgbClr val="009900"/>
              </a:solidFill>
            </a:endParaRPr>
          </a:p>
          <a:p>
            <a:pPr lvl="1" eaLnBrk="1" hangingPunct="1">
              <a:buFontTx/>
              <a:buNone/>
              <a:defRPr/>
            </a:pPr>
            <a:r>
              <a:rPr lang="cs-CZ" sz="2400" b="1" kern="0" dirty="0" smtClean="0"/>
              <a:t>				</a:t>
            </a:r>
            <a:r>
              <a:rPr lang="cs-CZ" sz="2400" b="1" kern="0" dirty="0" smtClean="0">
                <a:solidFill>
                  <a:srgbClr val="CC6600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CC6600"/>
                </a:solidFill>
              </a:rPr>
              <a:t>2</a:t>
            </a:r>
            <a:r>
              <a:rPr lang="cs-CZ" sz="2400" b="1" kern="0" dirty="0" smtClean="0">
                <a:solidFill>
                  <a:srgbClr val="CC6600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CC6600"/>
                </a:solidFill>
              </a:rPr>
              <a:t>4</a:t>
            </a:r>
            <a:r>
              <a:rPr lang="cs-CZ" sz="2400" b="1" kern="0" dirty="0" smtClean="0">
                <a:solidFill>
                  <a:srgbClr val="CC6600"/>
                </a:solidFill>
              </a:rPr>
              <a:t> – kyselina sírová</a:t>
            </a:r>
          </a:p>
          <a:p>
            <a:pPr lvl="1" eaLnBrk="1" hangingPunct="1">
              <a:buFontTx/>
              <a:buNone/>
              <a:defRPr/>
            </a:pPr>
            <a:r>
              <a:rPr lang="cs-CZ" sz="2400" b="1" kern="0" dirty="0" smtClean="0"/>
              <a:t>				</a:t>
            </a:r>
            <a:r>
              <a:rPr lang="cs-CZ" sz="2400" b="1" kern="0" dirty="0" smtClean="0">
                <a:solidFill>
                  <a:srgbClr val="CC0066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CC0066"/>
                </a:solidFill>
              </a:rPr>
              <a:t>2</a:t>
            </a:r>
            <a:r>
              <a:rPr lang="cs-CZ" sz="2400" b="1" kern="0" dirty="0" smtClean="0">
                <a:solidFill>
                  <a:srgbClr val="CC0066"/>
                </a:solidFill>
              </a:rPr>
              <a:t>S</a:t>
            </a:r>
            <a:r>
              <a:rPr lang="cs-CZ" sz="2400" b="1" kern="0" baseline="-25000" dirty="0" smtClean="0">
                <a:solidFill>
                  <a:srgbClr val="CC0066"/>
                </a:solidFill>
              </a:rPr>
              <a:t>2</a:t>
            </a:r>
            <a:r>
              <a:rPr lang="cs-CZ" sz="2400" b="1" kern="0" dirty="0" smtClean="0">
                <a:solidFill>
                  <a:srgbClr val="CC0066"/>
                </a:solidFill>
              </a:rPr>
              <a:t>O</a:t>
            </a:r>
            <a:r>
              <a:rPr lang="cs-CZ" sz="2400" b="1" kern="0" baseline="-25000" dirty="0" smtClean="0">
                <a:solidFill>
                  <a:srgbClr val="CC0066"/>
                </a:solidFill>
              </a:rPr>
              <a:t>3</a:t>
            </a:r>
            <a:r>
              <a:rPr lang="cs-CZ" sz="2400" b="1" kern="0" dirty="0" smtClean="0">
                <a:solidFill>
                  <a:srgbClr val="CC0066"/>
                </a:solidFill>
              </a:rPr>
              <a:t> – kyselina thiosírová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DA82BC4-F99D-422C-B9C9-67FCA74A9FA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90538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Bezkyslíkaté kyseliny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defRPr/>
            </a:pPr>
            <a:endParaRPr lang="cs-CZ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>
                <a:solidFill>
                  <a:srgbClr val="FF3399"/>
                </a:solidFill>
              </a:rPr>
              <a:t>Tyto kyseliny nevznikají na rozdíl od kyslíkatých kyselin reakcí oxidu s vodou, ale pouze absorpcí (pohlcováním) příslušného plynu ve vodě za snížené teploty. 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	Proto je možné pouhým zvýšením teploty tyto kyseliny opět rozložit na plyn a vodu.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8AD7EDB-E48E-45E8-B5FB-AFF5E951AF6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73075" y="1125538"/>
            <a:ext cx="8229600" cy="93503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Tvorba názvosloví bezkyslíkatých </a:t>
            </a:r>
          </a:p>
          <a:p>
            <a:pPr eaLnBrk="1" hangingPunct="1">
              <a:defRPr/>
            </a:pPr>
            <a:r>
              <a:rPr lang="cs-CZ" sz="2800" b="1" kern="0" dirty="0" smtClean="0"/>
              <a:t>(halogenových) kyselin</a:t>
            </a:r>
          </a:p>
        </p:txBody>
      </p:sp>
      <p:graphicFrame>
        <p:nvGraphicFramePr>
          <p:cNvPr id="11" name="Group 3"/>
          <p:cNvGraphicFramePr>
            <a:graphicFrameLocks/>
          </p:cNvGraphicFramePr>
          <p:nvPr/>
        </p:nvGraphicFramePr>
        <p:xfrm>
          <a:off x="1116013" y="2200275"/>
          <a:ext cx="7570788" cy="3900486"/>
        </p:xfrm>
        <a:graphic>
          <a:graphicData uri="http://schemas.openxmlformats.org/drawingml/2006/table">
            <a:tbl>
              <a:tblPr/>
              <a:tblGrid>
                <a:gridCol w="2520675"/>
                <a:gridCol w="2526517"/>
                <a:gridCol w="2523596"/>
              </a:tblGrid>
              <a:tr h="54672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Vzorec sloučeniny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sloučeniny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Koncovka sloučeniny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HF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K. fluorovodíková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- </a:t>
                      </a:r>
                      <a:r>
                        <a:rPr kumimoji="0" lang="cs-CZ" sz="24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ová</a:t>
                      </a:r>
                      <a:endParaRPr kumimoji="0" lang="cs-CZ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HCl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K. chlorovodíková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HBr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K. bromovodíková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K. jodovodíková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HCN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K. kyanovodíková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0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cs-CZ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K. </a:t>
                      </a:r>
                      <a:r>
                        <a:rPr kumimoji="0" lang="cs-CZ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sulfanová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(sirovodík)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5" marR="91435" marT="45733" marB="457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01242">
                <a:tc gridSpan="3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!POZOR!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 těchto kyselin koncovka – </a:t>
                      </a:r>
                      <a:r>
                        <a:rPr kumimoji="0" lang="cs-CZ" sz="20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ová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nemá nic společného 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s oxidačním číslem VI.</a:t>
                      </a:r>
                    </a:p>
                  </a:txBody>
                  <a:tcPr marL="91435" marR="91435" marT="45733" marB="4573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702E4EC-6D04-4B12-A7DD-84280E127D2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74663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Anorganické hydroxidy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kern="0" dirty="0" smtClean="0"/>
              <a:t>	</a:t>
            </a:r>
          </a:p>
          <a:p>
            <a:pPr algn="ctr" eaLnBrk="1" hangingPunct="1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>
                <a:solidFill>
                  <a:srgbClr val="D60093"/>
                </a:solidFill>
              </a:rPr>
              <a:t>Jsou opakem kyselin s charakteristickou skupinou OH</a:t>
            </a:r>
            <a:r>
              <a:rPr lang="cs-CZ" sz="2400" b="1" kern="0" baseline="30000" dirty="0" smtClean="0">
                <a:solidFill>
                  <a:srgbClr val="D60093"/>
                </a:solidFill>
              </a:rPr>
              <a:t>-</a:t>
            </a:r>
            <a:r>
              <a:rPr lang="cs-CZ" sz="2400" b="1" kern="0" dirty="0" smtClean="0">
                <a:solidFill>
                  <a:srgbClr val="D60093"/>
                </a:solidFill>
              </a:rPr>
              <a:t>.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>
              <a:solidFill>
                <a:srgbClr val="D60093"/>
              </a:solidFill>
            </a:endParaRPr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>
                <a:solidFill>
                  <a:srgbClr val="009900"/>
                </a:solidFill>
              </a:rPr>
              <a:t>	Vznikají reakcí kovového prvku nebo oxidu s vodou.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>
              <a:solidFill>
                <a:srgbClr val="009900"/>
              </a:solidFill>
            </a:endParaRPr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2Na + H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O  =  2NaOH + H</a:t>
            </a:r>
            <a:r>
              <a:rPr lang="cs-CZ" sz="2400" b="1" kern="0" baseline="-25000" dirty="0" smtClean="0"/>
              <a:t>2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baseline="-25000" dirty="0" smtClean="0"/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err="1" smtClean="0"/>
              <a:t>CaO</a:t>
            </a:r>
            <a:r>
              <a:rPr lang="cs-CZ" sz="2400" b="1" kern="0" dirty="0" smtClean="0"/>
              <a:t> +  H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O  =  Ca(OH)</a:t>
            </a:r>
            <a:r>
              <a:rPr lang="cs-CZ" sz="2400" b="1" kern="0" baseline="-25000" dirty="0" smtClean="0"/>
              <a:t> 2 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baseline="-25000" dirty="0" smtClean="0"/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 </a:t>
            </a:r>
            <a:endParaRPr lang="cs-CZ" sz="2400" b="1" kern="0" baseline="-25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1D54E72-C12D-45B6-8282-795121F2C39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73075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Názvosloví hydroxidů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479425" y="1624013"/>
            <a:ext cx="8351838" cy="423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Skupina OH je vždy s oxidačním číslem -1</a:t>
            </a:r>
          </a:p>
        </p:txBody>
      </p:sp>
      <p:graphicFrame>
        <p:nvGraphicFramePr>
          <p:cNvPr id="14" name="Group 30"/>
          <p:cNvGraphicFramePr>
            <a:graphicFrameLocks/>
          </p:cNvGraphicFramePr>
          <p:nvPr/>
        </p:nvGraphicFramePr>
        <p:xfrm>
          <a:off x="450850" y="2420938"/>
          <a:ext cx="8229600" cy="3201987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Oxidační číslo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vzorec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H. sodný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NaOH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H. vápenatý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Ca(OH)</a:t>
                      </a:r>
                      <a:r>
                        <a:rPr kumimoji="0" lang="cs-CZ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H. hlinitý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Al(OH)</a:t>
                      </a:r>
                      <a:r>
                        <a:rPr kumimoji="0" lang="cs-CZ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H. titaničitý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Ti(OH)</a:t>
                      </a:r>
                      <a:r>
                        <a:rPr kumimoji="0" lang="cs-CZ" sz="2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068FA4A-76F6-4AA9-BB0D-15035E4C458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65138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Kontrolní otázky</a:t>
            </a:r>
            <a:endParaRPr lang="cs-CZ" sz="2800" b="1" kern="0" dirty="0"/>
          </a:p>
        </p:txBody>
      </p:sp>
      <p:sp>
        <p:nvSpPr>
          <p:cNvPr id="17417" name="TextovéPole 1"/>
          <p:cNvSpPr txBox="1">
            <a:spLocks noChangeArrowheads="1"/>
          </p:cNvSpPr>
          <p:nvPr/>
        </p:nvSpPr>
        <p:spPr bwMode="auto">
          <a:xfrm>
            <a:off x="1042988" y="2133600"/>
            <a:ext cx="72009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1, Jak vznikají anorganické kyseliny?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2, Jak se rozdělují anorganické kyseliny?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3, U jakých oxidačních čísel neexistují kyslíkaté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kyseliny?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4, Vyjmenujte některé prvky, které tvoří více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druhů kyselin!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5, Co to jsou bezkyslíkaté kyseliny?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6, Jakou reakcí vznikají hydroxidy?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7, Jaké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5D7511D-0C34-4F20-9296-811BF09BC23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18441" name="Obdélník 1"/>
          <p:cNvSpPr>
            <a:spLocks noChangeArrowheads="1"/>
          </p:cNvSpPr>
          <p:nvPr/>
        </p:nvSpPr>
        <p:spPr bwMode="auto">
          <a:xfrm>
            <a:off x="755650" y="1693863"/>
            <a:ext cx="770413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Eisner Werner, Fladt Rüdiger, Gietz Paul,  Justus Axel, Laitenberger Klaus, Schierle Werner, </a:t>
            </a:r>
            <a:r>
              <a:rPr lang="cs-CZ" altLang="cs-CZ" sz="1800" i="1"/>
              <a:t>Chemie pro střední školy 1a,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Nakladatelství Ernst Klett Schulbuchverlag, GmbH Stuttgart 1986,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Scientia s.r.o pedagogické nakladatelství Praha, 1996,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ISBN 80-7183-043-7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Konětopský A., RNDr. CSc, </a:t>
            </a:r>
            <a:r>
              <a:rPr lang="cs-CZ" altLang="cs-CZ" sz="1800" i="1"/>
              <a:t>Periodická soustava prvků </a:t>
            </a:r>
            <a:r>
              <a:rPr lang="cs-CZ" altLang="cs-CZ" sz="1800"/>
              <a:t>vydala LACHEMA a.s. Brno, 1999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Použité obrázky jsou z výše uvedených materiálů.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1008</TotalTime>
  <Words>645</Words>
  <Application>Microsoft Office PowerPoint</Application>
  <PresentationFormat>Předvádění na obrazovce (4:3)</PresentationFormat>
  <Paragraphs>254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Výchozí návrh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Karel Filas, Ing.</cp:lastModifiedBy>
  <cp:revision>80</cp:revision>
  <dcterms:created xsi:type="dcterms:W3CDTF">2007-02-24T11:24:02Z</dcterms:created>
  <dcterms:modified xsi:type="dcterms:W3CDTF">2014-03-07T08:30:43Z</dcterms:modified>
</cp:coreProperties>
</file>