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318" r:id="rId3"/>
    <p:sldId id="323" r:id="rId4"/>
    <p:sldId id="314" r:id="rId5"/>
    <p:sldId id="307" r:id="rId6"/>
    <p:sldId id="310" r:id="rId7"/>
    <p:sldId id="311" r:id="rId8"/>
    <p:sldId id="312" r:id="rId9"/>
    <p:sldId id="313" r:id="rId10"/>
    <p:sldId id="273" r:id="rId11"/>
    <p:sldId id="321" r:id="rId12"/>
    <p:sldId id="322" r:id="rId13"/>
    <p:sldId id="324" r:id="rId14"/>
    <p:sldId id="325" r:id="rId15"/>
    <p:sldId id="338" r:id="rId16"/>
    <p:sldId id="337" r:id="rId17"/>
    <p:sldId id="326" r:id="rId18"/>
    <p:sldId id="327" r:id="rId19"/>
    <p:sldId id="328" r:id="rId20"/>
    <p:sldId id="329" r:id="rId21"/>
    <p:sldId id="317" r:id="rId22"/>
    <p:sldId id="330" r:id="rId23"/>
    <p:sldId id="333" r:id="rId24"/>
    <p:sldId id="334" r:id="rId25"/>
    <p:sldId id="335" r:id="rId26"/>
    <p:sldId id="336" r:id="rId27"/>
    <p:sldId id="339" r:id="rId28"/>
    <p:sldId id="340" r:id="rId29"/>
    <p:sldId id="341" r:id="rId30"/>
    <p:sldId id="332" r:id="rId31"/>
    <p:sldId id="297" r:id="rId3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  <a:srgbClr val="FF0066"/>
    <a:srgbClr val="FF00FF"/>
    <a:srgbClr val="FF3399"/>
    <a:srgbClr val="003300"/>
    <a:srgbClr val="0066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4" autoAdjust="0"/>
    <p:restoredTop sz="94640" autoAdjust="0"/>
  </p:normalViewPr>
  <p:slideViewPr>
    <p:cSldViewPr>
      <p:cViewPr>
        <p:scale>
          <a:sx n="75" d="100"/>
          <a:sy n="75" d="100"/>
        </p:scale>
        <p:origin x="-2174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A5D66-7B7C-448D-B1F1-4B292331DA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032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57430-D036-44F3-891E-1B9C1E7733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142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FCB1E-D60E-4A06-811A-E0BFA00924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2770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87818-E3BA-452D-B287-B89CD051EF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0577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FB3FB-F785-4426-8FAE-E79BCE5DCD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120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7ABB9-3467-4F2E-B208-A6EBC14341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383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13595-6BB6-41ED-8C0B-1567DA07CD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9754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BA666-BD2F-4419-A3F5-022FDDD4E6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903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17665E-83A4-4BBF-BCA4-4EABF7100D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1898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FA291-D913-4061-99C9-C5E6C26DE7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70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549C0-FE5F-4598-803C-968F186042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552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DC6DC-5DFE-4DFF-BB0F-1BC043E8EB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86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8A963-004C-4355-8547-16B689FAC4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448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8055D1-34DC-4CFB-9B73-6B7AA936C1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6943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199BC-422F-4340-8A5D-E64B7342CF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1732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7A75919-7858-4982-A2C1-7F4728F694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7651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21" name="Group 73"/>
          <p:cNvGraphicFramePr>
            <a:graphicFrameLocks noGrp="1"/>
          </p:cNvGraphicFramePr>
          <p:nvPr/>
        </p:nvGraphicFramePr>
        <p:xfrm>
          <a:off x="750888" y="2060575"/>
          <a:ext cx="7559675" cy="3743325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Rozdělení chemických reakcí, jejich příklady  a postup řešení chemických rovnic.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Slučování, rozklad, neutralizace, konverze, zpětná reakce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Chemie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ročník, žáci 15 - 16 let,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36-47-M/01 Stavebnictví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60438"/>
            <a:ext cx="75596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2800" b="1">
                <a:solidFill>
                  <a:schemeClr val="tx2"/>
                </a:solidFill>
              </a:rPr>
              <a:t>Chemické reakce</a:t>
            </a: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3CD6D40-1CE5-4603-9F29-3D2BB3CC2A2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92163" y="1447800"/>
            <a:ext cx="75612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VY_32_INOVACE_29_586</a:t>
            </a:r>
            <a:endParaRPr lang="cs-CZ" altLang="cs-CZ" sz="2400" b="1"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cs-CZ" altLang="cs-CZ" sz="2400" b="1"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6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26EDC95-E300-473A-BAC3-946ACD93A2E1}" type="slidenum">
              <a:rPr lang="cs-CZ" altLang="cs-CZ" smtClean="0"/>
              <a:pPr eaLnBrk="1" hangingPunct="1"/>
              <a:t>2</a:t>
            </a:fld>
            <a:endParaRPr lang="cs-CZ" alt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Obdélník 2"/>
          <p:cNvSpPr>
            <a:spLocks noChangeArrowheads="1"/>
          </p:cNvSpPr>
          <p:nvPr/>
        </p:nvSpPr>
        <p:spPr bwMode="auto">
          <a:xfrm>
            <a:off x="792163" y="1989138"/>
            <a:ext cx="75596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6000" b="1"/>
              <a:t>CHEMICKÉ </a:t>
            </a:r>
          </a:p>
          <a:p>
            <a:pPr algn="ctr" eaLnBrk="1" hangingPunct="1"/>
            <a:r>
              <a:rPr lang="cs-CZ" altLang="cs-CZ" sz="6000" b="1"/>
              <a:t>REAKCE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04D90C-3BD3-4992-8312-702E119BBDC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8891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Přímá spojnice 2"/>
          <p:cNvCxnSpPr/>
          <p:nvPr/>
        </p:nvCxnSpPr>
        <p:spPr>
          <a:xfrm>
            <a:off x="13212763" y="371633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Rozdělení chemických reakcí</a:t>
            </a:r>
            <a:endParaRPr lang="cs-CZ" sz="2800" b="1" kern="0" dirty="0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0608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  <a:defRPr/>
            </a:pPr>
            <a:r>
              <a:rPr lang="cs-CZ" kern="0" dirty="0" smtClean="0"/>
              <a:t>		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			 I, </a:t>
            </a:r>
            <a:r>
              <a:rPr lang="cs-CZ" sz="2400" b="1" kern="0" dirty="0" smtClean="0">
                <a:solidFill>
                  <a:srgbClr val="FF3300"/>
                </a:solidFill>
              </a:rPr>
              <a:t>podle počtu fází v reakční směsi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			II, </a:t>
            </a:r>
            <a:r>
              <a:rPr lang="cs-CZ" sz="2400" b="1" kern="0" dirty="0" smtClean="0">
                <a:solidFill>
                  <a:srgbClr val="FF3300"/>
                </a:solidFill>
              </a:rPr>
              <a:t>podle vnějších změn při reakci</a:t>
            </a:r>
          </a:p>
          <a:p>
            <a:pPr lvl="1">
              <a:buFontTx/>
              <a:buNone/>
              <a:defRPr/>
            </a:pPr>
            <a:r>
              <a:rPr lang="cs-CZ" sz="2400" b="1" kern="0" dirty="0" smtClean="0"/>
              <a:t>  	  	          III, </a:t>
            </a:r>
            <a:r>
              <a:rPr lang="cs-CZ" sz="2400" b="1" kern="0" dirty="0" smtClean="0">
                <a:solidFill>
                  <a:srgbClr val="FF3300"/>
                </a:solidFill>
              </a:rPr>
              <a:t>podle vazebných změn </a:t>
            </a:r>
          </a:p>
          <a:p>
            <a:pPr lvl="1">
              <a:buFontTx/>
              <a:buNone/>
              <a:defRPr/>
            </a:pPr>
            <a:r>
              <a:rPr lang="cs-CZ" sz="2400" b="1" kern="0" dirty="0" smtClean="0"/>
              <a:t>               IV, </a:t>
            </a:r>
            <a:r>
              <a:rPr lang="cs-CZ" sz="2400" b="1" kern="0" dirty="0" smtClean="0">
                <a:solidFill>
                  <a:srgbClr val="FF3300"/>
                </a:solidFill>
              </a:rPr>
              <a:t>podle reagujících částic</a:t>
            </a:r>
          </a:p>
          <a:p>
            <a:pPr>
              <a:buFontTx/>
              <a:buNone/>
              <a:defRPr/>
            </a:pPr>
            <a:r>
              <a:rPr lang="cs-CZ" sz="2400" b="1" kern="0" dirty="0" smtClean="0">
                <a:solidFill>
                  <a:srgbClr val="FF3300"/>
                </a:solidFill>
              </a:rPr>
              <a:t>	      	          </a:t>
            </a:r>
            <a:r>
              <a:rPr lang="cs-CZ" sz="2400" b="1" kern="0" dirty="0" smtClean="0"/>
              <a:t>V,</a:t>
            </a:r>
            <a:r>
              <a:rPr lang="cs-CZ" sz="2400" b="1" kern="0" dirty="0" smtClean="0">
                <a:solidFill>
                  <a:srgbClr val="FF3300"/>
                </a:solidFill>
              </a:rPr>
              <a:t> podle přenášených částic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        	         VI,</a:t>
            </a:r>
            <a:r>
              <a:rPr lang="cs-CZ" sz="2400" b="1" kern="0" dirty="0" smtClean="0">
                <a:solidFill>
                  <a:srgbClr val="FF3300"/>
                </a:solidFill>
              </a:rPr>
              <a:t> podle reakční kinetiky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       	        VII,</a:t>
            </a:r>
            <a:r>
              <a:rPr lang="cs-CZ" sz="2400" b="1" kern="0" dirty="0" smtClean="0">
                <a:solidFill>
                  <a:srgbClr val="FF3300"/>
                </a:solidFill>
              </a:rPr>
              <a:t> podle tepelné bilance</a:t>
            </a:r>
          </a:p>
          <a:p>
            <a:pPr>
              <a:buFontTx/>
              <a:buNone/>
              <a:defRPr/>
            </a:pPr>
            <a:endParaRPr lang="cs-CZ" sz="2400" b="1" kern="0" dirty="0" smtClean="0">
              <a:solidFill>
                <a:srgbClr val="FF3300"/>
              </a:solidFill>
            </a:endParaRPr>
          </a:p>
          <a:p>
            <a:pPr>
              <a:buFontTx/>
              <a:buNone/>
              <a:defRPr/>
            </a:pPr>
            <a:endParaRPr lang="cs-CZ" sz="2400" b="1" kern="0" dirty="0" smtClean="0">
              <a:solidFill>
                <a:srgbClr val="FF3300"/>
              </a:solidFill>
            </a:endParaRPr>
          </a:p>
          <a:p>
            <a:pPr>
              <a:buFontTx/>
              <a:buNone/>
              <a:defRPr/>
            </a:pPr>
            <a:endParaRPr lang="cs-CZ" sz="2400" b="1" kern="0" dirty="0" smtClean="0">
              <a:solidFill>
                <a:srgbClr val="FF3300"/>
              </a:solidFill>
            </a:endParaRPr>
          </a:p>
          <a:p>
            <a:pPr>
              <a:buFontTx/>
              <a:buNone/>
              <a:defRPr/>
            </a:pPr>
            <a:endParaRPr lang="cs-CZ" b="1" kern="0" dirty="0" smtClean="0">
              <a:solidFill>
                <a:srgbClr val="FF3300"/>
              </a:solidFill>
            </a:endParaRPr>
          </a:p>
          <a:p>
            <a:pPr>
              <a:buFontTx/>
              <a:buNone/>
              <a:defRPr/>
            </a:pPr>
            <a:endParaRPr lang="cs-CZ" b="1" kern="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E9B06E5-12B6-4B91-8F0A-46E7A5CA21A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2"/>
          <p:cNvSpPr>
            <a:spLocks noChangeArrowheads="1"/>
          </p:cNvSpPr>
          <p:nvPr/>
        </p:nvSpPr>
        <p:spPr bwMode="auto">
          <a:xfrm>
            <a:off x="539750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b="1" kern="0" smtClean="0"/>
              <a:t>I,</a:t>
            </a:r>
            <a:r>
              <a:rPr lang="cs-CZ" kern="0" smtClean="0"/>
              <a:t> </a:t>
            </a:r>
            <a:r>
              <a:rPr lang="cs-CZ" sz="2400" b="1" kern="0" smtClean="0">
                <a:solidFill>
                  <a:srgbClr val="FF3300"/>
                </a:solidFill>
              </a:rPr>
              <a:t>podle počtu fází v reakční směsi: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	a, </a:t>
            </a:r>
            <a:r>
              <a:rPr lang="cs-CZ" sz="2400" b="1" kern="0" smtClean="0">
                <a:solidFill>
                  <a:schemeClr val="accent2"/>
                </a:solidFill>
              </a:rPr>
              <a:t>reakce homogenní</a:t>
            </a:r>
            <a:r>
              <a:rPr lang="cs-CZ" sz="2400" b="1" kern="0" smtClean="0"/>
              <a:t> – všechny reakční složky jsou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        v jedné fázi: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				</a:t>
            </a:r>
            <a:r>
              <a:rPr lang="cs-CZ" sz="2400" b="1" kern="0" smtClean="0">
                <a:solidFill>
                  <a:srgbClr val="FF0066"/>
                </a:solidFill>
              </a:rPr>
              <a:t>N</a:t>
            </a:r>
            <a:r>
              <a:rPr lang="cs-CZ" sz="2400" b="1" kern="0" baseline="-25000" smtClean="0">
                <a:solidFill>
                  <a:srgbClr val="FF0066"/>
                </a:solidFill>
              </a:rPr>
              <a:t>2</a:t>
            </a:r>
            <a:r>
              <a:rPr lang="cs-CZ" sz="2400" b="1" kern="0" smtClean="0">
                <a:solidFill>
                  <a:srgbClr val="FF0066"/>
                </a:solidFill>
              </a:rPr>
              <a:t>  +  3 H</a:t>
            </a:r>
            <a:r>
              <a:rPr lang="cs-CZ" sz="2400" b="1" kern="0" baseline="-25000" smtClean="0">
                <a:solidFill>
                  <a:srgbClr val="FF0066"/>
                </a:solidFill>
              </a:rPr>
              <a:t>2</a:t>
            </a:r>
            <a:r>
              <a:rPr lang="cs-CZ" sz="2400" b="1" kern="0" smtClean="0">
                <a:solidFill>
                  <a:srgbClr val="FF0066"/>
                </a:solidFill>
              </a:rPr>
              <a:t>   =   2 NH</a:t>
            </a:r>
            <a:r>
              <a:rPr lang="cs-CZ" sz="2400" b="1" kern="0" baseline="-25000" smtClean="0">
                <a:solidFill>
                  <a:srgbClr val="FF0066"/>
                </a:solidFill>
              </a:rPr>
              <a:t>3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cs-CZ" sz="2400" b="1" kern="0" smtClean="0">
              <a:solidFill>
                <a:srgbClr val="FF0066"/>
              </a:solidFill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baseline="-25000" smtClean="0"/>
              <a:t>	</a:t>
            </a:r>
            <a:r>
              <a:rPr lang="cs-CZ" sz="2400" b="1" kern="0" smtClean="0"/>
              <a:t>b, </a:t>
            </a:r>
            <a:r>
              <a:rPr lang="cs-CZ" sz="2400" b="1" kern="0" smtClean="0">
                <a:solidFill>
                  <a:schemeClr val="accent2"/>
                </a:solidFill>
              </a:rPr>
              <a:t>reakce heterogenní</a:t>
            </a:r>
            <a:r>
              <a:rPr lang="cs-CZ" sz="2400" b="1" kern="0" smtClean="0"/>
              <a:t> – reakce probíhají na fázovém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        rozhraní reaktantů, které jsou v různém   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        skupenství, např.		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		</a:t>
            </a:r>
            <a:r>
              <a:rPr lang="cs-CZ" sz="2400" b="1" kern="0" smtClean="0">
                <a:solidFill>
                  <a:srgbClr val="FF0066"/>
                </a:solidFill>
              </a:rPr>
              <a:t>	     Zn  +  HCl   =   ZnCl</a:t>
            </a:r>
            <a:r>
              <a:rPr lang="cs-CZ" sz="2400" b="1" kern="0" baseline="-25000" smtClean="0">
                <a:solidFill>
                  <a:srgbClr val="FF0066"/>
                </a:solidFill>
              </a:rPr>
              <a:t>2</a:t>
            </a:r>
            <a:r>
              <a:rPr lang="cs-CZ" sz="2400" b="1" kern="0" smtClean="0">
                <a:solidFill>
                  <a:srgbClr val="FF0066"/>
                </a:solidFill>
              </a:rPr>
              <a:t>  + H</a:t>
            </a:r>
            <a:r>
              <a:rPr lang="cs-CZ" sz="2400" b="1" kern="0" baseline="-25000" smtClean="0">
                <a:solidFill>
                  <a:srgbClr val="FF0066"/>
                </a:solidFill>
              </a:rPr>
              <a:t>2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kern="0" smtClean="0"/>
              <a:t>			</a:t>
            </a:r>
            <a:endParaRPr lang="cs-CZ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32D18E2-595D-429A-8A44-0C8EAAB141A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  <a:defRPr/>
            </a:pPr>
            <a:r>
              <a:rPr lang="cs-CZ" b="1" kern="0" smtClean="0"/>
              <a:t>II</a:t>
            </a:r>
            <a:r>
              <a:rPr lang="cs-CZ" kern="0" smtClean="0"/>
              <a:t>, </a:t>
            </a:r>
            <a:r>
              <a:rPr lang="cs-CZ" sz="2400" b="1" kern="0" smtClean="0">
                <a:solidFill>
                  <a:srgbClr val="FF3300"/>
                </a:solidFill>
              </a:rPr>
              <a:t>podle vnějších změn při reakci:</a:t>
            </a:r>
          </a:p>
          <a:p>
            <a:pPr>
              <a:buFontTx/>
              <a:buNone/>
              <a:defRPr/>
            </a:pPr>
            <a:r>
              <a:rPr lang="cs-CZ" sz="2400" b="1" kern="0" smtClean="0"/>
              <a:t>	a, </a:t>
            </a:r>
            <a:r>
              <a:rPr lang="cs-CZ" sz="2400" b="1" kern="0" smtClean="0">
                <a:solidFill>
                  <a:schemeClr val="accent2"/>
                </a:solidFill>
              </a:rPr>
              <a:t>reakce slučovací (syntézy) </a:t>
            </a:r>
            <a:r>
              <a:rPr lang="cs-CZ" sz="2400" b="1" kern="0" smtClean="0"/>
              <a:t>– z jednodušších látek </a:t>
            </a:r>
          </a:p>
          <a:p>
            <a:pPr>
              <a:buFontTx/>
              <a:buNone/>
              <a:defRPr/>
            </a:pPr>
            <a:r>
              <a:rPr lang="cs-CZ" sz="2400" b="1" kern="0" smtClean="0"/>
              <a:t>        vznikají látky složitější:</a:t>
            </a:r>
          </a:p>
          <a:p>
            <a:pPr>
              <a:buFontTx/>
              <a:buNone/>
              <a:defRPr/>
            </a:pPr>
            <a:r>
              <a:rPr lang="cs-CZ" sz="2400" b="1" kern="0" smtClean="0"/>
              <a:t>				</a:t>
            </a:r>
            <a:r>
              <a:rPr lang="cs-CZ" sz="2400" b="1" kern="0" smtClean="0">
                <a:solidFill>
                  <a:srgbClr val="FF0066"/>
                </a:solidFill>
              </a:rPr>
              <a:t>Cu  +  S   =   CuS</a:t>
            </a:r>
          </a:p>
          <a:p>
            <a:pPr>
              <a:buFontTx/>
              <a:buNone/>
              <a:defRPr/>
            </a:pPr>
            <a:endParaRPr lang="cs-CZ" sz="2400" b="1" kern="0" smtClean="0">
              <a:solidFill>
                <a:srgbClr val="FF0066"/>
              </a:solidFill>
            </a:endParaRPr>
          </a:p>
          <a:p>
            <a:pPr>
              <a:buFontTx/>
              <a:buNone/>
              <a:defRPr/>
            </a:pPr>
            <a:r>
              <a:rPr lang="cs-CZ" sz="2400" b="1" kern="0" baseline="-25000" smtClean="0"/>
              <a:t>	</a:t>
            </a:r>
            <a:r>
              <a:rPr lang="cs-CZ" sz="2400" b="1" kern="0" smtClean="0"/>
              <a:t>b, </a:t>
            </a:r>
            <a:r>
              <a:rPr lang="cs-CZ" sz="2400" b="1" kern="0" smtClean="0">
                <a:solidFill>
                  <a:schemeClr val="accent2"/>
                </a:solidFill>
              </a:rPr>
              <a:t>reakce rozkladné (analytické) </a:t>
            </a:r>
            <a:r>
              <a:rPr lang="cs-CZ" sz="2400" b="1" kern="0" smtClean="0"/>
              <a:t>– složitější látky se</a:t>
            </a:r>
          </a:p>
          <a:p>
            <a:pPr>
              <a:buFontTx/>
              <a:buNone/>
              <a:defRPr/>
            </a:pPr>
            <a:r>
              <a:rPr lang="cs-CZ" sz="2400" b="1" kern="0" smtClean="0"/>
              <a:t>        štěpí na látky jednodušší (opak reakcí</a:t>
            </a:r>
          </a:p>
          <a:p>
            <a:pPr>
              <a:buFontTx/>
              <a:buNone/>
              <a:defRPr/>
            </a:pPr>
            <a:r>
              <a:rPr lang="cs-CZ" sz="2400" b="1" kern="0" smtClean="0"/>
              <a:t>        slučovacích):</a:t>
            </a:r>
          </a:p>
          <a:p>
            <a:pPr>
              <a:buFontTx/>
              <a:buNone/>
              <a:defRPr/>
            </a:pPr>
            <a:r>
              <a:rPr lang="cs-CZ" sz="2400" b="1" kern="0" smtClean="0"/>
              <a:t>			</a:t>
            </a:r>
            <a:r>
              <a:rPr lang="cs-CZ" sz="2400" b="1" kern="0" smtClean="0">
                <a:solidFill>
                  <a:srgbClr val="FF0066"/>
                </a:solidFill>
              </a:rPr>
              <a:t>CaCO</a:t>
            </a:r>
            <a:r>
              <a:rPr lang="cs-CZ" sz="2400" b="1" kern="0" baseline="-25000" smtClean="0">
                <a:solidFill>
                  <a:srgbClr val="FF0066"/>
                </a:solidFill>
              </a:rPr>
              <a:t>3</a:t>
            </a:r>
            <a:r>
              <a:rPr lang="cs-CZ" sz="2400" b="1" kern="0" smtClean="0">
                <a:solidFill>
                  <a:srgbClr val="FF0066"/>
                </a:solidFill>
              </a:rPr>
              <a:t>    </a:t>
            </a:r>
            <a:r>
              <a:rPr lang="cs-CZ" sz="2400" b="1" kern="0" baseline="30000" smtClean="0">
                <a:solidFill>
                  <a:srgbClr val="FF0066"/>
                </a:solidFill>
              </a:rPr>
              <a:t>1200 °C</a:t>
            </a:r>
            <a:r>
              <a:rPr lang="cs-CZ" sz="2400" b="1" kern="0" smtClean="0">
                <a:solidFill>
                  <a:srgbClr val="FF0066"/>
                </a:solidFill>
              </a:rPr>
              <a:t>     CaO  +  CO</a:t>
            </a:r>
            <a:r>
              <a:rPr lang="cs-CZ" sz="2400" b="1" kern="0" baseline="-25000" smtClean="0">
                <a:solidFill>
                  <a:srgbClr val="FF0066"/>
                </a:solidFill>
              </a:rPr>
              <a:t>2</a:t>
            </a:r>
            <a:endParaRPr lang="cs-CZ" sz="2400" b="1" kern="0" baseline="-25000" dirty="0">
              <a:solidFill>
                <a:srgbClr val="FF0066"/>
              </a:solidFill>
            </a:endParaRPr>
          </a:p>
        </p:txBody>
      </p:sp>
      <p:cxnSp>
        <p:nvCxnSpPr>
          <p:cNvPr id="3" name="Přímá spojnice se šipkou 2"/>
          <p:cNvCxnSpPr/>
          <p:nvPr/>
        </p:nvCxnSpPr>
        <p:spPr>
          <a:xfrm>
            <a:off x="3492500" y="5589588"/>
            <a:ext cx="10795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6497EFD-A3FA-4F41-B25F-3623C592361A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Nadpis 1"/>
          <p:cNvSpPr>
            <a:spLocks/>
          </p:cNvSpPr>
          <p:nvPr/>
        </p:nvSpPr>
        <p:spPr bwMode="auto">
          <a:xfrm>
            <a:off x="53975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b="1" kern="0" smtClean="0"/>
              <a:t>II,</a:t>
            </a:r>
            <a:r>
              <a:rPr lang="cs-CZ" kern="0" smtClean="0"/>
              <a:t> </a:t>
            </a:r>
            <a:r>
              <a:rPr lang="cs-CZ" sz="2400" b="1" kern="0" smtClean="0">
                <a:solidFill>
                  <a:srgbClr val="FF3300"/>
                </a:solidFill>
              </a:rPr>
              <a:t>podle vnějších změn při reakci: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	c, </a:t>
            </a:r>
            <a:r>
              <a:rPr lang="cs-CZ" sz="2400" b="1" kern="0" smtClean="0">
                <a:solidFill>
                  <a:schemeClr val="accent2"/>
                </a:solidFill>
              </a:rPr>
              <a:t>Reakce substituční </a:t>
            </a:r>
            <a:r>
              <a:rPr lang="cs-CZ" sz="2400" b="1" kern="0" smtClean="0"/>
              <a:t>– atom nebo funkční skupina v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        molekule výchozí látky je nahrazena jiným atomem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        nebo funkční skupinou. Celkový počet částic se v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        průběhu reakce nezmění.				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			</a:t>
            </a:r>
            <a:r>
              <a:rPr lang="cs-CZ" sz="2400" b="1" kern="0" smtClean="0">
                <a:solidFill>
                  <a:schemeClr val="accent2"/>
                </a:solidFill>
              </a:rPr>
              <a:t>CuSO</a:t>
            </a:r>
            <a:r>
              <a:rPr lang="cs-CZ" sz="2400" b="1" kern="0" baseline="-25000" smtClean="0">
                <a:solidFill>
                  <a:schemeClr val="accent2"/>
                </a:solidFill>
              </a:rPr>
              <a:t>4</a:t>
            </a:r>
            <a:r>
              <a:rPr lang="cs-CZ" sz="2400" b="1" kern="0" smtClean="0">
                <a:solidFill>
                  <a:schemeClr val="accent2"/>
                </a:solidFill>
              </a:rPr>
              <a:t>  +  Fe   =   FeSO</a:t>
            </a:r>
            <a:r>
              <a:rPr lang="cs-CZ" sz="2400" b="1" kern="0" baseline="-25000" smtClean="0">
                <a:solidFill>
                  <a:schemeClr val="accent2"/>
                </a:solidFill>
              </a:rPr>
              <a:t>4</a:t>
            </a:r>
            <a:r>
              <a:rPr lang="cs-CZ" sz="2400" b="1" kern="0" smtClean="0">
                <a:solidFill>
                  <a:schemeClr val="accent2"/>
                </a:solidFill>
              </a:rPr>
              <a:t>  +  Cu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cs-CZ" sz="2400" b="1" kern="0" smtClean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	d, </a:t>
            </a:r>
            <a:r>
              <a:rPr lang="cs-CZ" sz="2400" b="1" kern="0" smtClean="0">
                <a:solidFill>
                  <a:schemeClr val="accent2"/>
                </a:solidFill>
              </a:rPr>
              <a:t>Reakce konverze (podvojná přeměna)</a:t>
            </a:r>
            <a:r>
              <a:rPr lang="cs-CZ" sz="2400" b="1" kern="0" smtClean="0"/>
              <a:t> - vzniká 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smtClean="0"/>
              <a:t>        spřažením dvou substitučních reakcí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kern="0" smtClean="0"/>
              <a:t>		       </a:t>
            </a:r>
            <a:r>
              <a:rPr lang="cs-CZ" sz="2400" b="1" kern="0" smtClean="0">
                <a:solidFill>
                  <a:srgbClr val="FF0066"/>
                </a:solidFill>
              </a:rPr>
              <a:t>NaCl  +  KNO</a:t>
            </a:r>
            <a:r>
              <a:rPr lang="cs-CZ" sz="2400" b="1" kern="0" baseline="-25000" smtClean="0">
                <a:solidFill>
                  <a:srgbClr val="FF0066"/>
                </a:solidFill>
              </a:rPr>
              <a:t>3</a:t>
            </a:r>
            <a:r>
              <a:rPr lang="cs-CZ" sz="2400" b="1" kern="0" smtClean="0">
                <a:solidFill>
                  <a:srgbClr val="FF0066"/>
                </a:solidFill>
              </a:rPr>
              <a:t>   =   KCl  +  NaNO</a:t>
            </a:r>
            <a:r>
              <a:rPr lang="cs-CZ" sz="2400" b="1" kern="0" baseline="-25000" smtClean="0">
                <a:solidFill>
                  <a:srgbClr val="FF0066"/>
                </a:solidFill>
              </a:rPr>
              <a:t>3</a:t>
            </a:r>
            <a:endParaRPr lang="cs-CZ" sz="2400" b="1" kern="0" baseline="-2500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F59EA77-A82C-4945-9F3E-4A8E5535E45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2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48577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800" b="1" kern="0" dirty="0" smtClean="0"/>
              <a:t>III,</a:t>
            </a:r>
            <a:r>
              <a:rPr lang="cs-CZ" sz="2800" kern="0" dirty="0" smtClean="0"/>
              <a:t> </a:t>
            </a:r>
            <a:r>
              <a:rPr lang="cs-CZ" sz="2400" b="1" kern="0" dirty="0" smtClean="0">
                <a:solidFill>
                  <a:srgbClr val="FF3300"/>
                </a:solidFill>
              </a:rPr>
              <a:t>podle vazebných změn 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cs-CZ" sz="2000" b="1" kern="0" dirty="0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000" b="1" kern="0" dirty="0" smtClean="0"/>
              <a:t>		</a:t>
            </a:r>
            <a:r>
              <a:rPr lang="cs-CZ" sz="2400" b="1" kern="0" dirty="0" smtClean="0"/>
              <a:t>1, </a:t>
            </a:r>
            <a:r>
              <a:rPr lang="cs-CZ" sz="2400" b="1" kern="0" dirty="0" smtClean="0">
                <a:solidFill>
                  <a:schemeClr val="accent2"/>
                </a:solidFill>
              </a:rPr>
              <a:t>Podle vnějších změn: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a, adice		b, eliminace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c, substituce	d, přesmyk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2, </a:t>
            </a:r>
            <a:r>
              <a:rPr lang="cs-CZ" sz="2400" b="1" kern="0" dirty="0" smtClean="0">
                <a:solidFill>
                  <a:schemeClr val="accent2"/>
                </a:solidFill>
              </a:rPr>
              <a:t>Podle vazebných změn: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a, štěpení vazeb	b, vznik nových vazeb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3, </a:t>
            </a:r>
            <a:r>
              <a:rPr lang="cs-CZ" sz="2400" b="1" kern="0" dirty="0" smtClean="0">
                <a:solidFill>
                  <a:schemeClr val="accent2"/>
                </a:solidFill>
              </a:rPr>
              <a:t>Podle reagujících částic: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a, radikálové		b, iontové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(Organické reakce budou samostatná kapitola).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cs-CZ" sz="2000" b="1" kern="0" dirty="0" smtClean="0"/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000" b="1" kern="0" dirty="0" smtClean="0"/>
              <a:t>	</a:t>
            </a:r>
            <a:endParaRPr lang="cs-CZ" sz="2000" b="1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CEB5BBF-5D26-461F-B976-CABA15A4EDB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196975"/>
            <a:ext cx="8229600" cy="492918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kern="0" dirty="0" smtClean="0"/>
              <a:t>	 </a:t>
            </a:r>
            <a:r>
              <a:rPr lang="cs-CZ" b="1" kern="0" dirty="0" smtClean="0"/>
              <a:t>IV</a:t>
            </a:r>
            <a:r>
              <a:rPr lang="cs-CZ" kern="0" dirty="0" smtClean="0"/>
              <a:t>, </a:t>
            </a:r>
            <a:r>
              <a:rPr lang="cs-CZ" sz="2400" b="1" kern="0" dirty="0" smtClean="0">
                <a:solidFill>
                  <a:srgbClr val="FF3300"/>
                </a:solidFill>
              </a:rPr>
              <a:t>podle reagujících částic: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a, </a:t>
            </a:r>
            <a:r>
              <a:rPr lang="cs-CZ" sz="2400" b="1" kern="0" dirty="0" smtClean="0">
                <a:solidFill>
                  <a:schemeClr val="accent2"/>
                </a:solidFill>
              </a:rPr>
              <a:t>Reakce molekulové </a:t>
            </a:r>
            <a:r>
              <a:rPr lang="cs-CZ" sz="2400" b="1" kern="0" dirty="0" smtClean="0"/>
              <a:t>– všechny reakční složky v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        průběhu reakce jsou elektroneutrální molekuly: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	</a:t>
            </a:r>
            <a:r>
              <a:rPr lang="cs-CZ" sz="2400" b="1" kern="0" dirty="0" smtClean="0">
                <a:solidFill>
                  <a:srgbClr val="FF0066"/>
                </a:solidFill>
              </a:rPr>
              <a:t>2 SO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2</a:t>
            </a:r>
            <a:r>
              <a:rPr lang="cs-CZ" sz="2400" b="1" kern="0" dirty="0" smtClean="0">
                <a:solidFill>
                  <a:srgbClr val="FF0066"/>
                </a:solidFill>
              </a:rPr>
              <a:t>  +  O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2</a:t>
            </a:r>
            <a:r>
              <a:rPr lang="cs-CZ" sz="2400" b="1" kern="0" dirty="0" smtClean="0">
                <a:solidFill>
                  <a:srgbClr val="FF0066"/>
                </a:solidFill>
              </a:rPr>
              <a:t>   =   2 SO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3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cs-CZ" sz="2400" b="1" kern="0" baseline="-25000" dirty="0" smtClean="0">
              <a:solidFill>
                <a:srgbClr val="FF0066"/>
              </a:solidFill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baseline="-25000" dirty="0" smtClean="0"/>
              <a:t>	</a:t>
            </a:r>
            <a:r>
              <a:rPr lang="cs-CZ" sz="2400" b="1" kern="0" dirty="0" smtClean="0"/>
              <a:t>b, </a:t>
            </a:r>
            <a:r>
              <a:rPr lang="cs-CZ" sz="2400" b="1" kern="0" dirty="0" smtClean="0">
                <a:solidFill>
                  <a:schemeClr val="accent2"/>
                </a:solidFill>
              </a:rPr>
              <a:t>Reakce radikálové</a:t>
            </a:r>
            <a:r>
              <a:rPr lang="cs-CZ" sz="2400" b="1" kern="0" dirty="0" smtClean="0"/>
              <a:t> – organické reakce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cs-CZ" sz="2400" b="1" kern="0" dirty="0" smtClean="0"/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c, </a:t>
            </a:r>
            <a:r>
              <a:rPr lang="cs-CZ" sz="2400" b="1" kern="0" dirty="0" smtClean="0">
                <a:solidFill>
                  <a:schemeClr val="accent2"/>
                </a:solidFill>
              </a:rPr>
              <a:t>Reakce iontové</a:t>
            </a:r>
            <a:r>
              <a:rPr lang="cs-CZ" sz="2400" b="1" kern="0" dirty="0" smtClean="0"/>
              <a:t> – probíhají ve vodném prostředí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        nebo prostředí polárních rozpouštědel. Iontový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        charakter má většina anorganických reakcí. Ve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        zkrácených zápisech se neuvádí ionty, které se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        nezúčastní reakcí.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cs-CZ" sz="2400" b="1" kern="0" dirty="0" smtClean="0"/>
              <a:t>		</a:t>
            </a:r>
            <a:r>
              <a:rPr lang="cs-CZ" sz="2400" b="1" kern="0" dirty="0" smtClean="0">
                <a:solidFill>
                  <a:srgbClr val="FF0066"/>
                </a:solidFill>
              </a:rPr>
              <a:t>Cu</a:t>
            </a:r>
            <a:r>
              <a:rPr lang="cs-CZ" sz="2400" b="1" kern="0" baseline="30000" dirty="0" smtClean="0">
                <a:solidFill>
                  <a:srgbClr val="FF0066"/>
                </a:solidFill>
              </a:rPr>
              <a:t>2+</a:t>
            </a:r>
            <a:r>
              <a:rPr lang="cs-CZ" sz="2400" b="1" kern="0" dirty="0" smtClean="0">
                <a:solidFill>
                  <a:srgbClr val="FF0066"/>
                </a:solidFill>
              </a:rPr>
              <a:t> (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aq</a:t>
            </a:r>
            <a:r>
              <a:rPr lang="cs-CZ" sz="2400" b="1" kern="0" dirty="0" smtClean="0">
                <a:solidFill>
                  <a:srgbClr val="FF0066"/>
                </a:solidFill>
              </a:rPr>
              <a:t>) + 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Fe</a:t>
            </a:r>
            <a:r>
              <a:rPr lang="cs-CZ" sz="2400" b="1" kern="0" dirty="0" smtClean="0">
                <a:solidFill>
                  <a:srgbClr val="FF0066"/>
                </a:solidFill>
              </a:rPr>
              <a:t> (s)   =   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Cu</a:t>
            </a:r>
            <a:r>
              <a:rPr lang="cs-CZ" sz="2400" b="1" kern="0" dirty="0" smtClean="0">
                <a:solidFill>
                  <a:srgbClr val="FF0066"/>
                </a:solidFill>
              </a:rPr>
              <a:t> (s)  +  Fe</a:t>
            </a:r>
            <a:r>
              <a:rPr lang="cs-CZ" sz="2400" b="1" kern="0" baseline="30000" dirty="0" smtClean="0">
                <a:solidFill>
                  <a:srgbClr val="FF0066"/>
                </a:solidFill>
              </a:rPr>
              <a:t>2+</a:t>
            </a:r>
            <a:r>
              <a:rPr lang="cs-CZ" sz="2400" b="1" kern="0" dirty="0" smtClean="0">
                <a:solidFill>
                  <a:srgbClr val="FF0066"/>
                </a:solidFill>
              </a:rPr>
              <a:t> (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aq</a:t>
            </a:r>
            <a:r>
              <a:rPr lang="cs-CZ" sz="2400" b="1" kern="0" dirty="0" smtClean="0">
                <a:solidFill>
                  <a:srgbClr val="FF0066"/>
                </a:solidFill>
              </a:rPr>
              <a:t>)</a:t>
            </a:r>
            <a:endParaRPr lang="cs-CZ" sz="2400" b="1" kern="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810A625-C48F-4E07-B013-EE740849CAF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2767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b="1" kern="0" dirty="0" smtClean="0">
                <a:solidFill>
                  <a:srgbClr val="FF3300"/>
                </a:solidFill>
              </a:rPr>
              <a:t>V.</a:t>
            </a:r>
            <a:r>
              <a:rPr lang="cs-CZ" kern="0" dirty="0" smtClean="0">
                <a:solidFill>
                  <a:srgbClr val="FF3300"/>
                </a:solidFill>
              </a:rPr>
              <a:t> </a:t>
            </a:r>
            <a:r>
              <a:rPr lang="cs-CZ" sz="2400" b="1" kern="0" dirty="0" smtClean="0">
                <a:solidFill>
                  <a:srgbClr val="FF3300"/>
                </a:solidFill>
              </a:rPr>
              <a:t>podle přenášených částic: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	a, </a:t>
            </a:r>
            <a:r>
              <a:rPr lang="cs-CZ" sz="2400" b="1" kern="0" dirty="0" smtClean="0">
                <a:solidFill>
                  <a:schemeClr val="accent2"/>
                </a:solidFill>
              </a:rPr>
              <a:t>oxidačně redukční reakce</a:t>
            </a:r>
            <a:r>
              <a:rPr lang="cs-CZ" sz="2400" b="1" kern="0" dirty="0" smtClean="0"/>
              <a:t> – dochází k přenosu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        elektronů, mění se oxidační čísla</a:t>
            </a:r>
          </a:p>
          <a:p>
            <a:pPr>
              <a:buFontTx/>
              <a:buNone/>
              <a:defRPr/>
            </a:pPr>
            <a:r>
              <a:rPr lang="cs-CZ" sz="2800" b="1" kern="0" baseline="30000" dirty="0" smtClean="0"/>
              <a:t>	 </a:t>
            </a:r>
            <a:r>
              <a:rPr lang="cs-CZ" sz="2800" b="1" kern="0" baseline="-25000" dirty="0" smtClean="0"/>
              <a:t>(2+)			          	              (3+)</a:t>
            </a:r>
            <a:r>
              <a:rPr lang="cs-CZ" sz="2800" b="1" kern="0" dirty="0" smtClean="0"/>
              <a:t>	     </a:t>
            </a:r>
          </a:p>
          <a:p>
            <a:pPr>
              <a:buFontTx/>
              <a:buNone/>
              <a:defRPr/>
            </a:pPr>
            <a:r>
              <a:rPr lang="cs-CZ" sz="2800" b="1" kern="0" dirty="0" smtClean="0"/>
              <a:t>    FeSO</a:t>
            </a:r>
            <a:r>
              <a:rPr lang="cs-CZ" sz="2800" b="1" kern="0" baseline="-25000" dirty="0" smtClean="0"/>
              <a:t>4</a:t>
            </a:r>
            <a:r>
              <a:rPr lang="cs-CZ" sz="2800" b="1" kern="0" dirty="0" smtClean="0"/>
              <a:t> + H</a:t>
            </a:r>
            <a:r>
              <a:rPr lang="cs-CZ" sz="2800" b="1" kern="0" baseline="-25000" dirty="0" smtClean="0"/>
              <a:t>2</a:t>
            </a:r>
            <a:r>
              <a:rPr lang="cs-CZ" sz="2800" b="1" kern="0" dirty="0" smtClean="0"/>
              <a:t>O</a:t>
            </a:r>
            <a:r>
              <a:rPr lang="cs-CZ" sz="2800" b="1" kern="0" baseline="-25000" dirty="0" smtClean="0"/>
              <a:t>2</a:t>
            </a:r>
            <a:r>
              <a:rPr lang="cs-CZ" sz="2800" b="1" kern="0" dirty="0" smtClean="0"/>
              <a:t> + H</a:t>
            </a:r>
            <a:r>
              <a:rPr lang="cs-CZ" sz="2800" b="1" kern="0" baseline="-25000" dirty="0" smtClean="0"/>
              <a:t>2 </a:t>
            </a:r>
            <a:r>
              <a:rPr lang="cs-CZ" sz="2800" b="1" kern="0" dirty="0" smtClean="0"/>
              <a:t>SO</a:t>
            </a:r>
            <a:r>
              <a:rPr lang="cs-CZ" sz="2800" b="1" kern="0" baseline="-25000" dirty="0" smtClean="0"/>
              <a:t>4 </a:t>
            </a:r>
            <a:r>
              <a:rPr lang="cs-CZ" sz="2800" b="1" kern="0" dirty="0" smtClean="0"/>
              <a:t> = Fe</a:t>
            </a:r>
            <a:r>
              <a:rPr lang="cs-CZ" sz="2800" b="1" kern="0" baseline="-25000" dirty="0" smtClean="0"/>
              <a:t>2</a:t>
            </a:r>
            <a:r>
              <a:rPr lang="cs-CZ" sz="2800" b="1" kern="0" dirty="0" smtClean="0"/>
              <a:t>(SO</a:t>
            </a:r>
            <a:r>
              <a:rPr lang="cs-CZ" sz="2800" b="1" kern="0" baseline="-25000" dirty="0" smtClean="0"/>
              <a:t>4</a:t>
            </a:r>
            <a:r>
              <a:rPr lang="cs-CZ" sz="2800" b="1" kern="0" dirty="0" smtClean="0"/>
              <a:t>)</a:t>
            </a:r>
            <a:r>
              <a:rPr lang="cs-CZ" sz="2800" b="1" kern="0" baseline="-25000" dirty="0" smtClean="0"/>
              <a:t>3</a:t>
            </a:r>
            <a:r>
              <a:rPr lang="cs-CZ" sz="2800" b="1" kern="0" dirty="0" smtClean="0"/>
              <a:t> + 2H</a:t>
            </a:r>
            <a:r>
              <a:rPr lang="cs-CZ" sz="2800" b="1" kern="0" baseline="-25000" dirty="0" smtClean="0"/>
              <a:t>2</a:t>
            </a:r>
            <a:r>
              <a:rPr lang="cs-CZ" sz="2800" b="1" kern="0" dirty="0" smtClean="0"/>
              <a:t>O</a:t>
            </a:r>
          </a:p>
          <a:p>
            <a:pPr>
              <a:buFontTx/>
              <a:buNone/>
              <a:defRPr/>
            </a:pPr>
            <a:endParaRPr lang="cs-CZ" sz="2800" b="1" kern="0" dirty="0" smtClean="0"/>
          </a:p>
          <a:p>
            <a:pPr>
              <a:buFontTx/>
              <a:buNone/>
              <a:defRPr/>
            </a:pPr>
            <a:r>
              <a:rPr lang="cs-CZ" sz="2800" b="1" kern="0" dirty="0" smtClean="0"/>
              <a:t>	 </a:t>
            </a:r>
            <a:r>
              <a:rPr lang="cs-CZ" sz="2400" b="1" kern="0" dirty="0" smtClean="0"/>
              <a:t>b, </a:t>
            </a:r>
            <a:r>
              <a:rPr lang="cs-CZ" sz="2400" b="1" kern="0" dirty="0" smtClean="0">
                <a:solidFill>
                  <a:schemeClr val="accent2"/>
                </a:solidFill>
              </a:rPr>
              <a:t>reakce </a:t>
            </a:r>
            <a:r>
              <a:rPr lang="cs-CZ" sz="2400" b="1" kern="0" dirty="0" err="1" smtClean="0">
                <a:solidFill>
                  <a:schemeClr val="accent2"/>
                </a:solidFill>
              </a:rPr>
              <a:t>protolytické</a:t>
            </a:r>
            <a:r>
              <a:rPr lang="cs-CZ" sz="2400" b="1" kern="0" dirty="0" smtClean="0"/>
              <a:t> – dochází k přenosu iontů H</a:t>
            </a:r>
          </a:p>
          <a:p>
            <a:pPr>
              <a:buFontTx/>
              <a:buNone/>
              <a:defRPr/>
            </a:pPr>
            <a:r>
              <a:rPr lang="cs-CZ" sz="2800" b="1" kern="0" dirty="0" smtClean="0"/>
              <a:t>			HN</a:t>
            </a:r>
            <a:r>
              <a:rPr lang="cs-CZ" sz="2800" b="1" kern="0" baseline="-25000" dirty="0" smtClean="0"/>
              <a:t>3</a:t>
            </a:r>
            <a:r>
              <a:rPr lang="cs-CZ" sz="2800" b="1" kern="0" dirty="0" smtClean="0"/>
              <a:t> + H</a:t>
            </a:r>
            <a:r>
              <a:rPr lang="cs-CZ" sz="2800" b="1" kern="0" baseline="-25000" dirty="0" smtClean="0"/>
              <a:t>2</a:t>
            </a:r>
            <a:r>
              <a:rPr lang="cs-CZ" sz="2800" b="1" kern="0" dirty="0" smtClean="0"/>
              <a:t>O  =  HN</a:t>
            </a:r>
            <a:r>
              <a:rPr lang="cs-CZ" sz="2800" b="1" kern="0" baseline="-25000" dirty="0" smtClean="0"/>
              <a:t>4</a:t>
            </a:r>
            <a:r>
              <a:rPr lang="cs-CZ" sz="2800" b="1" kern="0" baseline="30000" dirty="0" smtClean="0"/>
              <a:t>+</a:t>
            </a:r>
            <a:r>
              <a:rPr lang="cs-CZ" sz="2800" b="1" kern="0" dirty="0" smtClean="0"/>
              <a:t> + OH</a:t>
            </a:r>
            <a:r>
              <a:rPr lang="cs-CZ" sz="2800" b="1" kern="0" baseline="30000" dirty="0" smtClean="0"/>
              <a:t>-</a:t>
            </a:r>
            <a:endParaRPr lang="cs-CZ" sz="2800" b="1" kern="0" dirty="0" smtClean="0"/>
          </a:p>
          <a:p>
            <a:pPr>
              <a:buFontTx/>
              <a:buNone/>
              <a:defRPr/>
            </a:pPr>
            <a:endParaRPr lang="cs-CZ" sz="2800" b="1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14B02A7-33BE-4711-B706-F59B7869CBF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Rectangle 2"/>
          <p:cNvSpPr>
            <a:spLocks noChangeArrowheads="1"/>
          </p:cNvSpPr>
          <p:nvPr/>
        </p:nvSpPr>
        <p:spPr bwMode="auto">
          <a:xfrm>
            <a:off x="611188" y="981075"/>
            <a:ext cx="777240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8000" b="1">
                <a:solidFill>
                  <a:schemeClr val="tx2"/>
                </a:solidFill>
              </a:rPr>
              <a:t/>
            </a:r>
            <a:br>
              <a:rPr lang="cs-CZ" altLang="cs-CZ" sz="8000" b="1">
                <a:solidFill>
                  <a:schemeClr val="tx2"/>
                </a:solidFill>
              </a:rPr>
            </a:br>
            <a:endParaRPr lang="cs-CZ" altLang="cs-CZ" sz="6000" b="1">
              <a:solidFill>
                <a:schemeClr val="tx2"/>
              </a:solidFill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  <a:defRPr/>
            </a:pPr>
            <a:r>
              <a:rPr lang="cs-CZ" kern="0" smtClean="0"/>
              <a:t>	</a:t>
            </a:r>
            <a:endParaRPr lang="cs-CZ" kern="0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sz="2400" b="1" kern="0" dirty="0" smtClean="0">
                <a:solidFill>
                  <a:srgbClr val="FF3300"/>
                </a:solidFill>
              </a:rPr>
              <a:t>c, </a:t>
            </a:r>
            <a:r>
              <a:rPr lang="cs-CZ" sz="2400" b="1" kern="0" dirty="0" smtClean="0">
                <a:solidFill>
                  <a:schemeClr val="accent2"/>
                </a:solidFill>
              </a:rPr>
              <a:t>reakce koordinační (</a:t>
            </a:r>
            <a:r>
              <a:rPr lang="cs-CZ" sz="2400" b="1" kern="0" dirty="0" err="1" smtClean="0">
                <a:solidFill>
                  <a:schemeClr val="accent2"/>
                </a:solidFill>
              </a:rPr>
              <a:t>komplexotvorné</a:t>
            </a:r>
            <a:r>
              <a:rPr lang="cs-CZ" sz="2400" b="1" kern="0" dirty="0" smtClean="0">
                <a:solidFill>
                  <a:schemeClr val="accent2"/>
                </a:solidFill>
              </a:rPr>
              <a:t>)</a:t>
            </a:r>
            <a:r>
              <a:rPr lang="cs-CZ" sz="2400" b="1" kern="0" dirty="0" smtClean="0"/>
              <a:t> – přenos 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        nebo rozdělení celých skupin atomů, vznik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        komplexních sloučenin</a:t>
            </a:r>
          </a:p>
          <a:p>
            <a:pPr>
              <a:buFontTx/>
              <a:buNone/>
              <a:defRPr/>
            </a:pPr>
            <a:endParaRPr lang="cs-CZ" sz="2400" b="1" kern="0" dirty="0" smtClean="0"/>
          </a:p>
          <a:p>
            <a:pPr>
              <a:buFontTx/>
              <a:buNone/>
              <a:defRPr/>
            </a:pPr>
            <a:r>
              <a:rPr lang="cs-CZ" sz="2400" b="1" kern="0" dirty="0" smtClean="0"/>
              <a:t>	          </a:t>
            </a:r>
            <a:r>
              <a:rPr lang="cs-CZ" sz="2400" b="1" kern="0" dirty="0" smtClean="0">
                <a:solidFill>
                  <a:srgbClr val="FF0066"/>
                </a:solidFill>
              </a:rPr>
              <a:t>CuSO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4 </a:t>
            </a:r>
            <a:r>
              <a:rPr lang="cs-CZ" sz="2400" b="1" kern="0" dirty="0" smtClean="0">
                <a:solidFill>
                  <a:srgbClr val="FF0066"/>
                </a:solidFill>
              </a:rPr>
              <a:t>+ 4H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2</a:t>
            </a:r>
            <a:r>
              <a:rPr lang="cs-CZ" sz="2400" b="1" kern="0" dirty="0" smtClean="0">
                <a:solidFill>
                  <a:srgbClr val="FF0066"/>
                </a:solidFill>
              </a:rPr>
              <a:t>O  = </a:t>
            </a:r>
            <a:r>
              <a:rPr lang="en-US" sz="2400" b="1" kern="0" dirty="0" smtClean="0">
                <a:solidFill>
                  <a:srgbClr val="FF0066"/>
                </a:solidFill>
              </a:rPr>
              <a:t>[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Cu</a:t>
            </a:r>
            <a:r>
              <a:rPr lang="cs-CZ" sz="2400" b="1" kern="0" dirty="0" smtClean="0">
                <a:solidFill>
                  <a:srgbClr val="FF0066"/>
                </a:solidFill>
              </a:rPr>
              <a:t>(H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2</a:t>
            </a:r>
            <a:r>
              <a:rPr lang="cs-CZ" sz="2400" b="1" kern="0" dirty="0" smtClean="0">
                <a:solidFill>
                  <a:srgbClr val="FF0066"/>
                </a:solidFill>
              </a:rPr>
              <a:t>O)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4</a:t>
            </a:r>
            <a:r>
              <a:rPr lang="en-US" sz="2400" b="1" kern="0" dirty="0" smtClean="0">
                <a:solidFill>
                  <a:srgbClr val="FF0066"/>
                </a:solidFill>
              </a:rPr>
              <a:t>] </a:t>
            </a:r>
            <a:r>
              <a:rPr lang="cs-CZ" sz="2400" b="1" kern="0" dirty="0" smtClean="0">
                <a:solidFill>
                  <a:srgbClr val="FF0066"/>
                </a:solidFill>
              </a:rPr>
              <a:t>SO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4</a:t>
            </a:r>
          </a:p>
          <a:p>
            <a:pPr>
              <a:buFontTx/>
              <a:buNone/>
              <a:defRPr/>
            </a:pPr>
            <a:endParaRPr lang="cs-CZ" sz="2400" b="1" kern="0" baseline="-25000" dirty="0" smtClean="0">
              <a:solidFill>
                <a:srgbClr val="FF0066"/>
              </a:solidFill>
            </a:endParaRPr>
          </a:p>
          <a:p>
            <a:pPr>
              <a:buFontTx/>
              <a:buNone/>
              <a:defRPr/>
            </a:pPr>
            <a:r>
              <a:rPr lang="cs-CZ" sz="2400" b="1" kern="0" dirty="0" smtClean="0">
                <a:solidFill>
                  <a:srgbClr val="FF0066"/>
                </a:solidFill>
              </a:rPr>
              <a:t>      </a:t>
            </a:r>
            <a:r>
              <a:rPr lang="en-US" sz="2400" b="1" kern="0" dirty="0" smtClean="0">
                <a:solidFill>
                  <a:srgbClr val="FF0066"/>
                </a:solidFill>
              </a:rPr>
              <a:t>[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Cu</a:t>
            </a:r>
            <a:r>
              <a:rPr lang="cs-CZ" sz="2400" b="1" kern="0" dirty="0" smtClean="0">
                <a:solidFill>
                  <a:srgbClr val="FF0066"/>
                </a:solidFill>
              </a:rPr>
              <a:t>(H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2</a:t>
            </a:r>
            <a:r>
              <a:rPr lang="cs-CZ" sz="2400" b="1" kern="0" dirty="0" smtClean="0">
                <a:solidFill>
                  <a:srgbClr val="FF0066"/>
                </a:solidFill>
              </a:rPr>
              <a:t>O)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4</a:t>
            </a:r>
            <a:r>
              <a:rPr lang="en-US" sz="2400" b="1" kern="0" dirty="0" smtClean="0">
                <a:solidFill>
                  <a:srgbClr val="FF0066"/>
                </a:solidFill>
              </a:rPr>
              <a:t>] </a:t>
            </a:r>
            <a:r>
              <a:rPr lang="cs-CZ" sz="2400" b="1" kern="0" dirty="0" smtClean="0">
                <a:solidFill>
                  <a:srgbClr val="FF0066"/>
                </a:solidFill>
              </a:rPr>
              <a:t>SO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4</a:t>
            </a:r>
            <a:r>
              <a:rPr lang="cs-CZ" sz="2400" b="1" kern="0" dirty="0" smtClean="0">
                <a:solidFill>
                  <a:srgbClr val="FF0066"/>
                </a:solidFill>
              </a:rPr>
              <a:t> + 4HN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3</a:t>
            </a:r>
            <a:r>
              <a:rPr lang="cs-CZ" sz="2400" b="1" kern="0" dirty="0" smtClean="0">
                <a:solidFill>
                  <a:srgbClr val="FF0066"/>
                </a:solidFill>
              </a:rPr>
              <a:t> = </a:t>
            </a:r>
            <a:r>
              <a:rPr lang="en-US" sz="2400" b="1" kern="0" dirty="0" smtClean="0">
                <a:solidFill>
                  <a:srgbClr val="FF0066"/>
                </a:solidFill>
              </a:rPr>
              <a:t>[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Cu</a:t>
            </a:r>
            <a:r>
              <a:rPr lang="cs-CZ" sz="2400" b="1" kern="0" dirty="0" smtClean="0">
                <a:solidFill>
                  <a:srgbClr val="FF0066"/>
                </a:solidFill>
              </a:rPr>
              <a:t>(HN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3</a:t>
            </a:r>
            <a:r>
              <a:rPr lang="cs-CZ" sz="2400" b="1" kern="0" dirty="0" smtClean="0">
                <a:solidFill>
                  <a:srgbClr val="FF0066"/>
                </a:solidFill>
              </a:rPr>
              <a:t>)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4</a:t>
            </a:r>
            <a:r>
              <a:rPr lang="en-US" sz="2400" b="1" kern="0" dirty="0" smtClean="0">
                <a:solidFill>
                  <a:srgbClr val="FF0066"/>
                </a:solidFill>
              </a:rPr>
              <a:t>] </a:t>
            </a:r>
            <a:r>
              <a:rPr lang="cs-CZ" sz="2400" b="1" kern="0" dirty="0" smtClean="0">
                <a:solidFill>
                  <a:srgbClr val="FF0066"/>
                </a:solidFill>
              </a:rPr>
              <a:t>SO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4</a:t>
            </a:r>
            <a:r>
              <a:rPr lang="cs-CZ" sz="2400" b="1" kern="0" dirty="0" smtClean="0">
                <a:solidFill>
                  <a:srgbClr val="FF0066"/>
                </a:solidFill>
              </a:rPr>
              <a:t> + H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2</a:t>
            </a:r>
            <a:r>
              <a:rPr lang="cs-CZ" sz="2400" b="1" kern="0" dirty="0" smtClean="0">
                <a:solidFill>
                  <a:srgbClr val="FF0066"/>
                </a:solidFill>
              </a:rPr>
              <a:t>O</a:t>
            </a:r>
            <a:endParaRPr lang="cs-CZ" sz="2400" b="1" kern="0" baseline="-25000" dirty="0" smtClean="0">
              <a:solidFill>
                <a:srgbClr val="FF0066"/>
              </a:solidFill>
            </a:endParaRPr>
          </a:p>
          <a:p>
            <a:pPr>
              <a:buFontTx/>
              <a:buNone/>
              <a:defRPr/>
            </a:pPr>
            <a:r>
              <a:rPr lang="cs-CZ" sz="2800" b="1" kern="0" dirty="0" smtClean="0">
                <a:solidFill>
                  <a:srgbClr val="FF0066"/>
                </a:solidFill>
              </a:rPr>
              <a:t>								 </a:t>
            </a:r>
            <a:endParaRPr lang="cs-CZ" sz="2800" b="1" kern="0" baseline="-25000" dirty="0" smtClean="0">
              <a:solidFill>
                <a:srgbClr val="FF0066"/>
              </a:solidFill>
            </a:endParaRPr>
          </a:p>
          <a:p>
            <a:pPr>
              <a:buFontTx/>
              <a:buNone/>
              <a:defRPr/>
            </a:pPr>
            <a:endParaRPr lang="cs-CZ" sz="2800" b="1" kern="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293473E-6719-4DAE-A4BB-9AF526A2B0F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22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800" b="1" kern="0" dirty="0" smtClean="0">
                <a:solidFill>
                  <a:srgbClr val="FF3300"/>
                </a:solidFill>
              </a:rPr>
              <a:t>VI. Z hlediska reakční kinetiky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cs-CZ" sz="2800" b="1" kern="0" dirty="0" smtClean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800" b="1" kern="0" dirty="0" smtClean="0"/>
              <a:t>	</a:t>
            </a:r>
            <a:r>
              <a:rPr lang="cs-CZ" sz="2400" b="1" kern="0" dirty="0" smtClean="0"/>
              <a:t>a, </a:t>
            </a:r>
            <a:r>
              <a:rPr lang="cs-CZ" sz="2400" b="1" kern="0" dirty="0" smtClean="0">
                <a:solidFill>
                  <a:schemeClr val="accent2"/>
                </a:solidFill>
              </a:rPr>
              <a:t>reakce izolované</a:t>
            </a:r>
            <a:r>
              <a:rPr lang="cs-CZ" sz="2400" b="1" kern="0" dirty="0" smtClean="0"/>
              <a:t> – probíhají v soustavě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       sami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	b, </a:t>
            </a:r>
            <a:r>
              <a:rPr lang="cs-CZ" sz="2400" b="1" kern="0" dirty="0" err="1" smtClean="0">
                <a:solidFill>
                  <a:schemeClr val="accent2"/>
                </a:solidFill>
              </a:rPr>
              <a:t>simultáln</a:t>
            </a:r>
            <a:r>
              <a:rPr lang="cs-CZ" sz="2400" b="1" kern="0" dirty="0" err="1" smtClean="0"/>
              <a:t>í</a:t>
            </a:r>
            <a:r>
              <a:rPr lang="cs-CZ" sz="2400" b="1" kern="0" dirty="0" smtClean="0"/>
              <a:t> – v soustavě probíhá současně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        několik různých reakcí: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	    - reakce zvratné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	    - boční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	    - následné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800" b="1" kern="0" dirty="0" smtClean="0"/>
              <a:t>				</a:t>
            </a:r>
            <a:r>
              <a:rPr lang="cs-CZ" sz="2400" b="1" kern="0" dirty="0" smtClean="0"/>
              <a:t>(hlavně v organické chemii)</a:t>
            </a:r>
            <a:endParaRPr lang="cs-CZ" sz="2400" b="1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DFAAF85-6E58-419F-9AFA-670C40F1451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331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1412875"/>
            <a:ext cx="8229600" cy="471328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b="1" kern="0" dirty="0" smtClean="0">
                <a:solidFill>
                  <a:srgbClr val="FF3300"/>
                </a:solidFill>
              </a:rPr>
              <a:t>VII. Podle tepelné bilance: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cs-CZ" b="1" kern="0" dirty="0" smtClean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b="1" kern="0" dirty="0" smtClean="0"/>
              <a:t>		</a:t>
            </a:r>
            <a:r>
              <a:rPr lang="cs-CZ" sz="2400" b="1" kern="0" dirty="0" smtClean="0"/>
              <a:t>a, </a:t>
            </a:r>
            <a:r>
              <a:rPr lang="cs-CZ" sz="2400" b="1" kern="0" dirty="0" smtClean="0">
                <a:solidFill>
                  <a:srgbClr val="FF0066"/>
                </a:solidFill>
              </a:rPr>
              <a:t>exotermní</a:t>
            </a:r>
            <a:r>
              <a:rPr lang="cs-CZ" sz="2400" b="1" kern="0" dirty="0" smtClean="0"/>
              <a:t> – v průběhu reakce se 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      	    uvolňuje teplo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			 H</a:t>
            </a:r>
            <a:r>
              <a:rPr lang="cs-CZ" sz="2400" b="1" kern="0" baseline="-25000" dirty="0" smtClean="0"/>
              <a:t>2 </a:t>
            </a:r>
            <a:r>
              <a:rPr lang="cs-CZ" sz="2400" b="1" kern="0" dirty="0" smtClean="0"/>
              <a:t>SO</a:t>
            </a:r>
            <a:r>
              <a:rPr lang="cs-CZ" sz="2400" b="1" kern="0" baseline="-25000" dirty="0" smtClean="0"/>
              <a:t>4 </a:t>
            </a:r>
            <a:r>
              <a:rPr lang="cs-CZ" sz="2400" b="1" kern="0" dirty="0" smtClean="0"/>
              <a:t>+ 2KOH  =  K</a:t>
            </a:r>
            <a:r>
              <a:rPr lang="cs-CZ" sz="2400" b="1" kern="0" baseline="-25000" dirty="0" smtClean="0"/>
              <a:t>2</a:t>
            </a:r>
            <a:r>
              <a:rPr lang="cs-CZ" sz="2400" b="1" kern="0" dirty="0" smtClean="0"/>
              <a:t>SO</a:t>
            </a:r>
            <a:r>
              <a:rPr lang="cs-CZ" sz="2400" b="1" kern="0" baseline="-25000" dirty="0" smtClean="0"/>
              <a:t>4</a:t>
            </a:r>
            <a:r>
              <a:rPr lang="cs-CZ" sz="2400" b="1" kern="0" dirty="0" smtClean="0"/>
              <a:t> + 2H</a:t>
            </a:r>
            <a:r>
              <a:rPr lang="cs-CZ" sz="2400" b="1" kern="0" baseline="-25000" dirty="0" smtClean="0"/>
              <a:t>2 </a:t>
            </a:r>
            <a:r>
              <a:rPr lang="cs-CZ" sz="2400" b="1" kern="0" dirty="0" smtClean="0"/>
              <a:t>O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cs-CZ" sz="2400" b="1" kern="0" baseline="-25000" dirty="0" smtClean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		b, </a:t>
            </a:r>
            <a:r>
              <a:rPr lang="cs-CZ" sz="2400" b="1" kern="0" dirty="0" smtClean="0">
                <a:solidFill>
                  <a:schemeClr val="accent2"/>
                </a:solidFill>
              </a:rPr>
              <a:t>endotermní</a:t>
            </a:r>
            <a:r>
              <a:rPr lang="cs-CZ" sz="2400" b="1" kern="0" dirty="0" smtClean="0"/>
              <a:t> – pro nastartování 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       	    reakce nebo i v jejím průběhu je 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       	    nutné dodat teplo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				</a:t>
            </a:r>
            <a:r>
              <a:rPr lang="cs-CZ" sz="2400" b="1" kern="0" dirty="0" err="1" smtClean="0"/>
              <a:t>Fe</a:t>
            </a:r>
            <a:r>
              <a:rPr lang="cs-CZ" sz="2400" b="1" kern="0" dirty="0" smtClean="0"/>
              <a:t> + S  =  </a:t>
            </a:r>
            <a:r>
              <a:rPr lang="cs-CZ" sz="2400" b="1" kern="0" dirty="0" err="1" smtClean="0"/>
              <a:t>FeS</a:t>
            </a:r>
            <a:endParaRPr lang="cs-CZ" sz="2400" b="1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5F4B3FB-05BE-4CC6-81FC-D55311D957B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434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Přímá spojnice 15"/>
          <p:cNvCxnSpPr/>
          <p:nvPr/>
        </p:nvCxnSpPr>
        <p:spPr>
          <a:xfrm>
            <a:off x="7546975" y="4689475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457200" y="1052513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Slučovací (syntetické) reakce</a:t>
            </a:r>
            <a:endParaRPr lang="cs-CZ" sz="2800" b="1" kern="0" dirty="0"/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457200" y="2205038"/>
            <a:ext cx="4038600" cy="352901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  <a:defRPr/>
            </a:pPr>
            <a:r>
              <a:rPr lang="cs-CZ" sz="2400" b="1" kern="0" dirty="0" smtClean="0"/>
              <a:t>    Z jednodušších látek vznikají látky složitější:</a:t>
            </a:r>
          </a:p>
          <a:p>
            <a:pPr>
              <a:buFontTx/>
              <a:buNone/>
              <a:defRPr/>
            </a:pPr>
            <a:endParaRPr lang="cs-CZ" sz="2400" b="1" kern="0" dirty="0" smtClean="0"/>
          </a:p>
          <a:p>
            <a:pPr>
              <a:buFontTx/>
              <a:buNone/>
              <a:defRPr/>
            </a:pPr>
            <a:r>
              <a:rPr lang="cs-CZ" sz="2400" b="1" kern="0" dirty="0" smtClean="0">
                <a:solidFill>
                  <a:srgbClr val="FF0066"/>
                </a:solidFill>
              </a:rPr>
              <a:t>    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Cu</a:t>
            </a:r>
            <a:r>
              <a:rPr lang="cs-CZ" sz="2400" b="1" kern="0" dirty="0" smtClean="0">
                <a:solidFill>
                  <a:srgbClr val="FF0066"/>
                </a:solidFill>
              </a:rPr>
              <a:t>  +  S   =   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CuS</a:t>
            </a:r>
            <a:endParaRPr lang="cs-CZ" sz="2400" b="1" kern="0" dirty="0" smtClean="0">
              <a:solidFill>
                <a:srgbClr val="FF0066"/>
              </a:solidFill>
            </a:endParaRPr>
          </a:p>
          <a:p>
            <a:pPr>
              <a:buFontTx/>
              <a:buNone/>
              <a:defRPr/>
            </a:pPr>
            <a:r>
              <a:rPr lang="cs-CZ" sz="2400" b="1" kern="0" dirty="0" smtClean="0"/>
              <a:t>    Měď reaguje se sírou </a:t>
            </a:r>
          </a:p>
          <a:p>
            <a:pPr>
              <a:buFontTx/>
              <a:buNone/>
              <a:defRPr/>
            </a:pPr>
            <a:r>
              <a:rPr lang="cs-CZ" sz="2400" b="1" kern="0" dirty="0"/>
              <a:t> </a:t>
            </a:r>
            <a:r>
              <a:rPr lang="cs-CZ" sz="2400" b="1" kern="0" dirty="0" smtClean="0"/>
              <a:t>   za vzniku sulfidu měďnatého.</a:t>
            </a:r>
          </a:p>
          <a:p>
            <a:pPr>
              <a:buFontTx/>
              <a:buNone/>
              <a:defRPr/>
            </a:pPr>
            <a:endParaRPr lang="cs-CZ" sz="2800" b="1" kern="0" dirty="0" smtClean="0"/>
          </a:p>
          <a:p>
            <a:pPr>
              <a:defRPr/>
            </a:pPr>
            <a:endParaRPr lang="cs-CZ" sz="2800" kern="0" dirty="0"/>
          </a:p>
        </p:txBody>
      </p:sp>
      <p:pic>
        <p:nvPicPr>
          <p:cNvPr id="14347" name="Picture 5" descr="reak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83" b="32861"/>
          <a:stretch>
            <a:fillRect/>
          </a:stretch>
        </p:blipFill>
        <p:spPr bwMode="auto">
          <a:xfrm>
            <a:off x="4716463" y="1916113"/>
            <a:ext cx="3816350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17B8E21-3D9A-4568-9490-7FF46D6813D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536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Přímá spojnice 15"/>
          <p:cNvCxnSpPr/>
          <p:nvPr/>
        </p:nvCxnSpPr>
        <p:spPr>
          <a:xfrm>
            <a:off x="7546975" y="4689475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>
                <a:solidFill>
                  <a:schemeClr val="tx1"/>
                </a:solidFill>
              </a:rPr>
              <a:t>Reakce rozkladné (analytické)</a:t>
            </a:r>
            <a:endParaRPr lang="cs-CZ" sz="2800" b="1" kern="0" dirty="0">
              <a:solidFill>
                <a:schemeClr val="tx1"/>
              </a:solidFill>
            </a:endParaRPr>
          </a:p>
        </p:txBody>
      </p:sp>
      <p:pic>
        <p:nvPicPr>
          <p:cNvPr id="15370" name="Picture 5" descr="ag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4" t="7774" r="7043" b="17867"/>
          <a:stretch>
            <a:fillRect/>
          </a:stretch>
        </p:blipFill>
        <p:spPr bwMode="auto">
          <a:xfrm>
            <a:off x="750888" y="1916113"/>
            <a:ext cx="3449637" cy="3817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4"/>
          <p:cNvSpPr txBox="1">
            <a:spLocks noChangeArrowheads="1"/>
          </p:cNvSpPr>
          <p:nvPr/>
        </p:nvSpPr>
        <p:spPr>
          <a:xfrm>
            <a:off x="4716463" y="2060575"/>
            <a:ext cx="3970337" cy="36734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buFontTx/>
              <a:buNone/>
              <a:defRPr/>
            </a:pPr>
            <a:r>
              <a:rPr lang="cs-CZ" sz="2400" b="1" kern="0" dirty="0" smtClean="0"/>
              <a:t>    Složitější látky se štěpí na látky jednodušší </a:t>
            </a:r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    (opak reakcí slučovacích).</a:t>
            </a:r>
          </a:p>
          <a:p>
            <a:pPr algn="ctr">
              <a:buFontTx/>
              <a:buNone/>
              <a:defRPr/>
            </a:pPr>
            <a:endParaRPr lang="cs-CZ" sz="2400" b="1" kern="0" dirty="0" smtClean="0"/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    Příklad tepelného rozkladu sulfidu stříbrného.</a:t>
            </a:r>
          </a:p>
          <a:p>
            <a:pPr>
              <a:buFontTx/>
              <a:buNone/>
              <a:defRPr/>
            </a:pPr>
            <a:endParaRPr lang="cs-CZ" sz="2800" b="1" kern="0" dirty="0" smtClean="0"/>
          </a:p>
          <a:p>
            <a:pPr>
              <a:defRPr/>
            </a:pPr>
            <a:endParaRPr lang="cs-CZ" sz="2800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207A30D-0FDE-4567-8F53-45012173DAE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12750" y="1052513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Reakce konverzní - (podvojná záměna)</a:t>
            </a:r>
            <a:endParaRPr lang="cs-CZ" sz="2800" b="1" kern="0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989138"/>
            <a:ext cx="8229600" cy="41370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buFontTx/>
              <a:buNone/>
              <a:defRPr/>
            </a:pPr>
            <a:r>
              <a:rPr lang="cs-CZ" sz="2400" b="1" kern="0" dirty="0" smtClean="0"/>
              <a:t>   Jsou charakteristické spřažením dvou substitučních reakcí.</a:t>
            </a:r>
          </a:p>
          <a:p>
            <a:pPr>
              <a:buFontTx/>
              <a:buNone/>
              <a:defRPr/>
            </a:pPr>
            <a:endParaRPr lang="cs-CZ" sz="2400" b="1" kern="0" dirty="0" smtClean="0"/>
          </a:p>
          <a:p>
            <a:pPr>
              <a:buFontTx/>
              <a:buNone/>
              <a:defRPr/>
            </a:pPr>
            <a:r>
              <a:rPr lang="cs-CZ" sz="2400" b="1" kern="0" dirty="0" smtClean="0">
                <a:solidFill>
                  <a:srgbClr val="FF0066"/>
                </a:solidFill>
              </a:rPr>
              <a:t>		       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Na</a:t>
            </a:r>
            <a:r>
              <a:rPr lang="cs-CZ" sz="2400" b="1" kern="0" dirty="0" err="1" smtClean="0">
                <a:solidFill>
                  <a:schemeClr val="accent2"/>
                </a:solidFill>
              </a:rPr>
              <a:t>Cl</a:t>
            </a:r>
            <a:r>
              <a:rPr lang="cs-CZ" sz="2400" b="1" kern="0" dirty="0" smtClean="0">
                <a:solidFill>
                  <a:srgbClr val="FF0066"/>
                </a:solidFill>
              </a:rPr>
              <a:t>  +  K</a:t>
            </a:r>
            <a:r>
              <a:rPr lang="cs-CZ" sz="2400" b="1" kern="0" dirty="0" smtClean="0">
                <a:solidFill>
                  <a:schemeClr val="accent2"/>
                </a:solidFill>
              </a:rPr>
              <a:t>NO</a:t>
            </a:r>
            <a:r>
              <a:rPr lang="cs-CZ" sz="2400" b="1" kern="0" baseline="-25000" dirty="0" smtClean="0">
                <a:solidFill>
                  <a:schemeClr val="accent2"/>
                </a:solidFill>
              </a:rPr>
              <a:t>3</a:t>
            </a:r>
            <a:r>
              <a:rPr lang="cs-CZ" sz="2400" b="1" kern="0" dirty="0" smtClean="0">
                <a:solidFill>
                  <a:srgbClr val="FF0066"/>
                </a:solidFill>
              </a:rPr>
              <a:t>   =   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K</a:t>
            </a:r>
            <a:r>
              <a:rPr lang="cs-CZ" sz="2400" b="1" kern="0" dirty="0" err="1" smtClean="0">
                <a:solidFill>
                  <a:schemeClr val="accent2"/>
                </a:solidFill>
              </a:rPr>
              <a:t>Cl</a:t>
            </a:r>
            <a:r>
              <a:rPr lang="cs-CZ" sz="2400" b="1" kern="0" dirty="0" smtClean="0">
                <a:solidFill>
                  <a:srgbClr val="FF0066"/>
                </a:solidFill>
              </a:rPr>
              <a:t>  +  Na</a:t>
            </a:r>
            <a:r>
              <a:rPr lang="cs-CZ" sz="2400" b="1" kern="0" dirty="0" smtClean="0">
                <a:solidFill>
                  <a:schemeClr val="accent2"/>
                </a:solidFill>
              </a:rPr>
              <a:t>NO</a:t>
            </a:r>
            <a:r>
              <a:rPr lang="cs-CZ" sz="2400" b="1" kern="0" baseline="-25000" dirty="0" smtClean="0">
                <a:solidFill>
                  <a:schemeClr val="accent2"/>
                </a:solidFill>
              </a:rPr>
              <a:t>3</a:t>
            </a:r>
          </a:p>
          <a:p>
            <a:pPr>
              <a:buFontTx/>
              <a:buNone/>
              <a:defRPr/>
            </a:pPr>
            <a:endParaRPr lang="cs-CZ" sz="2400" b="1" kern="0" baseline="-25000" dirty="0" smtClean="0">
              <a:solidFill>
                <a:schemeClr val="accent2"/>
              </a:solidFill>
            </a:endParaRPr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	Mohou to být i rekce neutralizační:</a:t>
            </a:r>
          </a:p>
          <a:p>
            <a:pPr algn="ctr">
              <a:buFontTx/>
              <a:buNone/>
              <a:defRPr/>
            </a:pPr>
            <a:endParaRPr lang="cs-CZ" sz="2400" b="1" kern="0" dirty="0" smtClean="0"/>
          </a:p>
          <a:p>
            <a:pPr>
              <a:buFontTx/>
              <a:buNone/>
              <a:defRPr/>
            </a:pPr>
            <a:r>
              <a:rPr lang="cs-CZ" sz="2400" kern="0" dirty="0" smtClean="0"/>
              <a:t>		        </a:t>
            </a:r>
            <a:r>
              <a:rPr lang="cs-CZ" sz="2400" b="1" kern="0" dirty="0" smtClean="0">
                <a:solidFill>
                  <a:srgbClr val="FF0066"/>
                </a:solidFill>
              </a:rPr>
              <a:t>H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2</a:t>
            </a:r>
            <a:r>
              <a:rPr lang="cs-CZ" sz="2400" b="1" kern="0" dirty="0" smtClean="0">
                <a:solidFill>
                  <a:schemeClr val="accent2"/>
                </a:solidFill>
              </a:rPr>
              <a:t>SO</a:t>
            </a:r>
            <a:r>
              <a:rPr lang="cs-CZ" sz="2400" b="1" kern="0" baseline="-25000" dirty="0" smtClean="0">
                <a:solidFill>
                  <a:schemeClr val="accent2"/>
                </a:solidFill>
              </a:rPr>
              <a:t>4</a:t>
            </a:r>
            <a:r>
              <a:rPr lang="cs-CZ" sz="2400" b="1" kern="0" baseline="-25000" dirty="0" smtClean="0"/>
              <a:t> </a:t>
            </a:r>
            <a:r>
              <a:rPr lang="cs-CZ" sz="2400" b="1" kern="0" dirty="0" smtClean="0"/>
              <a:t>+ </a:t>
            </a:r>
            <a:r>
              <a:rPr lang="cs-CZ" sz="2400" b="1" kern="0" dirty="0" smtClean="0">
                <a:solidFill>
                  <a:srgbClr val="0070C0"/>
                </a:solidFill>
              </a:rPr>
              <a:t>2K</a:t>
            </a:r>
            <a:r>
              <a:rPr lang="cs-CZ" sz="2400" b="1" kern="0" dirty="0" smtClean="0">
                <a:solidFill>
                  <a:srgbClr val="FF0066"/>
                </a:solidFill>
              </a:rPr>
              <a:t>OH</a:t>
            </a:r>
            <a:r>
              <a:rPr lang="cs-CZ" sz="2400" b="1" kern="0" dirty="0" smtClean="0"/>
              <a:t>  =  </a:t>
            </a:r>
            <a:r>
              <a:rPr lang="cs-CZ" sz="2400" b="1" kern="0" dirty="0" smtClean="0">
                <a:solidFill>
                  <a:srgbClr val="FF3399"/>
                </a:solidFill>
              </a:rPr>
              <a:t>K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2</a:t>
            </a:r>
            <a:r>
              <a:rPr lang="cs-CZ" sz="2400" b="1" kern="0" dirty="0" smtClean="0">
                <a:solidFill>
                  <a:schemeClr val="accent2"/>
                </a:solidFill>
              </a:rPr>
              <a:t>SO</a:t>
            </a:r>
            <a:r>
              <a:rPr lang="cs-CZ" sz="2400" b="1" kern="0" baseline="-25000" dirty="0" smtClean="0">
                <a:solidFill>
                  <a:schemeClr val="accent2"/>
                </a:solidFill>
              </a:rPr>
              <a:t>4</a:t>
            </a:r>
            <a:r>
              <a:rPr lang="cs-CZ" sz="2400" b="1" kern="0" dirty="0" smtClean="0"/>
              <a:t> + </a:t>
            </a:r>
            <a:r>
              <a:rPr lang="cs-CZ" sz="2400" b="1" kern="0" dirty="0" smtClean="0">
                <a:solidFill>
                  <a:srgbClr val="FF0066"/>
                </a:solidFill>
              </a:rPr>
              <a:t>2H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2 </a:t>
            </a:r>
            <a:r>
              <a:rPr lang="cs-CZ" sz="2400" b="1" kern="0" dirty="0" smtClean="0">
                <a:solidFill>
                  <a:srgbClr val="FF0066"/>
                </a:solidFill>
              </a:rPr>
              <a:t>O</a:t>
            </a:r>
            <a:endParaRPr lang="cs-CZ" sz="2400" b="1" kern="0" baseline="-25000" dirty="0" smtClean="0">
              <a:solidFill>
                <a:srgbClr val="FF0066"/>
              </a:solidFill>
            </a:endParaRPr>
          </a:p>
          <a:p>
            <a:pPr>
              <a:buFontTx/>
              <a:buNone/>
              <a:defRPr/>
            </a:pPr>
            <a:endParaRPr lang="cs-CZ" b="1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868C996-5E0F-4DE6-A8A7-7EFEC32239C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57200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Reakce srážecí</a:t>
            </a:r>
          </a:p>
        </p:txBody>
      </p:sp>
      <p:pic>
        <p:nvPicPr>
          <p:cNvPr id="17417" name="Picture 4" descr="suasp+emu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0" t="20131" r="59520" b="17709"/>
          <a:stretch>
            <a:fillRect/>
          </a:stretch>
        </p:blipFill>
        <p:spPr bwMode="auto">
          <a:xfrm>
            <a:off x="1116013" y="1916113"/>
            <a:ext cx="2525712" cy="374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4211638" y="2205038"/>
            <a:ext cx="4038600" cy="352901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</a:t>
            </a:r>
            <a:r>
              <a:rPr lang="cs-CZ" sz="2400" b="1" kern="0" dirty="0" smtClean="0"/>
              <a:t>Patří vlastně mezi konverzní reakce, jsou však charakteristické tím, že jedna sloučenina se vylučuje ve formě nerozpustné soli.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       AgNO</a:t>
            </a:r>
            <a:r>
              <a:rPr lang="cs-CZ" sz="2400" b="1" kern="0" baseline="-25000" dirty="0" smtClean="0"/>
              <a:t>3</a:t>
            </a:r>
            <a:r>
              <a:rPr lang="cs-CZ" sz="2400" b="1" kern="0" dirty="0" smtClean="0"/>
              <a:t> + KI  = 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>
                <a:solidFill>
                  <a:srgbClr val="FFCC00"/>
                </a:solidFill>
              </a:rPr>
              <a:t>	    = </a:t>
            </a:r>
            <a:r>
              <a:rPr lang="cs-CZ" sz="2400" b="1" u="sng" kern="0" dirty="0" err="1" smtClean="0">
                <a:solidFill>
                  <a:srgbClr val="FFCC00"/>
                </a:solidFill>
              </a:rPr>
              <a:t>AgI</a:t>
            </a:r>
            <a:r>
              <a:rPr lang="cs-CZ" sz="2400" b="1" kern="0" dirty="0" smtClean="0"/>
              <a:t> + KNO</a:t>
            </a:r>
            <a:r>
              <a:rPr lang="cs-CZ" sz="2400" b="1" kern="0" baseline="-25000" dirty="0" smtClean="0"/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B3C5353-CA17-46C9-A977-A68BB2EDFDF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Přímá spojnice 15"/>
          <p:cNvCxnSpPr/>
          <p:nvPr/>
        </p:nvCxnSpPr>
        <p:spPr>
          <a:xfrm>
            <a:off x="7546975" y="4689475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31800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Reakce zpětné</a:t>
            </a:r>
            <a:endParaRPr lang="cs-CZ" sz="2800" b="1" kern="0" dirty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1989138"/>
            <a:ext cx="8229600" cy="388778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buFontTx/>
              <a:buNone/>
              <a:defRPr/>
            </a:pPr>
            <a:r>
              <a:rPr lang="cs-CZ" sz="2400" kern="0" dirty="0" smtClean="0"/>
              <a:t>	</a:t>
            </a:r>
            <a:r>
              <a:rPr lang="cs-CZ" sz="2400" b="1" kern="0" dirty="0" smtClean="0"/>
              <a:t>Musíme je předpokládat u všech reakcích, které časem dospějí do rovnovážného stavu.</a:t>
            </a:r>
          </a:p>
          <a:p>
            <a:pPr>
              <a:buFontTx/>
              <a:buNone/>
              <a:defRPr/>
            </a:pPr>
            <a:endParaRPr lang="cs-CZ" sz="2400" b="1" kern="0" dirty="0" smtClean="0"/>
          </a:p>
          <a:p>
            <a:pPr>
              <a:buFontTx/>
              <a:buNone/>
              <a:defRPr/>
            </a:pPr>
            <a:r>
              <a:rPr lang="cs-CZ" sz="2400" b="1" kern="0" dirty="0" smtClean="0"/>
              <a:t>		</a:t>
            </a:r>
            <a:r>
              <a:rPr lang="cs-CZ" sz="2400" b="1" kern="0" dirty="0" smtClean="0">
                <a:solidFill>
                  <a:schemeClr val="accent2"/>
                </a:solidFill>
              </a:rPr>
              <a:t>	</a:t>
            </a:r>
            <a:r>
              <a:rPr lang="cs-CZ" sz="2400" b="1" kern="0" dirty="0" smtClean="0">
                <a:solidFill>
                  <a:srgbClr val="FF3399"/>
                </a:solidFill>
              </a:rPr>
              <a:t>         H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2</a:t>
            </a:r>
            <a:r>
              <a:rPr lang="cs-CZ" sz="2400" b="1" kern="0" dirty="0" smtClean="0">
                <a:solidFill>
                  <a:srgbClr val="FF3399"/>
                </a:solidFill>
              </a:rPr>
              <a:t>  +  I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2</a:t>
            </a:r>
            <a:r>
              <a:rPr lang="cs-CZ" sz="2400" b="1" kern="0" dirty="0" smtClean="0">
                <a:solidFill>
                  <a:srgbClr val="FF3399"/>
                </a:solidFill>
              </a:rPr>
              <a:t> </a:t>
            </a:r>
            <a:r>
              <a:rPr lang="en-US" sz="2400" b="1" kern="0" dirty="0" smtClean="0">
                <a:solidFill>
                  <a:srgbClr val="FF3399"/>
                </a:solidFill>
                <a:cs typeface="Arial" charset="0"/>
              </a:rPr>
              <a:t>&lt;=&gt;</a:t>
            </a:r>
            <a:r>
              <a:rPr lang="cs-CZ" sz="2400" b="1" kern="0" dirty="0" smtClean="0">
                <a:solidFill>
                  <a:srgbClr val="FF3399"/>
                </a:solidFill>
                <a:cs typeface="Arial" charset="0"/>
              </a:rPr>
              <a:t>  2 HI</a:t>
            </a:r>
          </a:p>
          <a:p>
            <a:pPr>
              <a:buFontTx/>
              <a:buNone/>
              <a:defRPr/>
            </a:pPr>
            <a:endParaRPr lang="cs-CZ" sz="2400" b="1" kern="0" dirty="0" smtClean="0">
              <a:solidFill>
                <a:schemeClr val="accent2"/>
              </a:solidFill>
              <a:cs typeface="Arial" charset="0"/>
            </a:endParaRPr>
          </a:p>
          <a:p>
            <a:pPr algn="ctr">
              <a:buFontTx/>
              <a:buNone/>
              <a:defRPr/>
            </a:pPr>
            <a:r>
              <a:rPr lang="cs-CZ" sz="2400" b="1" kern="0" dirty="0" smtClean="0">
                <a:cs typeface="Arial" charset="0"/>
              </a:rPr>
              <a:t>	U jiných reakcí stačí malá změna reakčních podmínek.</a:t>
            </a:r>
          </a:p>
          <a:p>
            <a:pPr>
              <a:buFontTx/>
              <a:buNone/>
              <a:defRPr/>
            </a:pPr>
            <a:r>
              <a:rPr lang="cs-CZ" sz="2400" b="1" kern="0" dirty="0" smtClean="0">
                <a:cs typeface="Arial" charset="0"/>
              </a:rPr>
              <a:t>			     </a:t>
            </a:r>
            <a:r>
              <a:rPr lang="cs-CZ" sz="2400" b="1" kern="0" dirty="0" smtClean="0">
                <a:solidFill>
                  <a:srgbClr val="FF3399"/>
                </a:solidFill>
              </a:rPr>
              <a:t>H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2</a:t>
            </a:r>
            <a:r>
              <a:rPr lang="cs-CZ" sz="2400" b="1" kern="0" dirty="0" smtClean="0">
                <a:solidFill>
                  <a:srgbClr val="FF3399"/>
                </a:solidFill>
              </a:rPr>
              <a:t>O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  </a:t>
            </a:r>
            <a:r>
              <a:rPr lang="cs-CZ" sz="2400" b="1" kern="0" dirty="0" smtClean="0">
                <a:solidFill>
                  <a:srgbClr val="FF3399"/>
                </a:solidFill>
              </a:rPr>
              <a:t>+  CO</a:t>
            </a:r>
            <a:r>
              <a:rPr lang="cs-CZ" sz="2400" b="1" kern="0" baseline="-25000" dirty="0" smtClean="0">
                <a:solidFill>
                  <a:srgbClr val="FF3399"/>
                </a:solidFill>
              </a:rPr>
              <a:t>2</a:t>
            </a:r>
            <a:r>
              <a:rPr lang="cs-CZ" sz="2400" b="1" kern="0" dirty="0" smtClean="0">
                <a:solidFill>
                  <a:srgbClr val="FF3399"/>
                </a:solidFill>
              </a:rPr>
              <a:t> </a:t>
            </a:r>
            <a:r>
              <a:rPr lang="en-US" sz="2400" b="1" kern="0" dirty="0" smtClean="0">
                <a:solidFill>
                  <a:srgbClr val="FF3399"/>
                </a:solidFill>
                <a:cs typeface="Arial" charset="0"/>
              </a:rPr>
              <a:t>&lt;=&gt;</a:t>
            </a:r>
            <a:r>
              <a:rPr lang="cs-CZ" sz="2400" b="1" kern="0" dirty="0" smtClean="0">
                <a:solidFill>
                  <a:srgbClr val="FF3399"/>
                </a:solidFill>
                <a:cs typeface="Arial" charset="0"/>
              </a:rPr>
              <a:t>  H</a:t>
            </a:r>
            <a:r>
              <a:rPr lang="cs-CZ" sz="2400" b="1" kern="0" baseline="-25000" dirty="0" smtClean="0">
                <a:solidFill>
                  <a:srgbClr val="FF3399"/>
                </a:solidFill>
                <a:cs typeface="Arial" charset="0"/>
              </a:rPr>
              <a:t>2</a:t>
            </a:r>
            <a:r>
              <a:rPr lang="cs-CZ" sz="2400" b="1" kern="0" dirty="0" smtClean="0">
                <a:solidFill>
                  <a:srgbClr val="FF3399"/>
                </a:solidFill>
                <a:cs typeface="Arial" charset="0"/>
              </a:rPr>
              <a:t>CO</a:t>
            </a:r>
            <a:r>
              <a:rPr lang="cs-CZ" sz="2400" b="1" kern="0" baseline="-25000" dirty="0" smtClean="0">
                <a:solidFill>
                  <a:srgbClr val="FF3399"/>
                </a:solidFill>
                <a:cs typeface="Arial" charset="0"/>
              </a:rPr>
              <a:t>3</a:t>
            </a:r>
          </a:p>
          <a:p>
            <a:pPr>
              <a:buFontTx/>
              <a:buNone/>
              <a:defRPr/>
            </a:pPr>
            <a:r>
              <a:rPr lang="cs-CZ" sz="2800" b="1" kern="0" dirty="0" smtClean="0">
                <a:cs typeface="Arial" charset="0"/>
              </a:rPr>
              <a:t>		</a:t>
            </a:r>
            <a:endParaRPr lang="en-US" sz="2800" b="1" kern="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F89AA46-0BCD-42B7-AC9A-47FF05B5266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946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Přímá spojnice 15"/>
          <p:cNvCxnSpPr/>
          <p:nvPr/>
        </p:nvCxnSpPr>
        <p:spPr>
          <a:xfrm>
            <a:off x="7546975" y="4689475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Neutralizační reakce</a:t>
            </a:r>
            <a:endParaRPr lang="cs-CZ" sz="2800" b="1" kern="0" dirty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57200" y="2349500"/>
            <a:ext cx="8229600" cy="345598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sz="2400" b="1" kern="0" dirty="0" smtClean="0"/>
              <a:t>Probíhají vždy mezi kyselinou a zásadou. </a:t>
            </a:r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Vzniká při nich sůl příslušné kyseliny a voda.</a:t>
            </a:r>
          </a:p>
          <a:p>
            <a:pPr algn="ctr">
              <a:buFontTx/>
              <a:buNone/>
              <a:defRPr/>
            </a:pPr>
            <a:endParaRPr lang="cs-CZ" sz="2400" b="1" kern="0" dirty="0" smtClean="0"/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	</a:t>
            </a:r>
            <a:r>
              <a:rPr lang="cs-CZ" sz="2400" b="1" kern="0" dirty="0" smtClean="0">
                <a:solidFill>
                  <a:srgbClr val="FF0066"/>
                </a:solidFill>
              </a:rPr>
              <a:t>Jsou charakteristické vývojem tepla.</a:t>
            </a:r>
          </a:p>
          <a:p>
            <a:pPr algn="ctr">
              <a:buFontTx/>
              <a:buNone/>
              <a:defRPr/>
            </a:pPr>
            <a:endParaRPr lang="cs-CZ" sz="2400" b="1" kern="0" dirty="0" smtClean="0">
              <a:solidFill>
                <a:srgbClr val="FF0066"/>
              </a:solidFill>
            </a:endParaRPr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	U vícesytných kyselin může probíhat částečná neutralizace do několika stupňů.</a:t>
            </a:r>
            <a:endParaRPr lang="cs-CZ" sz="2400" b="1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33A56D7-5584-4512-8B9B-50658DF4F95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Přímá spojnice 15"/>
          <p:cNvCxnSpPr/>
          <p:nvPr/>
        </p:nvCxnSpPr>
        <p:spPr>
          <a:xfrm>
            <a:off x="7546975" y="4689475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48577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sz="2400" b="1" kern="0" dirty="0" smtClean="0"/>
              <a:t>Úplná neutralizace probíhá vždy u jednosytných a bezkyslíkatých kyselin.</a:t>
            </a:r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	Výjimku tvoří pouze sulfan jako dvojsytná kyselina.</a:t>
            </a:r>
          </a:p>
          <a:p>
            <a:pPr algn="ctr">
              <a:buFontTx/>
              <a:buNone/>
              <a:defRPr/>
            </a:pPr>
            <a:endParaRPr lang="cs-CZ" sz="2400" b="1" kern="0" dirty="0"/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 U vícesytných kyselin dochází k úplnému nahrazení vodíku kovem.</a:t>
            </a:r>
          </a:p>
          <a:p>
            <a:pPr algn="ctr">
              <a:buFontTx/>
              <a:buNone/>
              <a:defRPr/>
            </a:pPr>
            <a:endParaRPr lang="cs-CZ" sz="2400" b="1" kern="0" dirty="0" smtClean="0"/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	</a:t>
            </a:r>
            <a:r>
              <a:rPr lang="cs-CZ" sz="2400" b="1" kern="0" dirty="0" smtClean="0">
                <a:solidFill>
                  <a:srgbClr val="FF0066"/>
                </a:solidFill>
              </a:rPr>
              <a:t>	  HNO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3</a:t>
            </a:r>
            <a:r>
              <a:rPr lang="cs-CZ" sz="2400" b="1" kern="0" dirty="0" smtClean="0">
                <a:solidFill>
                  <a:schemeClr val="accent2"/>
                </a:solidFill>
              </a:rPr>
              <a:t> + </a:t>
            </a:r>
            <a:r>
              <a:rPr lang="cs-CZ" sz="2400" b="1" kern="0" dirty="0" err="1" smtClean="0">
                <a:solidFill>
                  <a:schemeClr val="accent2"/>
                </a:solidFill>
              </a:rPr>
              <a:t>NaOH</a:t>
            </a:r>
            <a:r>
              <a:rPr lang="cs-CZ" sz="2400" b="1" kern="0" dirty="0" smtClean="0">
                <a:solidFill>
                  <a:schemeClr val="accent2"/>
                </a:solidFill>
              </a:rPr>
              <a:t>  =  </a:t>
            </a:r>
            <a:r>
              <a:rPr lang="cs-CZ" sz="2400" b="1" kern="0" dirty="0" smtClean="0">
                <a:solidFill>
                  <a:srgbClr val="CC66FF"/>
                </a:solidFill>
              </a:rPr>
              <a:t>NaNO</a:t>
            </a:r>
            <a:r>
              <a:rPr lang="cs-CZ" sz="2400" b="1" kern="0" baseline="-25000" dirty="0" smtClean="0">
                <a:solidFill>
                  <a:srgbClr val="CC66FF"/>
                </a:solidFill>
              </a:rPr>
              <a:t>3</a:t>
            </a:r>
            <a:r>
              <a:rPr lang="cs-CZ" sz="2400" b="1" kern="0" dirty="0" smtClean="0">
                <a:solidFill>
                  <a:schemeClr val="accent2"/>
                </a:solidFill>
              </a:rPr>
              <a:t>  </a:t>
            </a:r>
            <a:r>
              <a:rPr lang="cs-CZ" sz="2400" b="1" kern="0" dirty="0" smtClean="0"/>
              <a:t>+  H</a:t>
            </a:r>
            <a:r>
              <a:rPr lang="cs-CZ" sz="2400" b="1" kern="0" baseline="-25000" dirty="0" smtClean="0"/>
              <a:t>2</a:t>
            </a:r>
            <a:r>
              <a:rPr lang="cs-CZ" sz="2400" b="1" kern="0" dirty="0" smtClean="0"/>
              <a:t>O</a:t>
            </a:r>
          </a:p>
          <a:p>
            <a:pPr algn="ctr">
              <a:buFontTx/>
              <a:buNone/>
              <a:defRPr/>
            </a:pPr>
            <a:r>
              <a:rPr lang="cs-CZ" sz="2400" b="1" kern="0" dirty="0" smtClean="0">
                <a:solidFill>
                  <a:schemeClr val="accent2"/>
                </a:solidFill>
              </a:rPr>
              <a:t>	</a:t>
            </a:r>
            <a:r>
              <a:rPr lang="cs-CZ" sz="2400" b="1" kern="0" dirty="0">
                <a:solidFill>
                  <a:schemeClr val="accent2"/>
                </a:solidFill>
              </a:rPr>
              <a:t> </a:t>
            </a:r>
            <a:r>
              <a:rPr lang="cs-CZ" sz="2400" b="1" kern="0" dirty="0" smtClean="0">
                <a:solidFill>
                  <a:schemeClr val="accent2"/>
                </a:solidFill>
              </a:rPr>
              <a:t>   </a:t>
            </a:r>
            <a:r>
              <a:rPr lang="cs-CZ" sz="2400" b="1" kern="0" dirty="0" err="1" smtClean="0">
                <a:solidFill>
                  <a:srgbClr val="FF0066"/>
                </a:solidFill>
              </a:rPr>
              <a:t>HCl</a:t>
            </a:r>
            <a:r>
              <a:rPr lang="cs-CZ" sz="2400" b="1" kern="0" dirty="0" smtClean="0">
                <a:solidFill>
                  <a:srgbClr val="FF0066"/>
                </a:solidFill>
              </a:rPr>
              <a:t> </a:t>
            </a:r>
            <a:r>
              <a:rPr lang="cs-CZ" sz="2400" b="1" kern="0" dirty="0" smtClean="0">
                <a:solidFill>
                  <a:schemeClr val="accent2"/>
                </a:solidFill>
              </a:rPr>
              <a:t> +  KOH  =  </a:t>
            </a:r>
            <a:r>
              <a:rPr lang="cs-CZ" sz="2400" b="1" kern="0" dirty="0" err="1" smtClean="0">
                <a:solidFill>
                  <a:srgbClr val="CC66FF"/>
                </a:solidFill>
              </a:rPr>
              <a:t>KCl</a:t>
            </a:r>
            <a:r>
              <a:rPr lang="cs-CZ" sz="2400" b="1" kern="0" dirty="0" smtClean="0">
                <a:solidFill>
                  <a:srgbClr val="CC66FF"/>
                </a:solidFill>
              </a:rPr>
              <a:t> </a:t>
            </a:r>
            <a:r>
              <a:rPr lang="cs-CZ" sz="2400" b="1" kern="0" dirty="0" smtClean="0">
                <a:solidFill>
                  <a:schemeClr val="accent2"/>
                </a:solidFill>
              </a:rPr>
              <a:t> +  </a:t>
            </a:r>
            <a:r>
              <a:rPr lang="cs-CZ" sz="2400" b="1" kern="0" dirty="0" smtClean="0"/>
              <a:t>H</a:t>
            </a:r>
            <a:r>
              <a:rPr lang="cs-CZ" sz="2400" b="1" kern="0" baseline="-25000" dirty="0" smtClean="0"/>
              <a:t>2</a:t>
            </a:r>
            <a:r>
              <a:rPr lang="cs-CZ" sz="2400" b="1" kern="0" dirty="0" smtClean="0"/>
              <a:t>O</a:t>
            </a:r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		</a:t>
            </a:r>
            <a:r>
              <a:rPr lang="cs-CZ" sz="2400" b="1" kern="0" dirty="0" smtClean="0">
                <a:solidFill>
                  <a:srgbClr val="FF0066"/>
                </a:solidFill>
              </a:rPr>
              <a:t>H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2 </a:t>
            </a:r>
            <a:r>
              <a:rPr lang="cs-CZ" sz="2400" b="1" kern="0" dirty="0" smtClean="0">
                <a:solidFill>
                  <a:srgbClr val="FF0066"/>
                </a:solidFill>
              </a:rPr>
              <a:t>SO</a:t>
            </a:r>
            <a:r>
              <a:rPr lang="cs-CZ" sz="2400" b="1" kern="0" baseline="-25000" dirty="0" smtClean="0">
                <a:solidFill>
                  <a:srgbClr val="FF0066"/>
                </a:solidFill>
              </a:rPr>
              <a:t>4</a:t>
            </a:r>
            <a:r>
              <a:rPr lang="cs-CZ" sz="2400" b="1" kern="0" baseline="-25000" dirty="0" smtClean="0"/>
              <a:t> </a:t>
            </a:r>
            <a:r>
              <a:rPr lang="cs-CZ" sz="2400" b="1" kern="0" dirty="0" smtClean="0">
                <a:solidFill>
                  <a:schemeClr val="accent2"/>
                </a:solidFill>
              </a:rPr>
              <a:t>+ 2KOH</a:t>
            </a:r>
            <a:r>
              <a:rPr lang="cs-CZ" sz="2400" b="1" kern="0" dirty="0" smtClean="0"/>
              <a:t>  =  </a:t>
            </a:r>
            <a:r>
              <a:rPr lang="cs-CZ" sz="2400" b="1" kern="0" dirty="0" smtClean="0">
                <a:solidFill>
                  <a:srgbClr val="CC66FF"/>
                </a:solidFill>
              </a:rPr>
              <a:t>K</a:t>
            </a:r>
            <a:r>
              <a:rPr lang="cs-CZ" sz="2400" b="1" kern="0" baseline="-25000" dirty="0" smtClean="0">
                <a:solidFill>
                  <a:srgbClr val="CC66FF"/>
                </a:solidFill>
              </a:rPr>
              <a:t>2</a:t>
            </a:r>
            <a:r>
              <a:rPr lang="cs-CZ" sz="2400" b="1" kern="0" dirty="0" smtClean="0">
                <a:solidFill>
                  <a:srgbClr val="CC66FF"/>
                </a:solidFill>
              </a:rPr>
              <a:t>SO</a:t>
            </a:r>
            <a:r>
              <a:rPr lang="cs-CZ" sz="24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400" b="1" kern="0" dirty="0" smtClean="0"/>
              <a:t> + 2H</a:t>
            </a:r>
            <a:r>
              <a:rPr lang="cs-CZ" sz="2400" b="1" kern="0" baseline="-25000" dirty="0" smtClean="0"/>
              <a:t>2 </a:t>
            </a:r>
            <a:r>
              <a:rPr lang="cs-CZ" sz="2400" b="1" kern="0" dirty="0" smtClean="0"/>
              <a:t>O</a:t>
            </a:r>
            <a:endParaRPr lang="cs-CZ" sz="2400" b="1" kern="0" baseline="-25000" dirty="0" smtClean="0"/>
          </a:p>
          <a:p>
            <a:pPr>
              <a:buFontTx/>
              <a:buNone/>
              <a:defRPr/>
            </a:pPr>
            <a:endParaRPr lang="cs-CZ" sz="2800" b="1" kern="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2AE7298-4A58-40BE-A98E-1EC7F229F3B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151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Přímá spojnice 15"/>
          <p:cNvCxnSpPr/>
          <p:nvPr/>
        </p:nvCxnSpPr>
        <p:spPr>
          <a:xfrm>
            <a:off x="7546975" y="4689475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sz="2400" b="1" kern="0" dirty="0" smtClean="0">
                <a:solidFill>
                  <a:srgbClr val="FF0066"/>
                </a:solidFill>
              </a:rPr>
              <a:t>Neutralizace do I. stupně</a:t>
            </a:r>
            <a:r>
              <a:rPr lang="cs-CZ" sz="2400" b="1" kern="0" dirty="0" smtClean="0"/>
              <a:t> – je charakteristická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	pro kyseliny obsahující dva atomy vodíku:</a:t>
            </a:r>
          </a:p>
          <a:p>
            <a:pPr>
              <a:buFontTx/>
              <a:buNone/>
              <a:defRPr/>
            </a:pPr>
            <a:endParaRPr lang="cs-CZ" sz="2800" b="1" kern="0" dirty="0" smtClean="0"/>
          </a:p>
          <a:p>
            <a:pPr>
              <a:buFontTx/>
              <a:buNone/>
              <a:defRPr/>
            </a:pPr>
            <a:r>
              <a:rPr lang="cs-CZ" sz="2800" b="1" kern="0" dirty="0" smtClean="0"/>
              <a:t>		</a:t>
            </a:r>
            <a:r>
              <a:rPr lang="cs-CZ" sz="2800" b="1" kern="0" dirty="0" smtClean="0">
                <a:solidFill>
                  <a:srgbClr val="CC66FF"/>
                </a:solidFill>
              </a:rPr>
              <a:t>H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2</a:t>
            </a:r>
            <a:r>
              <a:rPr lang="cs-CZ" sz="2800" b="1" kern="0" dirty="0" smtClean="0">
                <a:solidFill>
                  <a:srgbClr val="CC66FF"/>
                </a:solidFill>
              </a:rPr>
              <a:t>SO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800" b="1" kern="0" dirty="0" smtClean="0"/>
              <a:t>  +  </a:t>
            </a:r>
            <a:r>
              <a:rPr lang="cs-CZ" sz="2800" b="1" kern="0" dirty="0" err="1" smtClean="0">
                <a:solidFill>
                  <a:srgbClr val="00FF00"/>
                </a:solidFill>
              </a:rPr>
              <a:t>Li</a:t>
            </a:r>
            <a:r>
              <a:rPr lang="cs-CZ" sz="2800" b="1" kern="0" dirty="0" err="1" smtClean="0"/>
              <a:t>OH</a:t>
            </a:r>
            <a:r>
              <a:rPr lang="cs-CZ" sz="2800" b="1" kern="0" dirty="0" smtClean="0"/>
              <a:t>  =  </a:t>
            </a:r>
            <a:r>
              <a:rPr lang="cs-CZ" sz="2800" b="1" kern="0" dirty="0" smtClean="0">
                <a:solidFill>
                  <a:srgbClr val="00FF00"/>
                </a:solidFill>
              </a:rPr>
              <a:t>Li</a:t>
            </a:r>
            <a:r>
              <a:rPr lang="cs-CZ" sz="2800" b="1" kern="0" dirty="0" smtClean="0">
                <a:solidFill>
                  <a:srgbClr val="CC66FF"/>
                </a:solidFill>
              </a:rPr>
              <a:t>HSO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800" b="1" kern="0" baseline="-25000" dirty="0" smtClean="0"/>
              <a:t> </a:t>
            </a:r>
            <a:r>
              <a:rPr lang="cs-CZ" sz="2800" b="1" kern="0" dirty="0" smtClean="0"/>
              <a:t> +  </a:t>
            </a:r>
            <a:r>
              <a:rPr lang="cs-CZ" sz="2800" b="1" kern="0" dirty="0" smtClean="0">
                <a:solidFill>
                  <a:srgbClr val="CC66FF"/>
                </a:solidFill>
              </a:rPr>
              <a:t>H</a:t>
            </a:r>
            <a:r>
              <a:rPr lang="cs-CZ" sz="2800" b="1" kern="0" dirty="0" smtClean="0"/>
              <a:t>OH</a:t>
            </a:r>
          </a:p>
          <a:p>
            <a:pPr>
              <a:buFontTx/>
              <a:buNone/>
              <a:defRPr/>
            </a:pPr>
            <a:endParaRPr lang="cs-CZ" sz="2400" b="1" kern="0" dirty="0" smtClean="0"/>
          </a:p>
          <a:p>
            <a:pPr>
              <a:buFontTx/>
              <a:buNone/>
              <a:defRPr/>
            </a:pPr>
            <a:r>
              <a:rPr lang="cs-CZ" sz="2400" b="1" kern="0" dirty="0" smtClean="0"/>
              <a:t>	Nebo pro kyseliny, obsahující 3 atomy vodíku, zde se jedná o částečnou neutralizaci.</a:t>
            </a:r>
          </a:p>
          <a:p>
            <a:pPr>
              <a:buFontTx/>
              <a:buNone/>
              <a:defRPr/>
            </a:pPr>
            <a:r>
              <a:rPr lang="cs-CZ" sz="2400" b="1" kern="0" dirty="0" smtClean="0"/>
              <a:t>		</a:t>
            </a:r>
            <a:r>
              <a:rPr lang="cs-CZ" sz="2800" b="1" kern="0" dirty="0" smtClean="0">
                <a:solidFill>
                  <a:srgbClr val="CC66FF"/>
                </a:solidFill>
              </a:rPr>
              <a:t>H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3</a:t>
            </a:r>
            <a:r>
              <a:rPr lang="cs-CZ" sz="2800" b="1" kern="0" dirty="0" smtClean="0">
                <a:solidFill>
                  <a:srgbClr val="CC66FF"/>
                </a:solidFill>
              </a:rPr>
              <a:t>PO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800" b="1" kern="0" dirty="0" smtClean="0"/>
              <a:t> + </a:t>
            </a:r>
            <a:r>
              <a:rPr lang="cs-CZ" sz="2800" b="1" kern="0" dirty="0" smtClean="0">
                <a:solidFill>
                  <a:srgbClr val="00FF00"/>
                </a:solidFill>
              </a:rPr>
              <a:t>NH</a:t>
            </a:r>
            <a:r>
              <a:rPr lang="cs-CZ" sz="2800" b="1" kern="0" baseline="-25000" dirty="0" smtClean="0">
                <a:solidFill>
                  <a:srgbClr val="00FF00"/>
                </a:solidFill>
              </a:rPr>
              <a:t>4</a:t>
            </a:r>
            <a:r>
              <a:rPr lang="cs-CZ" sz="2800" b="1" kern="0" dirty="0" smtClean="0"/>
              <a:t>OH  =  </a:t>
            </a:r>
            <a:r>
              <a:rPr lang="cs-CZ" sz="2800" b="1" kern="0" dirty="0" smtClean="0">
                <a:solidFill>
                  <a:srgbClr val="00FF00"/>
                </a:solidFill>
              </a:rPr>
              <a:t>NH</a:t>
            </a:r>
            <a:r>
              <a:rPr lang="cs-CZ" sz="2800" b="1" kern="0" baseline="-25000" dirty="0" smtClean="0">
                <a:solidFill>
                  <a:srgbClr val="00FF00"/>
                </a:solidFill>
              </a:rPr>
              <a:t>4</a:t>
            </a:r>
            <a:r>
              <a:rPr lang="cs-CZ" sz="2800" b="1" kern="0" dirty="0" smtClean="0">
                <a:solidFill>
                  <a:srgbClr val="CC66FF"/>
                </a:solidFill>
              </a:rPr>
              <a:t>H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2</a:t>
            </a:r>
            <a:r>
              <a:rPr lang="cs-CZ" sz="2800" b="1" kern="0" dirty="0" smtClean="0">
                <a:solidFill>
                  <a:srgbClr val="CC66FF"/>
                </a:solidFill>
              </a:rPr>
              <a:t>PO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800" b="1" kern="0" dirty="0" smtClean="0"/>
              <a:t> + </a:t>
            </a:r>
            <a:r>
              <a:rPr lang="cs-CZ" sz="2800" b="1" kern="0" dirty="0" smtClean="0">
                <a:solidFill>
                  <a:srgbClr val="CC66FF"/>
                </a:solidFill>
              </a:rPr>
              <a:t>H</a:t>
            </a:r>
            <a:r>
              <a:rPr lang="cs-CZ" sz="2800" b="1" kern="0" dirty="0" smtClean="0"/>
              <a:t>OH</a:t>
            </a:r>
            <a:endParaRPr lang="cs-CZ" sz="2800" b="1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C3AC9DB-6A8A-43E9-BC09-AC5F0084A33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253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sz="2400" b="1" kern="0" dirty="0" smtClean="0">
                <a:solidFill>
                  <a:srgbClr val="FF0066"/>
                </a:solidFill>
              </a:rPr>
              <a:t>Neutralizace do II. stupně</a:t>
            </a:r>
            <a:r>
              <a:rPr lang="cs-CZ" sz="2400" b="1" kern="0" dirty="0" smtClean="0"/>
              <a:t> – je charakteristická</a:t>
            </a:r>
            <a:r>
              <a:rPr lang="cs-CZ" sz="2800" b="1" kern="0" dirty="0" smtClean="0"/>
              <a:t> </a:t>
            </a:r>
            <a:r>
              <a:rPr lang="cs-CZ" sz="2400" b="1" kern="0" dirty="0" smtClean="0"/>
              <a:t>pro kyseliny, obsahující 3 atomy vodíku, kde jsou nahrazeny 2 atomy jiným kovovým prvkem. </a:t>
            </a:r>
          </a:p>
          <a:p>
            <a:pPr algn="ctr">
              <a:buFontTx/>
              <a:buNone/>
              <a:defRPr/>
            </a:pPr>
            <a:r>
              <a:rPr lang="cs-CZ" sz="2400" b="1" kern="0" dirty="0" smtClean="0"/>
              <a:t>	I zde se jedná o částečnou neutralizaci.</a:t>
            </a:r>
          </a:p>
          <a:p>
            <a:pPr>
              <a:buFontTx/>
              <a:buNone/>
              <a:defRPr/>
            </a:pPr>
            <a:endParaRPr lang="cs-CZ" sz="2400" b="1" kern="0" dirty="0" smtClean="0"/>
          </a:p>
          <a:p>
            <a:pPr>
              <a:buFontTx/>
              <a:buNone/>
              <a:defRPr/>
            </a:pPr>
            <a:r>
              <a:rPr lang="cs-CZ" sz="2800" b="1" kern="0" dirty="0" smtClean="0">
                <a:solidFill>
                  <a:srgbClr val="CC66FF"/>
                </a:solidFill>
              </a:rPr>
              <a:t>		H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3</a:t>
            </a:r>
            <a:r>
              <a:rPr lang="cs-CZ" sz="2800" b="1" kern="0" dirty="0" smtClean="0">
                <a:solidFill>
                  <a:srgbClr val="CC66FF"/>
                </a:solidFill>
              </a:rPr>
              <a:t>PO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800" b="1" kern="0" dirty="0" smtClean="0"/>
              <a:t> + </a:t>
            </a:r>
            <a:r>
              <a:rPr lang="cs-CZ" sz="2800" b="1" kern="0" dirty="0" smtClean="0">
                <a:solidFill>
                  <a:srgbClr val="00FF00"/>
                </a:solidFill>
              </a:rPr>
              <a:t>Ca(</a:t>
            </a:r>
            <a:r>
              <a:rPr lang="cs-CZ" sz="2800" b="1" kern="0" dirty="0" smtClean="0"/>
              <a:t>OH)</a:t>
            </a:r>
            <a:r>
              <a:rPr lang="cs-CZ" sz="2800" b="1" kern="0" baseline="-25000" dirty="0" smtClean="0"/>
              <a:t>2</a:t>
            </a:r>
            <a:r>
              <a:rPr lang="cs-CZ" sz="2800" b="1" kern="0" dirty="0" smtClean="0"/>
              <a:t>  =  </a:t>
            </a:r>
            <a:r>
              <a:rPr lang="cs-CZ" sz="2800" b="1" kern="0" dirty="0" smtClean="0">
                <a:solidFill>
                  <a:srgbClr val="00FF00"/>
                </a:solidFill>
              </a:rPr>
              <a:t>Ca</a:t>
            </a:r>
            <a:r>
              <a:rPr lang="cs-CZ" sz="2800" b="1" kern="0" dirty="0" smtClean="0">
                <a:solidFill>
                  <a:srgbClr val="CC66FF"/>
                </a:solidFill>
              </a:rPr>
              <a:t>HPO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800" b="1" kern="0" dirty="0" smtClean="0"/>
              <a:t> + </a:t>
            </a:r>
            <a:r>
              <a:rPr lang="cs-CZ" sz="2800" b="1" kern="0" dirty="0" smtClean="0">
                <a:solidFill>
                  <a:srgbClr val="CC66FF"/>
                </a:solidFill>
              </a:rPr>
              <a:t>H</a:t>
            </a:r>
            <a:r>
              <a:rPr lang="cs-CZ" sz="2800" b="1" kern="0" dirty="0" smtClean="0"/>
              <a:t>OH</a:t>
            </a:r>
          </a:p>
          <a:p>
            <a:pPr>
              <a:buFontTx/>
              <a:buNone/>
              <a:defRPr/>
            </a:pPr>
            <a:endParaRPr lang="cs-CZ" sz="2800" b="1" kern="0" dirty="0" smtClean="0"/>
          </a:p>
          <a:p>
            <a:pPr>
              <a:buFontTx/>
              <a:buNone/>
              <a:defRPr/>
            </a:pPr>
            <a:r>
              <a:rPr lang="cs-CZ" sz="2800" b="1" kern="0" dirty="0" smtClean="0"/>
              <a:t>	  </a:t>
            </a:r>
            <a:r>
              <a:rPr lang="cs-CZ" sz="2800" b="1" kern="0" dirty="0" smtClean="0">
                <a:solidFill>
                  <a:srgbClr val="CC66FF"/>
                </a:solidFill>
              </a:rPr>
              <a:t>H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3</a:t>
            </a:r>
            <a:r>
              <a:rPr lang="cs-CZ" sz="2800" b="1" kern="0" dirty="0" smtClean="0">
                <a:solidFill>
                  <a:srgbClr val="CC66FF"/>
                </a:solidFill>
              </a:rPr>
              <a:t>PO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800" b="1" kern="0" dirty="0" smtClean="0"/>
              <a:t> + 2 </a:t>
            </a:r>
            <a:r>
              <a:rPr lang="cs-CZ" sz="2800" b="1" kern="0" dirty="0" smtClean="0">
                <a:solidFill>
                  <a:srgbClr val="00FF00"/>
                </a:solidFill>
              </a:rPr>
              <a:t>NH</a:t>
            </a:r>
            <a:r>
              <a:rPr lang="cs-CZ" sz="2800" b="1" kern="0" baseline="-25000" dirty="0" smtClean="0">
                <a:solidFill>
                  <a:srgbClr val="00FF00"/>
                </a:solidFill>
              </a:rPr>
              <a:t>4</a:t>
            </a:r>
            <a:r>
              <a:rPr lang="cs-CZ" sz="2800" b="1" kern="0" dirty="0" smtClean="0"/>
              <a:t>OH  =  (</a:t>
            </a:r>
            <a:r>
              <a:rPr lang="cs-CZ" sz="2800" b="1" kern="0" dirty="0" smtClean="0">
                <a:solidFill>
                  <a:srgbClr val="00FF00"/>
                </a:solidFill>
              </a:rPr>
              <a:t>NH</a:t>
            </a:r>
            <a:r>
              <a:rPr lang="cs-CZ" sz="2800" b="1" kern="0" baseline="-25000" dirty="0" smtClean="0">
                <a:solidFill>
                  <a:srgbClr val="00FF00"/>
                </a:solidFill>
              </a:rPr>
              <a:t>4</a:t>
            </a:r>
            <a:r>
              <a:rPr lang="cs-CZ" sz="2800" b="1" kern="0" dirty="0" smtClean="0"/>
              <a:t>)</a:t>
            </a:r>
            <a:r>
              <a:rPr lang="cs-CZ" sz="2800" b="1" kern="0" baseline="-25000" dirty="0" smtClean="0">
                <a:solidFill>
                  <a:srgbClr val="00FF00"/>
                </a:solidFill>
              </a:rPr>
              <a:t>2</a:t>
            </a:r>
            <a:r>
              <a:rPr lang="cs-CZ" sz="2800" b="1" kern="0" dirty="0" smtClean="0">
                <a:solidFill>
                  <a:srgbClr val="CC66FF"/>
                </a:solidFill>
              </a:rPr>
              <a:t>HPO</a:t>
            </a:r>
            <a:r>
              <a:rPr lang="cs-CZ" sz="28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800" b="1" kern="0" dirty="0" smtClean="0"/>
              <a:t> + </a:t>
            </a:r>
            <a:r>
              <a:rPr lang="cs-CZ" sz="2800" b="1" kern="0" dirty="0" smtClean="0">
                <a:solidFill>
                  <a:srgbClr val="CC66FF"/>
                </a:solidFill>
              </a:rPr>
              <a:t>H</a:t>
            </a:r>
            <a:r>
              <a:rPr lang="cs-CZ" sz="2800" b="1" kern="0" dirty="0" smtClean="0"/>
              <a:t>OH</a:t>
            </a:r>
          </a:p>
          <a:p>
            <a:pPr>
              <a:buFontTx/>
              <a:buNone/>
              <a:defRPr/>
            </a:pPr>
            <a:endParaRPr lang="cs-CZ" sz="2800" b="1" kern="0" dirty="0" smtClean="0"/>
          </a:p>
          <a:p>
            <a:pPr>
              <a:buFontTx/>
              <a:buNone/>
              <a:defRPr/>
            </a:pPr>
            <a:endParaRPr lang="cs-CZ" sz="2800" b="1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462EFB5-97BB-48A7-93AC-2A6918B56A6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355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sz="2400" b="1" kern="0" dirty="0" smtClean="0"/>
              <a:t>Úplná neutralizace představuje reakci, kdy jsou všechny vodíky v kyselině nahrazeny kovem hydroxidu.</a:t>
            </a:r>
          </a:p>
          <a:p>
            <a:pPr eaLnBrk="1" hangingPunct="1">
              <a:buFontTx/>
              <a:buNone/>
              <a:defRPr/>
            </a:pPr>
            <a:endParaRPr lang="cs-CZ" sz="2400" b="1" kern="0" dirty="0" smtClean="0"/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/>
              <a:t>	</a:t>
            </a:r>
            <a:r>
              <a:rPr lang="cs-CZ" sz="2400" b="1" kern="0" dirty="0" err="1" smtClean="0">
                <a:solidFill>
                  <a:srgbClr val="FF3300"/>
                </a:solidFill>
              </a:rPr>
              <a:t>HCl</a:t>
            </a:r>
            <a:r>
              <a:rPr lang="cs-CZ" sz="2400" b="1" kern="0" dirty="0" smtClean="0">
                <a:solidFill>
                  <a:srgbClr val="FF3300"/>
                </a:solidFill>
              </a:rPr>
              <a:t> </a:t>
            </a:r>
            <a:r>
              <a:rPr lang="cs-CZ" sz="2400" b="1" kern="0" dirty="0" smtClean="0"/>
              <a:t>+ </a:t>
            </a:r>
            <a:r>
              <a:rPr lang="cs-CZ" sz="2400" b="1" kern="0" dirty="0" smtClean="0">
                <a:solidFill>
                  <a:srgbClr val="6666FF"/>
                </a:solidFill>
              </a:rPr>
              <a:t>KOH </a:t>
            </a:r>
            <a:r>
              <a:rPr lang="cs-CZ" sz="2400" b="1" kern="0" dirty="0" smtClean="0"/>
              <a:t>= </a:t>
            </a:r>
            <a:r>
              <a:rPr lang="cs-CZ" sz="2400" b="1" kern="0" dirty="0" err="1" smtClean="0">
                <a:solidFill>
                  <a:srgbClr val="CC66FF"/>
                </a:solidFill>
              </a:rPr>
              <a:t>KCl</a:t>
            </a:r>
            <a:r>
              <a:rPr lang="cs-CZ" sz="2400" b="1" kern="0" dirty="0" smtClean="0">
                <a:solidFill>
                  <a:srgbClr val="CC66FF"/>
                </a:solidFill>
              </a:rPr>
              <a:t> </a:t>
            </a:r>
            <a:r>
              <a:rPr lang="cs-CZ" sz="2400" b="1" kern="0" dirty="0" smtClean="0"/>
              <a:t>+ HOH	</a:t>
            </a:r>
          </a:p>
          <a:p>
            <a:pPr algn="ctr" eaLnBrk="1" hangingPunct="1">
              <a:buFontTx/>
              <a:buNone/>
              <a:defRPr/>
            </a:pPr>
            <a:endParaRPr lang="cs-CZ" sz="2400" b="1" kern="0" dirty="0" smtClean="0"/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/>
              <a:t>	</a:t>
            </a:r>
            <a:r>
              <a:rPr lang="cs-CZ" sz="2400" b="1" kern="0" dirty="0" smtClean="0">
                <a:solidFill>
                  <a:srgbClr val="FF3300"/>
                </a:solidFill>
              </a:rPr>
              <a:t> H</a:t>
            </a:r>
            <a:r>
              <a:rPr lang="cs-CZ" sz="2400" b="1" kern="0" baseline="-25000" dirty="0" smtClean="0">
                <a:solidFill>
                  <a:srgbClr val="FF3300"/>
                </a:solidFill>
              </a:rPr>
              <a:t>2</a:t>
            </a:r>
            <a:r>
              <a:rPr lang="cs-CZ" sz="2400" b="1" kern="0" dirty="0" smtClean="0">
                <a:solidFill>
                  <a:srgbClr val="FF3300"/>
                </a:solidFill>
              </a:rPr>
              <a:t>SO</a:t>
            </a:r>
            <a:r>
              <a:rPr lang="cs-CZ" sz="2400" b="1" kern="0" baseline="-25000" dirty="0" smtClean="0">
                <a:solidFill>
                  <a:srgbClr val="FF3300"/>
                </a:solidFill>
              </a:rPr>
              <a:t>4</a:t>
            </a:r>
            <a:r>
              <a:rPr lang="cs-CZ" sz="2400" b="1" kern="0" baseline="-25000" dirty="0" smtClean="0"/>
              <a:t> </a:t>
            </a:r>
            <a:r>
              <a:rPr lang="cs-CZ" sz="2400" b="1" kern="0" dirty="0" smtClean="0"/>
              <a:t>+ </a:t>
            </a:r>
            <a:r>
              <a:rPr lang="cs-CZ" sz="2400" b="1" kern="0" dirty="0" smtClean="0">
                <a:solidFill>
                  <a:srgbClr val="6666FF"/>
                </a:solidFill>
              </a:rPr>
              <a:t>Ba(OH)</a:t>
            </a:r>
            <a:r>
              <a:rPr lang="cs-CZ" sz="2400" b="1" kern="0" baseline="-25000" dirty="0" smtClean="0">
                <a:solidFill>
                  <a:srgbClr val="6666FF"/>
                </a:solidFill>
              </a:rPr>
              <a:t>2</a:t>
            </a:r>
            <a:r>
              <a:rPr lang="cs-CZ" sz="2400" b="1" kern="0" dirty="0" smtClean="0"/>
              <a:t> =  </a:t>
            </a:r>
            <a:r>
              <a:rPr lang="cs-CZ" sz="2400" b="1" kern="0" dirty="0" smtClean="0">
                <a:solidFill>
                  <a:srgbClr val="CC66FF"/>
                </a:solidFill>
              </a:rPr>
              <a:t>BaSO</a:t>
            </a:r>
            <a:r>
              <a:rPr lang="cs-CZ" sz="2400" b="1" kern="0" baseline="-25000" dirty="0" smtClean="0">
                <a:solidFill>
                  <a:srgbClr val="CC66FF"/>
                </a:solidFill>
              </a:rPr>
              <a:t>4</a:t>
            </a:r>
            <a:r>
              <a:rPr lang="cs-CZ" sz="2400" b="1" kern="0" dirty="0" smtClean="0">
                <a:solidFill>
                  <a:srgbClr val="CC66FF"/>
                </a:solidFill>
              </a:rPr>
              <a:t> </a:t>
            </a:r>
            <a:r>
              <a:rPr lang="cs-CZ" sz="2400" b="1" kern="0" dirty="0" smtClean="0"/>
              <a:t>+ 2 H</a:t>
            </a:r>
            <a:r>
              <a:rPr lang="cs-CZ" sz="2400" b="1" kern="0" baseline="-25000" dirty="0" smtClean="0"/>
              <a:t>2</a:t>
            </a:r>
            <a:r>
              <a:rPr lang="cs-CZ" sz="2400" b="1" kern="0" dirty="0" smtClean="0"/>
              <a:t>O</a:t>
            </a:r>
          </a:p>
          <a:p>
            <a:pPr algn="ctr" eaLnBrk="1" hangingPunct="1">
              <a:buFontTx/>
              <a:buNone/>
              <a:defRPr/>
            </a:pPr>
            <a:endParaRPr lang="cs-CZ" sz="2400" b="1" kern="0" dirty="0" smtClean="0">
              <a:solidFill>
                <a:srgbClr val="FF3300"/>
              </a:solidFill>
            </a:endParaRPr>
          </a:p>
          <a:p>
            <a:pPr algn="ctr" eaLnBrk="1" hangingPunct="1">
              <a:buFontTx/>
              <a:buNone/>
              <a:defRPr/>
            </a:pPr>
            <a:r>
              <a:rPr lang="cs-CZ" sz="2400" b="1" kern="0" dirty="0" smtClean="0">
                <a:solidFill>
                  <a:srgbClr val="FF3300"/>
                </a:solidFill>
              </a:rPr>
              <a:t>    H</a:t>
            </a:r>
            <a:r>
              <a:rPr lang="cs-CZ" sz="2400" b="1" kern="0" baseline="-25000" dirty="0" smtClean="0">
                <a:solidFill>
                  <a:srgbClr val="FF3300"/>
                </a:solidFill>
              </a:rPr>
              <a:t>3</a:t>
            </a:r>
            <a:r>
              <a:rPr lang="cs-CZ" sz="2400" b="1" kern="0" dirty="0" smtClean="0">
                <a:solidFill>
                  <a:srgbClr val="FF3300"/>
                </a:solidFill>
              </a:rPr>
              <a:t>PO</a:t>
            </a:r>
            <a:r>
              <a:rPr lang="cs-CZ" sz="2400" b="1" kern="0" baseline="-25000" dirty="0" smtClean="0">
                <a:solidFill>
                  <a:srgbClr val="FF3300"/>
                </a:solidFill>
              </a:rPr>
              <a:t>4</a:t>
            </a:r>
            <a:r>
              <a:rPr lang="cs-CZ" sz="2400" b="1" kern="0" baseline="-25000" dirty="0" smtClean="0"/>
              <a:t> + </a:t>
            </a:r>
            <a:r>
              <a:rPr lang="cs-CZ" sz="2400" b="1" kern="0" dirty="0" smtClean="0">
                <a:solidFill>
                  <a:srgbClr val="6666FF"/>
                </a:solidFill>
              </a:rPr>
              <a:t>Al(OH)</a:t>
            </a:r>
            <a:r>
              <a:rPr lang="cs-CZ" sz="2400" b="1" kern="0" baseline="-25000" dirty="0" smtClean="0">
                <a:solidFill>
                  <a:srgbClr val="6666FF"/>
                </a:solidFill>
              </a:rPr>
              <a:t>3   </a:t>
            </a:r>
            <a:r>
              <a:rPr lang="cs-CZ" sz="2400" b="1" kern="0" dirty="0" smtClean="0"/>
              <a:t>=  AlPO</a:t>
            </a:r>
            <a:r>
              <a:rPr lang="cs-CZ" sz="2400" b="1" kern="0" baseline="-25000" dirty="0" smtClean="0"/>
              <a:t>4</a:t>
            </a:r>
            <a:r>
              <a:rPr lang="cs-CZ" sz="2400" b="1" kern="0" dirty="0" smtClean="0"/>
              <a:t> + 3 HOH</a:t>
            </a:r>
          </a:p>
          <a:p>
            <a:pPr algn="ctr" eaLnBrk="1" hangingPunct="1">
              <a:buFontTx/>
              <a:buNone/>
              <a:defRPr/>
            </a:pPr>
            <a:endParaRPr lang="cs-CZ" sz="2400" b="1" kern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B8398B2-00E9-4CFB-B18D-4BB9ADF8D8E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458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31800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Oxidačně-redukční reakce</a:t>
            </a:r>
            <a:endParaRPr lang="cs-CZ" sz="2800" b="1" kern="0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2060575"/>
            <a:ext cx="8229600" cy="406558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buFontTx/>
              <a:buNone/>
              <a:defRPr/>
            </a:pPr>
            <a:r>
              <a:rPr lang="cs-CZ" kern="0" dirty="0" smtClean="0"/>
              <a:t>	</a:t>
            </a:r>
            <a:r>
              <a:rPr lang="cs-CZ" sz="2400" b="1" kern="0" dirty="0" smtClean="0"/>
              <a:t>Dochází u nich k přenosu elektronů, mění se oxidační čísla.</a:t>
            </a:r>
          </a:p>
          <a:p>
            <a:pPr>
              <a:buFontTx/>
              <a:buNone/>
              <a:defRPr/>
            </a:pPr>
            <a:endParaRPr lang="cs-CZ" sz="2400" b="1" kern="0" dirty="0" smtClean="0"/>
          </a:p>
          <a:p>
            <a:pPr>
              <a:buFontTx/>
              <a:buNone/>
              <a:defRPr/>
            </a:pPr>
            <a:r>
              <a:rPr lang="cs-CZ" sz="2400" b="1" kern="0" dirty="0" smtClean="0">
                <a:solidFill>
                  <a:srgbClr val="00FF00"/>
                </a:solidFill>
              </a:rPr>
              <a:t>           </a:t>
            </a:r>
            <a:r>
              <a:rPr lang="cs-CZ" sz="2400" b="1" kern="0" dirty="0" smtClean="0">
                <a:solidFill>
                  <a:srgbClr val="FF0066"/>
                </a:solidFill>
              </a:rPr>
              <a:t>3</a:t>
            </a:r>
            <a:r>
              <a:rPr lang="cs-CZ" sz="2400" b="1" kern="0" dirty="0" smtClean="0"/>
              <a:t>Cu + 8HNO</a:t>
            </a:r>
            <a:r>
              <a:rPr lang="cs-CZ" sz="2400" b="1" kern="0" baseline="-25000" dirty="0" smtClean="0"/>
              <a:t>3</a:t>
            </a:r>
            <a:r>
              <a:rPr lang="cs-CZ" sz="2400" b="1" kern="0" dirty="0" smtClean="0"/>
              <a:t>  =  </a:t>
            </a:r>
            <a:r>
              <a:rPr lang="cs-CZ" sz="2400" b="1" kern="0" dirty="0" smtClean="0">
                <a:solidFill>
                  <a:srgbClr val="FF0066"/>
                </a:solidFill>
              </a:rPr>
              <a:t>3</a:t>
            </a:r>
            <a:r>
              <a:rPr lang="cs-CZ" sz="2400" b="1" kern="0" dirty="0" smtClean="0"/>
              <a:t>Cu(NO</a:t>
            </a:r>
            <a:r>
              <a:rPr lang="cs-CZ" sz="2400" b="1" kern="0" baseline="-25000" dirty="0" smtClean="0"/>
              <a:t>3</a:t>
            </a:r>
            <a:r>
              <a:rPr lang="cs-CZ" sz="2400" b="1" kern="0" dirty="0" smtClean="0"/>
              <a:t>)</a:t>
            </a:r>
            <a:r>
              <a:rPr lang="cs-CZ" sz="2400" b="1" kern="0" baseline="-25000" dirty="0" smtClean="0"/>
              <a:t>2</a:t>
            </a:r>
            <a:r>
              <a:rPr lang="cs-CZ" sz="2400" b="1" kern="0" dirty="0" smtClean="0"/>
              <a:t> + </a:t>
            </a:r>
            <a:r>
              <a:rPr lang="cs-CZ" sz="2400" b="1" kern="0" dirty="0" smtClean="0">
                <a:solidFill>
                  <a:srgbClr val="CC66FF"/>
                </a:solidFill>
              </a:rPr>
              <a:t>2</a:t>
            </a:r>
            <a:r>
              <a:rPr lang="cs-CZ" sz="2400" b="1" kern="0" dirty="0" smtClean="0"/>
              <a:t>NO + 4H</a:t>
            </a:r>
            <a:r>
              <a:rPr lang="cs-CZ" sz="2400" b="1" kern="0" baseline="-25000" dirty="0" smtClean="0"/>
              <a:t>2</a:t>
            </a:r>
            <a:r>
              <a:rPr lang="cs-CZ" sz="2400" b="1" kern="0" dirty="0" smtClean="0"/>
              <a:t>O</a:t>
            </a:r>
          </a:p>
          <a:p>
            <a:pPr>
              <a:buFontTx/>
              <a:buNone/>
              <a:defRPr/>
            </a:pPr>
            <a:endParaRPr lang="cs-CZ" sz="2400" b="1" kern="0" dirty="0" smtClean="0"/>
          </a:p>
          <a:p>
            <a:pPr>
              <a:buFontTx/>
              <a:buNone/>
              <a:defRPr/>
            </a:pPr>
            <a:r>
              <a:rPr lang="cs-CZ" sz="2400" b="1" kern="0" dirty="0" smtClean="0"/>
              <a:t>	                 Cu</a:t>
            </a:r>
            <a:r>
              <a:rPr lang="cs-CZ" sz="2400" b="1" kern="0" baseline="30000" dirty="0" smtClean="0"/>
              <a:t>0</a:t>
            </a:r>
            <a:r>
              <a:rPr lang="cs-CZ" sz="2400" b="1" kern="0" dirty="0" smtClean="0"/>
              <a:t> ….. Cu</a:t>
            </a:r>
            <a:r>
              <a:rPr lang="cs-CZ" sz="2400" b="1" kern="0" baseline="30000" dirty="0" smtClean="0"/>
              <a:t>2+</a:t>
            </a:r>
            <a:r>
              <a:rPr lang="cs-CZ" sz="2400" b="1" kern="0" dirty="0" smtClean="0"/>
              <a:t> ….. </a:t>
            </a:r>
            <a:r>
              <a:rPr lang="cs-CZ" sz="2400" b="1" kern="0" dirty="0" smtClean="0">
                <a:solidFill>
                  <a:srgbClr val="CC66FF"/>
                </a:solidFill>
              </a:rPr>
              <a:t>2el</a:t>
            </a:r>
            <a:r>
              <a:rPr lang="cs-CZ" sz="2400" b="1" kern="0" dirty="0" smtClean="0"/>
              <a:t>	     </a:t>
            </a:r>
            <a:r>
              <a:rPr lang="cs-CZ" sz="2400" b="1" kern="0" dirty="0" smtClean="0">
                <a:solidFill>
                  <a:srgbClr val="00FF00"/>
                </a:solidFill>
              </a:rPr>
              <a:t>3</a:t>
            </a:r>
            <a:endParaRPr lang="cs-CZ" sz="2400" b="1" kern="0" baseline="30000" dirty="0" smtClean="0">
              <a:solidFill>
                <a:srgbClr val="00FF00"/>
              </a:solidFill>
            </a:endParaRPr>
          </a:p>
          <a:p>
            <a:pPr>
              <a:buFontTx/>
              <a:buNone/>
              <a:defRPr/>
            </a:pPr>
            <a:r>
              <a:rPr lang="cs-CZ" sz="2400" b="1" kern="0" dirty="0" smtClean="0"/>
              <a:t>	                 N</a:t>
            </a:r>
            <a:r>
              <a:rPr lang="cs-CZ" sz="2400" b="1" kern="0" baseline="30000" dirty="0" smtClean="0"/>
              <a:t>5+</a:t>
            </a:r>
            <a:r>
              <a:rPr lang="cs-CZ" sz="2400" b="1" kern="0" dirty="0" smtClean="0"/>
              <a:t> ….. N</a:t>
            </a:r>
            <a:r>
              <a:rPr lang="cs-CZ" sz="2400" b="1" kern="0" baseline="30000" dirty="0" smtClean="0"/>
              <a:t>2+ </a:t>
            </a:r>
            <a:r>
              <a:rPr lang="cs-CZ" sz="2400" b="1" kern="0" dirty="0" smtClean="0"/>
              <a:t>……. </a:t>
            </a:r>
            <a:r>
              <a:rPr lang="cs-CZ" sz="2400" b="1" kern="0" dirty="0" smtClean="0">
                <a:solidFill>
                  <a:srgbClr val="FF0066"/>
                </a:solidFill>
              </a:rPr>
              <a:t>3el</a:t>
            </a:r>
            <a:r>
              <a:rPr lang="cs-CZ" sz="2400" b="1" kern="0" dirty="0" smtClean="0"/>
              <a:t>	     </a:t>
            </a:r>
            <a:r>
              <a:rPr lang="cs-CZ" sz="2400" b="1" kern="0" dirty="0" smtClean="0">
                <a:solidFill>
                  <a:srgbClr val="CC66FF"/>
                </a:solidFill>
              </a:rPr>
              <a:t>2</a:t>
            </a:r>
            <a:endParaRPr lang="cs-CZ" sz="2400" b="1" kern="0" baseline="30000" dirty="0" smtClean="0">
              <a:solidFill>
                <a:srgbClr val="CC66FF"/>
              </a:solidFill>
            </a:endParaRPr>
          </a:p>
          <a:p>
            <a:pPr>
              <a:buFontTx/>
              <a:buNone/>
              <a:defRPr/>
            </a:pPr>
            <a:endParaRPr lang="cs-CZ" b="1" kern="0" dirty="0"/>
          </a:p>
        </p:txBody>
      </p:sp>
      <p:cxnSp>
        <p:nvCxnSpPr>
          <p:cNvPr id="3" name="Přímá spojnice se šipkou 2"/>
          <p:cNvCxnSpPr/>
          <p:nvPr/>
        </p:nvCxnSpPr>
        <p:spPr>
          <a:xfrm>
            <a:off x="5292725" y="4581525"/>
            <a:ext cx="1008063" cy="431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V="1">
            <a:off x="5292725" y="4581525"/>
            <a:ext cx="1008063" cy="431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 flipV="1">
            <a:off x="3995738" y="3860800"/>
            <a:ext cx="2484437" cy="647700"/>
          </a:xfrm>
          <a:prstGeom prst="straightConnector1">
            <a:avLst/>
          </a:prstGeom>
          <a:ln w="28575">
            <a:solidFill>
              <a:srgbClr val="00B050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5795963" y="3860800"/>
            <a:ext cx="1368425" cy="720725"/>
          </a:xfrm>
          <a:prstGeom prst="straightConnector1">
            <a:avLst/>
          </a:prstGeom>
          <a:ln w="28575">
            <a:solidFill>
              <a:srgbClr val="FF00FF"/>
            </a:solidFill>
            <a:prstDash val="lg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6732588" y="4581525"/>
            <a:ext cx="431800" cy="431800"/>
          </a:xfrm>
          <a:prstGeom prst="line">
            <a:avLst/>
          </a:prstGeom>
          <a:ln w="28575">
            <a:solidFill>
              <a:srgbClr val="FF00FF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9BAC623-36C2-438F-BFDD-D9B786714B0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560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57200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err="1" smtClean="0"/>
              <a:t>Komplexotvorné</a:t>
            </a:r>
            <a:r>
              <a:rPr lang="cs-CZ" sz="2800" b="1" kern="0" dirty="0" smtClean="0"/>
              <a:t> (koordinační) reakce</a:t>
            </a:r>
            <a:endParaRPr lang="cs-CZ" sz="2800" b="1" kern="0" dirty="0"/>
          </a:p>
        </p:txBody>
      </p:sp>
      <p:sp>
        <p:nvSpPr>
          <p:cNvPr id="25609" name="TextovéPole 1"/>
          <p:cNvSpPr txBox="1">
            <a:spLocks noChangeArrowheads="1"/>
          </p:cNvSpPr>
          <p:nvPr/>
        </p:nvSpPr>
        <p:spPr bwMode="auto">
          <a:xfrm>
            <a:off x="1116013" y="2276475"/>
            <a:ext cx="6911975" cy="320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Vyznačují se přenosem nebo rozdělením celých skupin atomů za vzniku komplexních sloučenin. Vznikají přitom komplexní </a:t>
            </a:r>
            <a:r>
              <a:rPr lang="cs-CZ" altLang="cs-CZ" sz="2400" b="1">
                <a:solidFill>
                  <a:srgbClr val="FF0066"/>
                </a:solidFill>
              </a:rPr>
              <a:t>kationty </a:t>
            </a:r>
            <a:r>
              <a:rPr lang="cs-CZ" altLang="cs-CZ" sz="2400" b="1"/>
              <a:t>např. </a:t>
            </a:r>
            <a:r>
              <a:rPr lang="en-US" altLang="cs-CZ" sz="2400" b="1">
                <a:solidFill>
                  <a:srgbClr val="FF0066"/>
                </a:solidFill>
              </a:rPr>
              <a:t>[</a:t>
            </a:r>
            <a:r>
              <a:rPr lang="cs-CZ" altLang="cs-CZ" sz="2400" b="1">
                <a:solidFill>
                  <a:srgbClr val="FF0066"/>
                </a:solidFill>
              </a:rPr>
              <a:t>Cu(HN</a:t>
            </a:r>
            <a:r>
              <a:rPr lang="cs-CZ" altLang="cs-CZ" sz="2400" b="1" baseline="-25000">
                <a:solidFill>
                  <a:srgbClr val="FF0066"/>
                </a:solidFill>
              </a:rPr>
              <a:t>3</a:t>
            </a:r>
            <a:r>
              <a:rPr lang="cs-CZ" altLang="cs-CZ" sz="2400" b="1">
                <a:solidFill>
                  <a:srgbClr val="FF0066"/>
                </a:solidFill>
              </a:rPr>
              <a:t>)</a:t>
            </a:r>
            <a:r>
              <a:rPr lang="cs-CZ" altLang="cs-CZ" sz="2400" b="1" baseline="-25000">
                <a:solidFill>
                  <a:srgbClr val="FF0066"/>
                </a:solidFill>
              </a:rPr>
              <a:t>4</a:t>
            </a:r>
            <a:r>
              <a:rPr lang="en-US" altLang="cs-CZ" sz="2400" b="1">
                <a:solidFill>
                  <a:srgbClr val="FF0066"/>
                </a:solidFill>
              </a:rPr>
              <a:t>] </a:t>
            </a:r>
            <a:r>
              <a:rPr lang="cs-CZ" altLang="cs-CZ" sz="2400" b="1" baseline="30000">
                <a:solidFill>
                  <a:srgbClr val="FF0066"/>
                </a:solidFill>
              </a:rPr>
              <a:t>2+</a:t>
            </a:r>
            <a:r>
              <a:rPr lang="cs-CZ" altLang="cs-CZ" sz="2400" b="1">
                <a:solidFill>
                  <a:srgbClr val="FF0066"/>
                </a:solidFill>
              </a:rPr>
              <a:t> </a:t>
            </a:r>
            <a:r>
              <a:rPr lang="cs-CZ" altLang="cs-CZ" sz="2400" b="1"/>
              <a:t>nebo</a:t>
            </a:r>
            <a:r>
              <a:rPr lang="cs-CZ" altLang="cs-CZ" sz="2400" b="1">
                <a:solidFill>
                  <a:srgbClr val="FF0066"/>
                </a:solidFill>
              </a:rPr>
              <a:t> </a:t>
            </a:r>
            <a:r>
              <a:rPr lang="cs-CZ" altLang="cs-CZ" sz="2400" b="1">
                <a:solidFill>
                  <a:schemeClr val="accent2"/>
                </a:solidFill>
              </a:rPr>
              <a:t>anionty </a:t>
            </a:r>
            <a:r>
              <a:rPr lang="en-US" altLang="cs-CZ" sz="2400" b="1">
                <a:solidFill>
                  <a:schemeClr val="accent2"/>
                </a:solidFill>
              </a:rPr>
              <a:t>[</a:t>
            </a:r>
            <a:r>
              <a:rPr lang="cs-CZ" altLang="cs-CZ" sz="2400" b="1">
                <a:solidFill>
                  <a:schemeClr val="accent2"/>
                </a:solidFill>
              </a:rPr>
              <a:t>Fe(CN)</a:t>
            </a:r>
            <a:r>
              <a:rPr lang="cs-CZ" altLang="cs-CZ" sz="2400" b="1" baseline="-25000">
                <a:solidFill>
                  <a:schemeClr val="accent2"/>
                </a:solidFill>
              </a:rPr>
              <a:t>6</a:t>
            </a:r>
            <a:r>
              <a:rPr lang="en-US" altLang="cs-CZ" sz="2400" b="1">
                <a:solidFill>
                  <a:schemeClr val="accent2"/>
                </a:solidFill>
              </a:rPr>
              <a:t>]</a:t>
            </a:r>
            <a:r>
              <a:rPr lang="cs-CZ" altLang="cs-CZ" sz="2400" b="1" baseline="30000">
                <a:solidFill>
                  <a:schemeClr val="accent2"/>
                </a:solidFill>
              </a:rPr>
              <a:t>4-</a:t>
            </a:r>
          </a:p>
          <a:p>
            <a:pPr algn="ctr" eaLnBrk="1" hangingPunct="1"/>
            <a:endParaRPr lang="cs-CZ" altLang="cs-CZ" sz="2400" b="1" baseline="30000">
              <a:solidFill>
                <a:schemeClr val="accent2"/>
              </a:solidFill>
            </a:endParaRPr>
          </a:p>
          <a:p>
            <a:pPr algn="ctr" eaLnBrk="1" hangingPunct="1"/>
            <a:r>
              <a:rPr lang="cs-CZ" altLang="cs-CZ" sz="2400" b="1"/>
              <a:t>Tyto komplexní kationty nebo anionty obsahují centrální atom (</a:t>
            </a:r>
            <a:r>
              <a:rPr lang="cs-CZ" altLang="cs-CZ" sz="2400" b="1">
                <a:solidFill>
                  <a:srgbClr val="CC66FF"/>
                </a:solidFill>
              </a:rPr>
              <a:t>Cu,Fe</a:t>
            </a:r>
            <a:r>
              <a:rPr lang="cs-CZ" altLang="cs-CZ" sz="2400" b="1"/>
              <a:t>) </a:t>
            </a:r>
          </a:p>
          <a:p>
            <a:pPr algn="ctr" eaLnBrk="1" hangingPunct="1"/>
            <a:r>
              <a:rPr lang="cs-CZ" altLang="cs-CZ" sz="2400" b="1"/>
              <a:t>a ligandy (</a:t>
            </a:r>
            <a:r>
              <a:rPr lang="cs-CZ" altLang="cs-CZ" sz="2400" b="1">
                <a:solidFill>
                  <a:srgbClr val="00FF00"/>
                </a:solidFill>
              </a:rPr>
              <a:t>HN</a:t>
            </a:r>
            <a:r>
              <a:rPr lang="cs-CZ" altLang="cs-CZ" sz="2400" b="1" baseline="-25000">
                <a:solidFill>
                  <a:srgbClr val="00FF00"/>
                </a:solidFill>
              </a:rPr>
              <a:t>3</a:t>
            </a:r>
            <a:r>
              <a:rPr lang="cs-CZ" altLang="cs-CZ" sz="2400" b="1">
                <a:solidFill>
                  <a:srgbClr val="00FF00"/>
                </a:solidFill>
              </a:rPr>
              <a:t>, CN</a:t>
            </a:r>
            <a:r>
              <a:rPr lang="cs-CZ" altLang="cs-CZ" sz="2400" b="1"/>
              <a:t>).</a:t>
            </a:r>
            <a:endParaRPr lang="cs-CZ" altLang="cs-CZ" sz="2400" b="1" baseline="-25000">
              <a:solidFill>
                <a:srgbClr val="FF0066"/>
              </a:solidFill>
            </a:endParaRPr>
          </a:p>
          <a:p>
            <a:pPr eaLnBrk="1" hangingPunct="1"/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6C7FC57-F651-4CB9-99E6-417EFFAE7B4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663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39738" y="1196975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Uspořádání ligandů</a:t>
            </a:r>
            <a:endParaRPr lang="cs-CZ" sz="2800" b="1" kern="0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2060575"/>
            <a:ext cx="8229600" cy="172561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90000"/>
              </a:lnSpc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400" b="1" kern="0" dirty="0" smtClean="0">
                <a:solidFill>
                  <a:schemeClr val="accent2"/>
                </a:solidFill>
              </a:rPr>
              <a:t>Modře</a:t>
            </a:r>
            <a:r>
              <a:rPr lang="cs-CZ" sz="2400" b="1" kern="0" dirty="0" smtClean="0"/>
              <a:t> jsou označeny ligandy, </a:t>
            </a:r>
            <a:r>
              <a:rPr lang="cs-CZ" sz="2400" b="1" kern="0" dirty="0" smtClean="0">
                <a:solidFill>
                  <a:srgbClr val="FF0066"/>
                </a:solidFill>
              </a:rPr>
              <a:t>červeně</a:t>
            </a:r>
            <a:r>
              <a:rPr lang="cs-CZ" sz="2400" b="1" kern="0" dirty="0" smtClean="0"/>
              <a:t> centrální atomy. Do tohoto uspořádání patří např.: 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cs-CZ" sz="2400" b="1" kern="0" dirty="0" smtClean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dirty="0" smtClean="0"/>
              <a:t>	    </a:t>
            </a:r>
            <a:r>
              <a:rPr lang="en-US" sz="2400" b="1" kern="0" dirty="0" smtClean="0"/>
              <a:t>[</a:t>
            </a:r>
            <a:r>
              <a:rPr lang="cs-CZ" sz="2400" b="1" kern="0" dirty="0" err="1" smtClean="0"/>
              <a:t>Cu</a:t>
            </a:r>
            <a:r>
              <a:rPr lang="cs-CZ" sz="2400" b="1" kern="0" dirty="0" smtClean="0"/>
              <a:t>(HN</a:t>
            </a:r>
            <a:r>
              <a:rPr lang="cs-CZ" sz="2400" b="1" kern="0" baseline="-25000" dirty="0" smtClean="0"/>
              <a:t>3</a:t>
            </a:r>
            <a:r>
              <a:rPr lang="cs-CZ" sz="2400" b="1" kern="0" dirty="0" smtClean="0"/>
              <a:t>)</a:t>
            </a:r>
            <a:r>
              <a:rPr lang="cs-CZ" sz="2400" b="1" kern="0" baseline="-25000" dirty="0" smtClean="0"/>
              <a:t>4</a:t>
            </a:r>
            <a:r>
              <a:rPr lang="en-US" sz="2400" b="1" kern="0" dirty="0" smtClean="0"/>
              <a:t>] </a:t>
            </a:r>
            <a:r>
              <a:rPr lang="cs-CZ" sz="2400" b="1" kern="0" baseline="30000" dirty="0" smtClean="0"/>
              <a:t>2+</a:t>
            </a:r>
            <a:r>
              <a:rPr lang="cs-CZ" sz="2400" b="1" kern="0" dirty="0" smtClean="0"/>
              <a:t>,	    </a:t>
            </a:r>
            <a:r>
              <a:rPr lang="en-US" sz="2400" b="1" kern="0" dirty="0" smtClean="0"/>
              <a:t>[</a:t>
            </a:r>
            <a:r>
              <a:rPr lang="cs-CZ" sz="2400" b="1" kern="0" dirty="0" err="1" smtClean="0"/>
              <a:t>Pt</a:t>
            </a:r>
            <a:r>
              <a:rPr lang="cs-CZ" sz="2400" b="1" kern="0" dirty="0" smtClean="0"/>
              <a:t>(NH</a:t>
            </a:r>
            <a:r>
              <a:rPr lang="cs-CZ" sz="2400" b="1" kern="0" baseline="-25000" dirty="0" smtClean="0"/>
              <a:t>3</a:t>
            </a:r>
            <a:r>
              <a:rPr lang="cs-CZ" sz="2400" b="1" kern="0" dirty="0" smtClean="0"/>
              <a:t>)</a:t>
            </a:r>
            <a:r>
              <a:rPr lang="cs-CZ" sz="2400" b="1" kern="0" baseline="-25000" dirty="0" smtClean="0"/>
              <a:t>4</a:t>
            </a:r>
            <a:r>
              <a:rPr lang="en-US" sz="2400" b="1" kern="0" dirty="0" smtClean="0"/>
              <a:t>] </a:t>
            </a:r>
            <a:r>
              <a:rPr lang="cs-CZ" sz="2400" b="1" kern="0" baseline="30000" dirty="0" smtClean="0"/>
              <a:t>2+           </a:t>
            </a:r>
            <a:r>
              <a:rPr lang="en-US" sz="2400" b="1" kern="0" dirty="0" smtClean="0"/>
              <a:t>[</a:t>
            </a:r>
            <a:r>
              <a:rPr lang="cs-CZ" sz="2400" b="1" kern="0" dirty="0" smtClean="0"/>
              <a:t>Ni(CN)</a:t>
            </a:r>
            <a:r>
              <a:rPr lang="cs-CZ" sz="2400" b="1" kern="0" baseline="-25000" dirty="0" smtClean="0"/>
              <a:t>6 4</a:t>
            </a:r>
            <a:r>
              <a:rPr lang="en-US" sz="2400" b="1" kern="0" dirty="0" smtClean="0"/>
              <a:t>] </a:t>
            </a:r>
            <a:r>
              <a:rPr lang="cs-CZ" sz="2400" b="1" kern="0" baseline="30000" dirty="0" smtClean="0"/>
              <a:t>2-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cs-CZ" sz="2400" b="1" kern="0" baseline="30000" dirty="0" smtClean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cs-CZ" sz="2400" b="1" kern="0" baseline="30000" dirty="0" smtClean="0">
                <a:solidFill>
                  <a:srgbClr val="00FF00"/>
                </a:solidFill>
              </a:rPr>
              <a:t>	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cs-CZ" sz="2400" b="1" kern="0" dirty="0"/>
          </a:p>
        </p:txBody>
      </p:sp>
      <p:pic>
        <p:nvPicPr>
          <p:cNvPr id="26634" name="Picture 5" descr="ligandy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6" t="39967" r="32887" b="46854"/>
          <a:stretch>
            <a:fillRect/>
          </a:stretch>
        </p:blipFill>
        <p:spPr bwMode="auto">
          <a:xfrm>
            <a:off x="1987550" y="4076700"/>
            <a:ext cx="4645025" cy="178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17CD095-2E53-45A2-85A3-8A54E786C1E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765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60363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Uspořádání ligandů</a:t>
            </a:r>
            <a:endParaRPr lang="cs-CZ" sz="2800" b="1" kern="0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916113"/>
            <a:ext cx="8229600" cy="1397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800" b="1" kern="0" dirty="0" smtClean="0"/>
              <a:t>Jiným častým uspořádáním je oktaedrický systém. Příklady komplexních kationtů a aniontů jsou:</a:t>
            </a:r>
            <a:endParaRPr lang="cs-CZ" sz="2800" b="1" kern="0" dirty="0"/>
          </a:p>
        </p:txBody>
      </p:sp>
      <p:pic>
        <p:nvPicPr>
          <p:cNvPr id="27658" name="Picture 5" descr="ligandy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71" t="81551" r="3778" b="2486"/>
          <a:stretch>
            <a:fillRect/>
          </a:stretch>
        </p:blipFill>
        <p:spPr bwMode="auto">
          <a:xfrm>
            <a:off x="468313" y="3357563"/>
            <a:ext cx="8207375" cy="231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6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A8445C7-845C-4364-9DA4-349DCFFB5591}" type="slidenum">
              <a:rPr lang="cs-CZ" altLang="cs-CZ" smtClean="0"/>
              <a:pPr eaLnBrk="1" hangingPunct="1"/>
              <a:t>27</a:t>
            </a:fld>
            <a:endParaRPr lang="cs-CZ" alt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86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57200" y="1125538"/>
            <a:ext cx="82296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Řešení chemických rovnic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defRPr/>
            </a:pPr>
            <a:endParaRPr lang="cs-CZ" sz="2800" b="1" kern="0" dirty="0" smtClean="0"/>
          </a:p>
          <a:p>
            <a:pPr eaLnBrk="1" hangingPunct="1">
              <a:defRPr/>
            </a:pPr>
            <a:r>
              <a:rPr lang="cs-CZ" sz="2800" b="1" kern="0" dirty="0" smtClean="0"/>
              <a:t>	</a:t>
            </a:r>
            <a:r>
              <a:rPr lang="cs-CZ" sz="2400" b="1" kern="0" dirty="0" smtClean="0"/>
              <a:t>Princip řešení spočívá v dodržování zákona o zachování hmotnosti chemických reakcí.</a:t>
            </a:r>
          </a:p>
          <a:p>
            <a:pPr eaLnBrk="1" hangingPunct="1">
              <a:defRPr/>
            </a:pPr>
            <a:r>
              <a:rPr lang="cs-CZ" sz="2400" b="1" kern="0" dirty="0" smtClean="0"/>
              <a:t>	Toho lze snadno dosáhnout tak, že na straně reaktantů (levá strana), tak na straně produktů bude stejný počet atomů prvků, ať již jsou samostatně nebo v molekule. </a:t>
            </a:r>
          </a:p>
          <a:p>
            <a:pPr eaLnBrk="1" hangingPunct="1">
              <a:defRPr/>
            </a:pPr>
            <a:r>
              <a:rPr lang="cs-CZ" sz="2400" b="1" kern="0" dirty="0" smtClean="0"/>
              <a:t>	Je třeba mít také na paměti, že plyny mají dvojatomové molekuly.</a:t>
            </a:r>
          </a:p>
          <a:p>
            <a:pPr eaLnBrk="1" hangingPunct="1">
              <a:defRPr/>
            </a:pPr>
            <a:endParaRPr lang="cs-CZ" sz="2800" b="1" kern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181BFE-E355-4B55-8905-77C4A84ECE20}" type="slidenum">
              <a:rPr lang="cs-CZ" altLang="cs-CZ" smtClean="0"/>
              <a:pPr eaLnBrk="1" hangingPunct="1"/>
              <a:t>28</a:t>
            </a:fld>
            <a:endParaRPr lang="cs-CZ" alt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97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57200" y="1052513"/>
            <a:ext cx="82296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Řešení</a:t>
            </a:r>
            <a:r>
              <a:rPr lang="cs-CZ" sz="2800" kern="0" dirty="0" smtClean="0"/>
              <a:t> </a:t>
            </a:r>
            <a:r>
              <a:rPr lang="cs-CZ" sz="2800" b="1" kern="0" dirty="0" smtClean="0"/>
              <a:t>chemických rovnic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57200" y="1989138"/>
            <a:ext cx="8229600" cy="413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cs-CZ" sz="2800" b="1" kern="0" dirty="0" smtClean="0"/>
              <a:t>	</a:t>
            </a:r>
            <a:r>
              <a:rPr lang="cs-CZ" sz="2800" b="1" kern="0" dirty="0" err="1" smtClean="0">
                <a:solidFill>
                  <a:srgbClr val="0000FF"/>
                </a:solidFill>
              </a:rPr>
              <a:t>Fe</a:t>
            </a:r>
            <a:r>
              <a:rPr lang="cs-CZ" sz="2800" b="1" kern="0" dirty="0" smtClean="0">
                <a:solidFill>
                  <a:srgbClr val="0000FF"/>
                </a:solidFill>
              </a:rPr>
              <a:t> + S  = </a:t>
            </a:r>
            <a:r>
              <a:rPr lang="cs-CZ" sz="2800" b="1" kern="0" dirty="0" err="1" smtClean="0">
                <a:solidFill>
                  <a:srgbClr val="0000FF"/>
                </a:solidFill>
              </a:rPr>
              <a:t>FeS</a:t>
            </a:r>
            <a:endParaRPr lang="cs-CZ" sz="2800" b="1" kern="0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cs-CZ" sz="2800" b="1" kern="0" dirty="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b="1" kern="0" dirty="0" smtClean="0"/>
              <a:t>Jeden atom </a:t>
            </a:r>
            <a:r>
              <a:rPr lang="cs-CZ" sz="2400" b="1" kern="0" dirty="0" err="1" smtClean="0"/>
              <a:t>Fe</a:t>
            </a:r>
            <a:r>
              <a:rPr lang="cs-CZ" sz="2400" b="1" kern="0" dirty="0" smtClean="0"/>
              <a:t> reaguje s jedním atomem S za vzniku jedné molekuly </a:t>
            </a:r>
            <a:r>
              <a:rPr lang="cs-CZ" sz="2400" b="1" kern="0" dirty="0" err="1" smtClean="0"/>
              <a:t>FeS</a:t>
            </a:r>
            <a:r>
              <a:rPr lang="cs-CZ" sz="2400" b="1" kern="0" dirty="0" smtClean="0"/>
              <a:t>. 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b="1" kern="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b="1" kern="0" dirty="0" smtClean="0"/>
              <a:t>Levá strana rovnice: 1x </a:t>
            </a:r>
            <a:r>
              <a:rPr lang="cs-CZ" sz="2400" b="1" kern="0" dirty="0" err="1" smtClean="0"/>
              <a:t>Fe</a:t>
            </a:r>
            <a:r>
              <a:rPr lang="cs-CZ" sz="2400" b="1" kern="0" dirty="0" smtClean="0"/>
              <a:t>, 1x 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b="1" kern="0" dirty="0" smtClean="0"/>
              <a:t>Pravá strana rovnice: 1x </a:t>
            </a:r>
            <a:r>
              <a:rPr lang="cs-CZ" sz="2400" b="1" kern="0" dirty="0" err="1" smtClean="0"/>
              <a:t>Fe</a:t>
            </a:r>
            <a:r>
              <a:rPr lang="cs-CZ" sz="2400" b="1" kern="0" dirty="0" smtClean="0"/>
              <a:t>, 1x 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b="1" kern="0" dirty="0" smtClean="0"/>
              <a:t>			</a:t>
            </a:r>
            <a:endParaRPr lang="cs-CZ" sz="2000" b="1" kern="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b="1" i="1" kern="0" dirty="0" smtClean="0">
                <a:solidFill>
                  <a:srgbClr val="0000FF"/>
                </a:solidFill>
              </a:rPr>
              <a:t>Součet jednotlivých prvků na levé i pravé straně rovnice je shodný.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4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B22F27-EDFF-4170-9AB0-A2C5424FC316}" type="slidenum">
              <a:rPr lang="cs-CZ" altLang="cs-CZ" smtClean="0"/>
              <a:pPr eaLnBrk="1" hangingPunct="1"/>
              <a:t>29</a:t>
            </a:fld>
            <a:endParaRPr lang="cs-CZ" alt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57200" y="1773238"/>
            <a:ext cx="8229600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cs-CZ" sz="2400" b="1" kern="0" dirty="0" smtClean="0">
                <a:solidFill>
                  <a:srgbClr val="FF3300"/>
                </a:solidFill>
              </a:rPr>
              <a:t>	H</a:t>
            </a:r>
            <a:r>
              <a:rPr lang="cs-CZ" sz="2400" b="1" kern="0" baseline="-25000" dirty="0" smtClean="0">
                <a:solidFill>
                  <a:srgbClr val="FF3300"/>
                </a:solidFill>
              </a:rPr>
              <a:t>2</a:t>
            </a:r>
            <a:r>
              <a:rPr lang="cs-CZ" sz="2400" b="1" kern="0" dirty="0" smtClean="0">
                <a:solidFill>
                  <a:srgbClr val="FF3300"/>
                </a:solidFill>
              </a:rPr>
              <a:t> + Cl</a:t>
            </a:r>
            <a:r>
              <a:rPr lang="cs-CZ" sz="2400" b="1" kern="0" baseline="-25000" dirty="0" smtClean="0">
                <a:solidFill>
                  <a:srgbClr val="FF3300"/>
                </a:solidFill>
              </a:rPr>
              <a:t>2</a:t>
            </a:r>
            <a:r>
              <a:rPr lang="cs-CZ" sz="2400" b="1" kern="0" dirty="0" smtClean="0">
                <a:solidFill>
                  <a:srgbClr val="FF3300"/>
                </a:solidFill>
              </a:rPr>
              <a:t>   =   2HCl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b="1" kern="0" dirty="0" smtClean="0">
              <a:solidFill>
                <a:srgbClr val="FF33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b="1" kern="0" dirty="0" smtClean="0"/>
              <a:t>Z jednoho molekuly vodíku a jedné molekuly chloru vznikají dvě molekuly chlorovodíku.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b="1" kern="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b="1" kern="0" dirty="0" smtClean="0"/>
              <a:t>Levá strana rovnice: 2x H, 2x Cl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b="1" kern="0" dirty="0" smtClean="0"/>
              <a:t>Pravá strana rovnice:2x H, 2x Cl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b="1" kern="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b="1" i="1" kern="0" dirty="0" smtClean="0">
                <a:solidFill>
                  <a:srgbClr val="FF3300"/>
                </a:solidFill>
              </a:rPr>
              <a:t>Součet jednotlivých prvků na levé i pravé straně rovnice shodný.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b="1" kern="0" dirty="0" smtClean="0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457200" y="1052513"/>
            <a:ext cx="82296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/>
              <a:t>Řešení</a:t>
            </a:r>
            <a:r>
              <a:rPr lang="cs-CZ" sz="2800" kern="0" dirty="0" smtClean="0"/>
              <a:t> </a:t>
            </a:r>
            <a:r>
              <a:rPr lang="cs-CZ" sz="2800" b="1" kern="0" dirty="0" smtClean="0"/>
              <a:t>chemických rovnic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2ACBD21-3579-4951-BCD6-B271DC27394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17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65138" y="1052513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800" b="1" kern="0" dirty="0" smtClean="0"/>
              <a:t>Kontrolní otázky</a:t>
            </a:r>
            <a:endParaRPr lang="cs-CZ" sz="2800" b="1" kern="0" dirty="0"/>
          </a:p>
        </p:txBody>
      </p:sp>
      <p:sp>
        <p:nvSpPr>
          <p:cNvPr id="31753" name="TextovéPole 1"/>
          <p:cNvSpPr txBox="1">
            <a:spLocks noChangeArrowheads="1"/>
          </p:cNvSpPr>
          <p:nvPr/>
        </p:nvSpPr>
        <p:spPr bwMode="auto">
          <a:xfrm>
            <a:off x="611188" y="2133600"/>
            <a:ext cx="8002587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b="1"/>
              <a:t>1, Podle jakých hledisek rozdělujeme chemické reakce</a:t>
            </a:r>
          </a:p>
          <a:p>
            <a:pPr eaLnBrk="1" hangingPunct="1"/>
            <a:r>
              <a:rPr lang="cs-CZ" altLang="cs-CZ" sz="2000" b="1"/>
              <a:t>2, Vyjmenujte alespoň 5 typů chemických reakcí!</a:t>
            </a:r>
          </a:p>
          <a:p>
            <a:pPr eaLnBrk="1" hangingPunct="1"/>
            <a:r>
              <a:rPr lang="cs-CZ" altLang="cs-CZ" sz="2000" b="1"/>
              <a:t>3, Čím jsou charakteristické slučovací reakce?</a:t>
            </a:r>
          </a:p>
          <a:p>
            <a:pPr eaLnBrk="1" hangingPunct="1"/>
            <a:r>
              <a:rPr lang="cs-CZ" altLang="cs-CZ" sz="2000" b="1"/>
              <a:t>4, Jaký děj probíhá při rozkladných reakcích?</a:t>
            </a:r>
          </a:p>
          <a:p>
            <a:pPr eaLnBrk="1" hangingPunct="1"/>
            <a:r>
              <a:rPr lang="cs-CZ" altLang="cs-CZ" sz="2000" b="1"/>
              <a:t>5, Kdy se jedná o zpětnou reakci?</a:t>
            </a:r>
          </a:p>
          <a:p>
            <a:pPr eaLnBrk="1" hangingPunct="1"/>
            <a:r>
              <a:rPr lang="cs-CZ" altLang="cs-CZ" sz="2000" b="1"/>
              <a:t>6, Co to jsou konverzní reakce?</a:t>
            </a:r>
          </a:p>
          <a:p>
            <a:pPr eaLnBrk="1" hangingPunct="1"/>
            <a:r>
              <a:rPr lang="cs-CZ" altLang="cs-CZ" sz="2000" b="1"/>
              <a:t>7, Čím jsou charakteristické srážecí reakce?</a:t>
            </a:r>
          </a:p>
          <a:p>
            <a:pPr eaLnBrk="1" hangingPunct="1"/>
            <a:r>
              <a:rPr lang="cs-CZ" altLang="cs-CZ" sz="2000" b="1"/>
              <a:t>8, Při jakém typu rekcí vzniká teplo?</a:t>
            </a:r>
          </a:p>
          <a:p>
            <a:pPr eaLnBrk="1" hangingPunct="1"/>
            <a:r>
              <a:rPr lang="cs-CZ" altLang="cs-CZ" sz="2000" b="1"/>
              <a:t>9, Co je charakteristické pro neutralizační reakce?</a:t>
            </a:r>
          </a:p>
          <a:p>
            <a:pPr eaLnBrk="1" hangingPunct="1"/>
            <a:r>
              <a:rPr lang="cs-CZ" altLang="cs-CZ" sz="2000" b="1"/>
              <a:t>10, Kdy vznikají hydrogensloučeniny?</a:t>
            </a:r>
          </a:p>
          <a:p>
            <a:pPr eaLnBrk="1" hangingPunct="1"/>
            <a:endParaRPr lang="cs-CZ" altLang="cs-CZ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7D73244-B224-4812-8749-54E65DE00BD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27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800" b="1">
                <a:solidFill>
                  <a:srgbClr val="0000FF"/>
                </a:solidFill>
              </a:rPr>
              <a:t>Použitá literatura</a:t>
            </a:r>
          </a:p>
        </p:txBody>
      </p:sp>
      <p:sp>
        <p:nvSpPr>
          <p:cNvPr id="18441" name="Obdélník 1"/>
          <p:cNvSpPr>
            <a:spLocks noChangeArrowheads="1"/>
          </p:cNvSpPr>
          <p:nvPr/>
        </p:nvSpPr>
        <p:spPr bwMode="auto">
          <a:xfrm>
            <a:off x="755650" y="1693863"/>
            <a:ext cx="7704138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cs-CZ" dirty="0"/>
              <a:t>Eisner Werner, </a:t>
            </a:r>
            <a:r>
              <a:rPr lang="cs-CZ" dirty="0" err="1"/>
              <a:t>Fladt</a:t>
            </a:r>
            <a:r>
              <a:rPr lang="cs-CZ" dirty="0"/>
              <a:t> </a:t>
            </a:r>
            <a:r>
              <a:rPr lang="cs-CZ" dirty="0" err="1"/>
              <a:t>Rüdiger</a:t>
            </a:r>
            <a:r>
              <a:rPr lang="cs-CZ" dirty="0"/>
              <a:t>, </a:t>
            </a:r>
            <a:r>
              <a:rPr lang="cs-CZ" dirty="0" err="1"/>
              <a:t>Gietz</a:t>
            </a:r>
            <a:r>
              <a:rPr lang="cs-CZ" dirty="0"/>
              <a:t> Paul,  </a:t>
            </a:r>
            <a:r>
              <a:rPr lang="cs-CZ" dirty="0" err="1"/>
              <a:t>Justus</a:t>
            </a:r>
            <a:r>
              <a:rPr lang="cs-CZ" dirty="0"/>
              <a:t> Axel, </a:t>
            </a:r>
            <a:r>
              <a:rPr lang="cs-CZ" dirty="0" err="1"/>
              <a:t>Laitenberger</a:t>
            </a:r>
            <a:r>
              <a:rPr lang="cs-CZ" dirty="0"/>
              <a:t> Klaus, </a:t>
            </a:r>
            <a:r>
              <a:rPr lang="cs-CZ" dirty="0" err="1"/>
              <a:t>Schierle</a:t>
            </a:r>
            <a:r>
              <a:rPr lang="cs-CZ" dirty="0"/>
              <a:t> Werner, </a:t>
            </a:r>
            <a:r>
              <a:rPr lang="cs-CZ" i="1" dirty="0"/>
              <a:t>Chemie pro střední školy 1a, </a:t>
            </a:r>
          </a:p>
          <a:p>
            <a:pPr>
              <a:defRPr/>
            </a:pPr>
            <a:r>
              <a:rPr lang="cs-CZ" dirty="0"/>
              <a:t>Nakladatelství Ernst </a:t>
            </a:r>
            <a:r>
              <a:rPr lang="cs-CZ" dirty="0" err="1"/>
              <a:t>Klett</a:t>
            </a:r>
            <a:r>
              <a:rPr lang="cs-CZ" dirty="0"/>
              <a:t> </a:t>
            </a:r>
            <a:r>
              <a:rPr lang="cs-CZ" dirty="0" err="1"/>
              <a:t>Schulbuchverlag</a:t>
            </a:r>
            <a:r>
              <a:rPr lang="cs-CZ" dirty="0"/>
              <a:t>, </a:t>
            </a:r>
            <a:r>
              <a:rPr lang="cs-CZ" dirty="0" err="1"/>
              <a:t>GmbH</a:t>
            </a:r>
            <a:r>
              <a:rPr lang="cs-CZ" dirty="0"/>
              <a:t> Stuttgart 1986, </a:t>
            </a:r>
          </a:p>
          <a:p>
            <a:pPr>
              <a:defRPr/>
            </a:pPr>
            <a:r>
              <a:rPr lang="cs-CZ" dirty="0" err="1"/>
              <a:t>Scientia</a:t>
            </a:r>
            <a:r>
              <a:rPr lang="cs-CZ" dirty="0"/>
              <a:t> </a:t>
            </a:r>
            <a:r>
              <a:rPr lang="cs-CZ" dirty="0" err="1"/>
              <a:t>s.r.o</a:t>
            </a:r>
            <a:r>
              <a:rPr lang="cs-CZ" dirty="0"/>
              <a:t> pedagogické nakladatelství Praha, 1996,</a:t>
            </a:r>
          </a:p>
          <a:p>
            <a:pPr>
              <a:defRPr/>
            </a:pPr>
            <a:r>
              <a:rPr lang="cs-CZ" dirty="0"/>
              <a:t>ISBN 80-7183-043-7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r>
              <a:rPr lang="cs-CZ" dirty="0"/>
              <a:t>Konětopský A., RNDr. </a:t>
            </a:r>
            <a:r>
              <a:rPr lang="cs-CZ" dirty="0" err="1"/>
              <a:t>CSc</a:t>
            </a:r>
            <a:r>
              <a:rPr lang="cs-CZ" dirty="0"/>
              <a:t>, </a:t>
            </a:r>
            <a:r>
              <a:rPr lang="cs-CZ" i="1" dirty="0"/>
              <a:t>Periodická soustava prvků </a:t>
            </a:r>
            <a:r>
              <a:rPr lang="cs-CZ" dirty="0"/>
              <a:t>vydala LACHEMA a.s. Brno, 1999</a:t>
            </a:r>
          </a:p>
          <a:p>
            <a:pPr>
              <a:defRPr/>
            </a:pPr>
            <a:endParaRPr lang="cs-CZ" dirty="0"/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cs-CZ" dirty="0" err="1"/>
              <a:t>Neufingerl</a:t>
            </a:r>
            <a:r>
              <a:rPr lang="cs-CZ" dirty="0"/>
              <a:t> Franz Dr., Urban Otto Prof., </a:t>
            </a:r>
            <a:r>
              <a:rPr lang="cs-CZ" dirty="0" err="1"/>
              <a:t>Viehhauser</a:t>
            </a:r>
            <a:r>
              <a:rPr lang="cs-CZ" dirty="0"/>
              <a:t> Martin Dr., </a:t>
            </a:r>
            <a:r>
              <a:rPr lang="cs-CZ" i="1" dirty="0"/>
              <a:t>Chemie 1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cs-CZ" i="1" dirty="0"/>
              <a:t>anorganická  chemie,</a:t>
            </a:r>
            <a:r>
              <a:rPr lang="cs-CZ" dirty="0"/>
              <a:t> originální vydání nakladatelství </a:t>
            </a:r>
            <a:r>
              <a:rPr lang="cs-CZ" dirty="0" err="1"/>
              <a:t>Bohmann</a:t>
            </a:r>
            <a:r>
              <a:rPr lang="cs-CZ" dirty="0"/>
              <a:t> </a:t>
            </a:r>
            <a:r>
              <a:rPr lang="cs-CZ" dirty="0" err="1"/>
              <a:t>Druck</a:t>
            </a:r>
            <a:r>
              <a:rPr lang="cs-CZ" dirty="0"/>
              <a:t>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cs-CZ" dirty="0" err="1"/>
              <a:t>und</a:t>
            </a:r>
            <a:r>
              <a:rPr lang="cs-CZ" dirty="0"/>
              <a:t> </a:t>
            </a:r>
            <a:r>
              <a:rPr lang="cs-CZ" dirty="0" err="1"/>
              <a:t>Verlag</a:t>
            </a:r>
            <a:r>
              <a:rPr lang="cs-CZ" dirty="0"/>
              <a:t>,  </a:t>
            </a:r>
            <a:r>
              <a:rPr lang="cs-CZ" dirty="0" err="1"/>
              <a:t>Gesellschaft</a:t>
            </a:r>
            <a:r>
              <a:rPr lang="cs-CZ" i="1" dirty="0"/>
              <a:t> </a:t>
            </a:r>
            <a:r>
              <a:rPr lang="cs-CZ" dirty="0" err="1"/>
              <a:t>m.b.H</a:t>
            </a:r>
            <a:r>
              <a:rPr lang="cs-CZ" dirty="0"/>
              <a:t>. &amp; Co KG, </a:t>
            </a:r>
            <a:r>
              <a:rPr lang="cs-CZ" dirty="0" err="1"/>
              <a:t>Wien</a:t>
            </a:r>
            <a:r>
              <a:rPr lang="cs-CZ" dirty="0"/>
              <a:t>, české vydání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cs-CZ" dirty="0" err="1"/>
              <a:t>SPU,nakladatelství</a:t>
            </a:r>
            <a:r>
              <a:rPr lang="cs-CZ" dirty="0"/>
              <a:t> </a:t>
            </a:r>
            <a:r>
              <a:rPr lang="cs-CZ" dirty="0" err="1"/>
              <a:t>Wahlberg</a:t>
            </a:r>
            <a:r>
              <a:rPr lang="cs-CZ" dirty="0"/>
              <a:t>, Praha 1995, ISBN 80-901-657-6-1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cs-CZ" dirty="0"/>
              <a:t>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cs-CZ" dirty="0"/>
          </a:p>
          <a:p>
            <a:pPr>
              <a:defRPr/>
            </a:pPr>
            <a:endParaRPr lang="cs-CZ" dirty="0"/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1235</TotalTime>
  <Words>655</Words>
  <Application>Microsoft Office PowerPoint</Application>
  <PresentationFormat>Předvádění na obrazovce (4:3)</PresentationFormat>
  <Paragraphs>340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Times New Roman</vt:lpstr>
      <vt:lpstr>Book Antiqua</vt:lpstr>
      <vt:lpstr>Výchozí návrh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obrábění kovů</dc:title>
  <dc:creator>Zdeněk Říha</dc:creator>
  <cp:lastModifiedBy>Zdeněk Říha</cp:lastModifiedBy>
  <cp:revision>96</cp:revision>
  <dcterms:created xsi:type="dcterms:W3CDTF">2007-02-24T11:24:02Z</dcterms:created>
  <dcterms:modified xsi:type="dcterms:W3CDTF">2013-10-24T08:14:10Z</dcterms:modified>
</cp:coreProperties>
</file>