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xls" ContentType="application/vnd.ms-excel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18" r:id="rId3"/>
    <p:sldId id="323" r:id="rId4"/>
    <p:sldId id="314" r:id="rId5"/>
    <p:sldId id="342" r:id="rId6"/>
    <p:sldId id="307" r:id="rId7"/>
    <p:sldId id="310" r:id="rId8"/>
    <p:sldId id="343" r:id="rId9"/>
    <p:sldId id="321" r:id="rId10"/>
    <p:sldId id="344" r:id="rId11"/>
    <p:sldId id="312" r:id="rId12"/>
    <p:sldId id="345" r:id="rId13"/>
    <p:sldId id="313" r:id="rId14"/>
    <p:sldId id="327" r:id="rId15"/>
    <p:sldId id="29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800000"/>
    <a:srgbClr val="006600"/>
    <a:srgbClr val="FF00FF"/>
    <a:srgbClr val="0000FF"/>
    <a:srgbClr val="FF3300"/>
    <a:srgbClr val="FF0066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100" d="100"/>
          <a:sy n="100" d="100"/>
        </p:scale>
        <p:origin x="-1800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0BA169-3F02-48B7-9ECA-4901794EA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972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75707-078E-45B8-86E0-908EEF8DF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797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EF3AD-DCD0-48DE-8F1E-316DF3BC35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402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D4821A-F28A-483F-B183-E41ECCD728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675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646705-B5DD-4E68-9683-552EC9566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663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BBE22-8717-4BF6-9BB7-70C192481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084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5A2C1-7E58-4CA9-A06D-933FA4253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539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99D217-6AC4-478F-AB15-CC097463B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631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4A93BC-3405-4EA8-9BD7-9F3EBD284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138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B78C2B-0F5A-4DCC-9880-94DAAAE0E3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316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12B0CE-A2C1-44F3-B7BD-A368F51EE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601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5B84F-E06C-4FEA-8D25-449EEDFA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144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E83B39-0251-4006-907F-82CBDBF3B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170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F7D9EA-631D-45DB-A92A-19DA32C1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524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547FE-5141-403E-A732-D117CCC12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424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5EE829D-5069-474E-B8B6-F10A39F3B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Microsoft_Excel_97-2003_Worksheet1.xls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/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Příprava roztoků a jejich složení, rozpustnost látek, vyjadřování koncentrace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Pevná složka, rozpouštědlo, roztok, hmotnostní zlomek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>
                <a:solidFill>
                  <a:schemeClr val="tx2"/>
                </a:solidFill>
              </a:rPr>
              <a:t>Roztoky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2185B84-F825-499A-A177-928F6607FB9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47800"/>
            <a:ext cx="756126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VY_32_INOVACE_29_587</a:t>
            </a:r>
            <a:endParaRPr lang="cs-CZ" altLang="cs-CZ" sz="2400" b="1">
              <a:latin typeface="Calibri" pitchFamily="34" charset="0"/>
              <a:cs typeface="Arial" charset="0"/>
            </a:endParaRPr>
          </a:p>
          <a:p>
            <a:pPr algn="ctr" eaLnBrk="1" hangingPunct="1"/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58BD1C9-B1ED-4D24-9F20-EA1CCA1AA66C}" type="slidenum">
              <a:rPr lang="cs-CZ" altLang="cs-CZ" smtClean="0"/>
              <a:pPr eaLnBrk="1" hangingPunct="1"/>
              <a:t>2</a:t>
            </a:fld>
            <a:endParaRPr lang="cs-CZ" alt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TextovéPole 1"/>
          <p:cNvSpPr txBox="1">
            <a:spLocks noChangeArrowheads="1"/>
          </p:cNvSpPr>
          <p:nvPr/>
        </p:nvSpPr>
        <p:spPr bwMode="auto">
          <a:xfrm>
            <a:off x="1544638" y="2781300"/>
            <a:ext cx="5688012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6600" b="1"/>
              <a:t>ROZTOKY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A803C16-9841-4A60-930C-62B804A4C66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3212763" y="371633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5" name="TextovéPole 1"/>
          <p:cNvSpPr txBox="1">
            <a:spLocks noChangeArrowheads="1"/>
          </p:cNvSpPr>
          <p:nvPr/>
        </p:nvSpPr>
        <p:spPr bwMode="auto">
          <a:xfrm>
            <a:off x="755650" y="1628775"/>
            <a:ext cx="7777163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Roztoky jsou homogenní směsi, tvořené pevnou složkou, která je rozpuštěna v rozpouštědle, nejčastěji ve vodě.</a:t>
            </a:r>
          </a:p>
        </p:txBody>
      </p:sp>
      <p:pic>
        <p:nvPicPr>
          <p:cNvPr id="4106" name="Picture 12" descr="C:\Users\Riha\Pictures\Chedmie\IMAGE024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51" b="11816"/>
          <a:stretch>
            <a:fillRect/>
          </a:stretch>
        </p:blipFill>
        <p:spPr bwMode="auto">
          <a:xfrm>
            <a:off x="1258888" y="3213100"/>
            <a:ext cx="6394450" cy="257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10168B2-2018-486C-A88C-2C2353F3537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5129" name="Obdélník 1"/>
          <p:cNvSpPr>
            <a:spLocks noChangeArrowheads="1"/>
          </p:cNvSpPr>
          <p:nvPr/>
        </p:nvSpPr>
        <p:spPr bwMode="auto">
          <a:xfrm>
            <a:off x="684213" y="2003425"/>
            <a:ext cx="7929562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>
                <a:solidFill>
                  <a:srgbClr val="0000FF"/>
                </a:solidFill>
              </a:rPr>
              <a:t>Rozpustnost látek za dané teploty je vyjádřená počtem gramů látky, která se rozpustí ve 100 g vody při určité teplotě.</a:t>
            </a:r>
          </a:p>
          <a:p>
            <a:pPr algn="ctr" eaLnBrk="1" hangingPunct="1"/>
            <a:r>
              <a:rPr lang="cs-CZ" altLang="cs-CZ" sz="2400" b="1">
                <a:solidFill>
                  <a:srgbClr val="FF0000"/>
                </a:solidFill>
              </a:rPr>
              <a:t>Rozpustnost látek je rozdílná. Závisí na povaze rozpouštěné látky, na druhu rozpouštědla a na</a:t>
            </a:r>
          </a:p>
          <a:p>
            <a:pPr algn="ctr" eaLnBrk="1" hangingPunct="1"/>
            <a:r>
              <a:rPr lang="cs-CZ" altLang="cs-CZ" sz="2400" b="1">
                <a:solidFill>
                  <a:srgbClr val="FF0000"/>
                </a:solidFill>
              </a:rPr>
              <a:t>teplotě. U plynů také na tlaku. </a:t>
            </a:r>
          </a:p>
          <a:p>
            <a:pPr algn="ctr" eaLnBrk="1" hangingPunct="1"/>
            <a:r>
              <a:rPr lang="cs-CZ" altLang="cs-CZ" sz="2400" b="1"/>
              <a:t>Rozpustnost látek zvyšující se teplotou zpravidla stoupá (u některých látek klesá, například u Na</a:t>
            </a:r>
            <a:r>
              <a:rPr lang="cs-CZ" altLang="cs-CZ" sz="1400" b="1"/>
              <a:t>2</a:t>
            </a:r>
            <a:r>
              <a:rPr lang="cs-CZ" altLang="cs-CZ" sz="2400" b="1"/>
              <a:t>SO</a:t>
            </a:r>
            <a:r>
              <a:rPr lang="cs-CZ" altLang="cs-CZ" sz="1400" b="1"/>
              <a:t>3</a:t>
            </a:r>
            <a:r>
              <a:rPr lang="cs-CZ" altLang="cs-CZ" sz="2400" b="1"/>
              <a:t>).</a:t>
            </a:r>
          </a:p>
          <a:p>
            <a:pPr algn="ctr" eaLnBrk="1" hangingPunct="1"/>
            <a:r>
              <a:rPr lang="cs-CZ" altLang="cs-CZ" sz="2400" b="1"/>
              <a:t> Rozpustnost plynu s rostoucí teplotou klesá.</a:t>
            </a:r>
          </a:p>
        </p:txBody>
      </p:sp>
      <p:sp>
        <p:nvSpPr>
          <p:cNvPr id="5130" name="TextovéPole 3"/>
          <p:cNvSpPr txBox="1">
            <a:spLocks noChangeArrowheads="1"/>
          </p:cNvSpPr>
          <p:nvPr/>
        </p:nvSpPr>
        <p:spPr bwMode="auto">
          <a:xfrm>
            <a:off x="1835150" y="1196975"/>
            <a:ext cx="46450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Rozpustnost látek</a:t>
            </a:r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40B9149-0BD7-4AAC-96F4-CB612CFC507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graphicFrame>
        <p:nvGraphicFramePr>
          <p:cNvPr id="6153" name="Objekt 1"/>
          <p:cNvGraphicFramePr>
            <a:graphicFrameLocks noGrp="1" noChangeAspect="1"/>
          </p:cNvGraphicFramePr>
          <p:nvPr/>
        </p:nvGraphicFramePr>
        <p:xfrm>
          <a:off x="1019175" y="1196975"/>
          <a:ext cx="7127875" cy="4706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" r:id="rId6" imgW="9144793" imgH="6858594" progId="Excel.Chart.8">
                  <p:embed/>
                </p:oleObj>
              </mc:Choice>
              <mc:Fallback>
                <p:oleObj r:id="rId6" imgW="9144793" imgH="6858594" progId="Excel.Chart.8">
                  <p:embed/>
                  <p:pic>
                    <p:nvPicPr>
                      <p:cNvPr id="0" name="Objekt 1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19175" y="1196975"/>
                        <a:ext cx="7127875" cy="4706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1AF7C8F-74AF-4A92-997F-E98BE67B25B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10" descr="C:\Users\Riha\Pictures\Chedmie\IMAGE024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2" r="1588" b="5971"/>
          <a:stretch>
            <a:fillRect/>
          </a:stretch>
        </p:blipFill>
        <p:spPr bwMode="auto">
          <a:xfrm>
            <a:off x="509588" y="2924175"/>
            <a:ext cx="8124825" cy="2449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7" name="TextovéPole 1"/>
          <p:cNvSpPr txBox="1">
            <a:spLocks noChangeArrowheads="1"/>
          </p:cNvSpPr>
          <p:nvPr/>
        </p:nvSpPr>
        <p:spPr bwMode="auto">
          <a:xfrm>
            <a:off x="657225" y="1412875"/>
            <a:ext cx="77311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Podle množství rozpuštěné látky mluvíme o různě silných roztocích.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34ED238-F01E-407A-8D73-1536DF31062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Nadpis 1"/>
          <p:cNvSpPr>
            <a:spLocks/>
          </p:cNvSpPr>
          <p:nvPr/>
        </p:nvSpPr>
        <p:spPr bwMode="auto">
          <a:xfrm>
            <a:off x="53975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TextovéPole 1"/>
          <p:cNvSpPr txBox="1">
            <a:spLocks noChangeArrowheads="1"/>
          </p:cNvSpPr>
          <p:nvPr/>
        </p:nvSpPr>
        <p:spPr bwMode="auto">
          <a:xfrm>
            <a:off x="539750" y="1096963"/>
            <a:ext cx="8074025" cy="434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Sílu roztoku můžeme vyjádřit různými způsoby:</a:t>
            </a:r>
          </a:p>
          <a:p>
            <a:pPr eaLnBrk="1" hangingPunct="1"/>
            <a:endParaRPr lang="cs-CZ" altLang="cs-CZ" sz="2800" b="1"/>
          </a:p>
          <a:p>
            <a:pPr eaLnBrk="1" hangingPunct="1"/>
            <a:r>
              <a:rPr lang="cs-CZ" altLang="cs-CZ" sz="2400" b="1"/>
              <a:t>a, obecně (nenasycený, nasycený nebo</a:t>
            </a:r>
          </a:p>
          <a:p>
            <a:pPr eaLnBrk="1" hangingPunct="1"/>
            <a:r>
              <a:rPr lang="cs-CZ" altLang="cs-CZ" sz="2400" b="1"/>
              <a:t>    přesycený roztok)</a:t>
            </a:r>
          </a:p>
          <a:p>
            <a:pPr eaLnBrk="1" hangingPunct="1"/>
            <a:r>
              <a:rPr lang="cs-CZ" altLang="cs-CZ" sz="2400" b="1"/>
              <a:t>b, poměrovým způsoben (v hmotnostních nebo </a:t>
            </a:r>
          </a:p>
          <a:p>
            <a:pPr eaLnBrk="1" hangingPunct="1"/>
            <a:r>
              <a:rPr lang="cs-CZ" altLang="cs-CZ" sz="2400" b="1"/>
              <a:t>    objemových jednotkách, hlavně při ředění roztoků)</a:t>
            </a:r>
          </a:p>
          <a:p>
            <a:pPr eaLnBrk="1" hangingPunct="1"/>
            <a:r>
              <a:rPr lang="cs-CZ" altLang="cs-CZ" sz="2400" b="1"/>
              <a:t>c, koncentrací v procentech (objemových nebo</a:t>
            </a:r>
          </a:p>
          <a:p>
            <a:pPr eaLnBrk="1" hangingPunct="1"/>
            <a:r>
              <a:rPr lang="cs-CZ" altLang="cs-CZ" sz="2400" b="1"/>
              <a:t>    hmotnostních)</a:t>
            </a:r>
          </a:p>
          <a:p>
            <a:pPr eaLnBrk="1" hangingPunct="1"/>
            <a:r>
              <a:rPr lang="cs-CZ" altLang="cs-CZ" sz="2400" b="1"/>
              <a:t>d, hmotnostním zlomkem </a:t>
            </a:r>
          </a:p>
          <a:p>
            <a:pPr eaLnBrk="1" hangingPunct="1"/>
            <a:r>
              <a:rPr lang="cs-CZ" altLang="cs-CZ" sz="2400" b="1"/>
              <a:t>e, molární hodnotou (v analytické chemii)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18EEEAE-7ED7-4443-83AD-FD9BF07D95F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kern="0" smtClean="0"/>
              <a:t>	</a:t>
            </a:r>
            <a:endParaRPr lang="cs-CZ" kern="0"/>
          </a:p>
        </p:txBody>
      </p:sp>
      <p:pic>
        <p:nvPicPr>
          <p:cNvPr id="9225" name="Picture 3" descr="G np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52" b="6328"/>
          <a:stretch>
            <a:fillRect/>
          </a:stretch>
        </p:blipFill>
        <p:spPr bwMode="auto">
          <a:xfrm>
            <a:off x="971550" y="1050925"/>
            <a:ext cx="7200900" cy="499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6" name="TextovéPole 1"/>
          <p:cNvSpPr txBox="1">
            <a:spLocks noChangeArrowheads="1"/>
          </p:cNvSpPr>
          <p:nvPr/>
        </p:nvSpPr>
        <p:spPr bwMode="auto">
          <a:xfrm>
            <a:off x="323850" y="2420938"/>
            <a:ext cx="11509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g </a:t>
            </a:r>
          </a:p>
          <a:p>
            <a:pPr eaLnBrk="1" hangingPunct="1"/>
            <a:r>
              <a:rPr lang="cs-CZ" altLang="cs-CZ"/>
              <a:t>látky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900113" y="1600200"/>
            <a:ext cx="0" cy="9652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8" name="TextovéPole 4"/>
          <p:cNvSpPr txBox="1">
            <a:spLocks noChangeArrowheads="1"/>
          </p:cNvSpPr>
          <p:nvPr/>
        </p:nvSpPr>
        <p:spPr bwMode="auto">
          <a:xfrm>
            <a:off x="6249988" y="5965825"/>
            <a:ext cx="828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t [°C]</a:t>
            </a:r>
          </a:p>
        </p:txBody>
      </p:sp>
      <p:cxnSp>
        <p:nvCxnSpPr>
          <p:cNvPr id="9" name="Přímá spojnice se šipkou 8"/>
          <p:cNvCxnSpPr>
            <a:stCxn id="9228" idx="0"/>
          </p:cNvCxnSpPr>
          <p:nvPr/>
        </p:nvCxnSpPr>
        <p:spPr>
          <a:xfrm>
            <a:off x="6664325" y="5965825"/>
            <a:ext cx="12779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7281863" y="6048375"/>
            <a:ext cx="746125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1" name="Obdélník 2"/>
          <p:cNvSpPr>
            <a:spLocks noChangeArrowheads="1"/>
          </p:cNvSpPr>
          <p:nvPr/>
        </p:nvSpPr>
        <p:spPr bwMode="auto">
          <a:xfrm>
            <a:off x="3876675" y="3244850"/>
            <a:ext cx="1390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Svěrný spoj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9C3D3D0-224C-43A4-BCBC-1709AA36F08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ovéPole 1"/>
          <p:cNvSpPr txBox="1">
            <a:spLocks noChangeArrowheads="1"/>
          </p:cNvSpPr>
          <p:nvPr/>
        </p:nvSpPr>
        <p:spPr bwMode="auto">
          <a:xfrm>
            <a:off x="1474788" y="1196975"/>
            <a:ext cx="597693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>
                <a:solidFill>
                  <a:srgbClr val="FF00FF"/>
                </a:solidFill>
              </a:rPr>
              <a:t>Poměrová koncentrace</a:t>
            </a:r>
          </a:p>
        </p:txBody>
      </p:sp>
      <p:sp>
        <p:nvSpPr>
          <p:cNvPr id="10249" name="TextovéPole 2"/>
          <p:cNvSpPr txBox="1">
            <a:spLocks noChangeArrowheads="1"/>
          </p:cNvSpPr>
          <p:nvPr/>
        </p:nvSpPr>
        <p:spPr bwMode="auto">
          <a:xfrm>
            <a:off x="684213" y="2060575"/>
            <a:ext cx="76327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000" b="1"/>
              <a:t>Vyjadřuje se číselným poměrem, (např. 1:1, 1:5), přičemž 1. číslo znamená množství koncentrované látky a 2. číslo množství rozpouštědla. </a:t>
            </a:r>
          </a:p>
          <a:p>
            <a:pPr algn="ctr" eaLnBrk="1" hangingPunct="1"/>
            <a:r>
              <a:rPr lang="cs-CZ" altLang="cs-CZ" sz="2000" b="1"/>
              <a:t>Toto vyjadřování se uplatňuje hlavně při ředění roztoků.</a:t>
            </a:r>
          </a:p>
        </p:txBody>
      </p:sp>
      <p:sp>
        <p:nvSpPr>
          <p:cNvPr id="4" name="Plechovka 3"/>
          <p:cNvSpPr/>
          <p:nvPr/>
        </p:nvSpPr>
        <p:spPr>
          <a:xfrm>
            <a:off x="2051050" y="3860800"/>
            <a:ext cx="976313" cy="1223963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5651500" y="3860800"/>
            <a:ext cx="1008063" cy="1223963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52" name="TextovéPole 9"/>
          <p:cNvSpPr txBox="1">
            <a:spLocks noChangeArrowheads="1"/>
          </p:cNvSpPr>
          <p:nvPr/>
        </p:nvSpPr>
        <p:spPr bwMode="auto">
          <a:xfrm>
            <a:off x="4146550" y="4365625"/>
            <a:ext cx="6350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/>
              <a:t>:</a:t>
            </a:r>
          </a:p>
        </p:txBody>
      </p:sp>
      <p:sp>
        <p:nvSpPr>
          <p:cNvPr id="10253" name="TextovéPole 1"/>
          <p:cNvSpPr txBox="1">
            <a:spLocks noChangeArrowheads="1"/>
          </p:cNvSpPr>
          <p:nvPr/>
        </p:nvSpPr>
        <p:spPr bwMode="auto">
          <a:xfrm>
            <a:off x="1763713" y="5445125"/>
            <a:ext cx="56880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/>
              <a:t>       1                    :                    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6C34DE3-FF8F-4989-894E-8C2AB169AC6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1"/>
          <p:cNvSpPr txBox="1">
            <a:spLocks noChangeArrowheads="1"/>
          </p:cNvSpPr>
          <p:nvPr/>
        </p:nvSpPr>
        <p:spPr bwMode="auto">
          <a:xfrm>
            <a:off x="755650" y="1355725"/>
            <a:ext cx="7416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>
                <a:solidFill>
                  <a:srgbClr val="006600"/>
                </a:solidFill>
              </a:rPr>
              <a:t>Koncentrace vyjádřená v procentech [%]</a:t>
            </a:r>
          </a:p>
        </p:txBody>
      </p:sp>
      <p:sp>
        <p:nvSpPr>
          <p:cNvPr id="11273" name="TextovéPole 2"/>
          <p:cNvSpPr txBox="1">
            <a:spLocks noChangeArrowheads="1"/>
          </p:cNvSpPr>
          <p:nvPr/>
        </p:nvSpPr>
        <p:spPr bwMode="auto">
          <a:xfrm>
            <a:off x="900113" y="2276475"/>
            <a:ext cx="7488237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>
                <a:solidFill>
                  <a:srgbClr val="800000"/>
                </a:solidFill>
              </a:rPr>
              <a:t>Tento údaj představuje procentuální podíl čisté (100%) látky, která je rozpuštěná v příslušném rozpouštědle.</a:t>
            </a:r>
          </a:p>
          <a:p>
            <a:pPr eaLnBrk="1" hangingPunct="1"/>
            <a:endParaRPr lang="cs-CZ" altLang="cs-CZ" sz="2000" b="1">
              <a:solidFill>
                <a:srgbClr val="800000"/>
              </a:solidFill>
            </a:endParaRPr>
          </a:p>
          <a:p>
            <a:pPr eaLnBrk="1" hangingPunct="1"/>
            <a:endParaRPr lang="cs-CZ" altLang="cs-CZ" sz="2000" b="1">
              <a:solidFill>
                <a:srgbClr val="800000"/>
              </a:solidFill>
            </a:endParaRPr>
          </a:p>
          <a:p>
            <a:pPr eaLnBrk="1" hangingPunct="1"/>
            <a:r>
              <a:rPr lang="cs-CZ" altLang="cs-CZ" sz="2000" b="1">
                <a:solidFill>
                  <a:srgbClr val="800000"/>
                </a:solidFill>
              </a:rPr>
              <a:t>Např. na lahvi octa je uvedena koncentrace</a:t>
            </a:r>
          </a:p>
          <a:p>
            <a:pPr eaLnBrk="1" hangingPunct="1"/>
            <a:r>
              <a:rPr lang="cs-CZ" altLang="cs-CZ" sz="2000" b="1">
                <a:solidFill>
                  <a:srgbClr val="800000"/>
                </a:solidFill>
              </a:rPr>
              <a:t> 5%. Znamená to, že 100 g tohoto roztoku </a:t>
            </a:r>
          </a:p>
          <a:p>
            <a:pPr eaLnBrk="1" hangingPunct="1"/>
            <a:r>
              <a:rPr lang="cs-CZ" altLang="cs-CZ" sz="2000" b="1">
                <a:solidFill>
                  <a:srgbClr val="800000"/>
                </a:solidFill>
              </a:rPr>
              <a:t>obsahuje 5 g čisté (100%) kyseliny octové</a:t>
            </a:r>
          </a:p>
          <a:p>
            <a:pPr eaLnBrk="1" hangingPunct="1"/>
            <a:r>
              <a:rPr lang="cs-CZ" altLang="cs-CZ" sz="2000" b="1">
                <a:solidFill>
                  <a:srgbClr val="800000"/>
                </a:solidFill>
              </a:rPr>
              <a:t> a 95 g vody.</a:t>
            </a:r>
          </a:p>
        </p:txBody>
      </p:sp>
      <p:pic>
        <p:nvPicPr>
          <p:cNvPr id="11274" name="Picture 10" descr="E:\oce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288" y="3009900"/>
            <a:ext cx="26193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2AB4E50-50B5-492A-9C53-DD7CC112BA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9" descr="C:\Users\Riha\Pictures\Chedmie\IMAGE024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3" y="2852738"/>
            <a:ext cx="4179887" cy="228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10" descr="C:\Users\Riha\Pictures\Chedmie\IMAGE024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32"/>
          <a:stretch>
            <a:fillRect/>
          </a:stretch>
        </p:blipFill>
        <p:spPr bwMode="auto">
          <a:xfrm>
            <a:off x="5149850" y="2852738"/>
            <a:ext cx="3448050" cy="228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8" name="TextovéPole 1"/>
          <p:cNvSpPr txBox="1">
            <a:spLocks noChangeArrowheads="1"/>
          </p:cNvSpPr>
          <p:nvPr/>
        </p:nvSpPr>
        <p:spPr bwMode="auto">
          <a:xfrm>
            <a:off x="533400" y="1050925"/>
            <a:ext cx="7848600" cy="2030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>
                <a:solidFill>
                  <a:srgbClr val="0000FF"/>
                </a:solidFill>
              </a:rPr>
              <a:t>Koncentrace vyjádřená hmotnostním zlomkem.</a:t>
            </a:r>
          </a:p>
          <a:p>
            <a:pPr algn="ctr" eaLnBrk="1" hangingPunct="1"/>
            <a:endParaRPr lang="cs-CZ" altLang="cs-CZ" sz="2400" b="1">
              <a:solidFill>
                <a:srgbClr val="0000FF"/>
              </a:solidFill>
            </a:endParaRPr>
          </a:p>
          <a:p>
            <a:pPr algn="ctr" eaLnBrk="1" hangingPunct="1"/>
            <a:r>
              <a:rPr lang="cs-CZ" altLang="cs-CZ" sz="2000" b="1"/>
              <a:t>Hmotnostní zlomek je veličina udávající hmotnost rozpuštěné látky v daném objemu, </a:t>
            </a:r>
          </a:p>
          <a:p>
            <a:pPr algn="ctr" eaLnBrk="1" hangingPunct="1"/>
            <a:r>
              <a:rPr lang="cs-CZ" altLang="cs-CZ" sz="2000" b="1"/>
              <a:t>popřípadě v hmotnosti nasyceného roztoku.</a:t>
            </a:r>
          </a:p>
          <a:p>
            <a:pPr eaLnBrk="1" hangingPunct="1"/>
            <a:endParaRPr lang="cs-CZ" altLang="cs-CZ"/>
          </a:p>
        </p:txBody>
      </p:sp>
      <p:sp>
        <p:nvSpPr>
          <p:cNvPr id="12299" name="TextovéPole 1"/>
          <p:cNvSpPr txBox="1">
            <a:spLocks noChangeArrowheads="1"/>
          </p:cNvSpPr>
          <p:nvPr/>
        </p:nvSpPr>
        <p:spPr bwMode="auto">
          <a:xfrm>
            <a:off x="531813" y="5300663"/>
            <a:ext cx="80660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b="1">
                <a:solidFill>
                  <a:srgbClr val="FF3399"/>
                </a:solidFill>
              </a:rPr>
              <a:t>Protože žádná složka směsi nemůže mít větší hmotnost než celá směs, </a:t>
            </a:r>
          </a:p>
          <a:p>
            <a:pPr algn="ctr" eaLnBrk="1" hangingPunct="1"/>
            <a:r>
              <a:rPr lang="cs-CZ" altLang="cs-CZ" b="1">
                <a:solidFill>
                  <a:srgbClr val="FF3399"/>
                </a:solidFill>
              </a:rPr>
              <a:t>je hodnota w vždy menší než 1 (w˂1).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18B6590-48B9-4F50-A588-07E359E042D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7546975" y="4689475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21" name="TextovéPole 1"/>
          <p:cNvSpPr txBox="1">
            <a:spLocks noChangeArrowheads="1"/>
          </p:cNvSpPr>
          <p:nvPr/>
        </p:nvSpPr>
        <p:spPr bwMode="auto">
          <a:xfrm>
            <a:off x="611188" y="1196975"/>
            <a:ext cx="77771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/>
              <a:t>Vztah hmotnostního zlomku </a:t>
            </a:r>
          </a:p>
          <a:p>
            <a:pPr algn="ctr" eaLnBrk="1" hangingPunct="1"/>
            <a:r>
              <a:rPr lang="cs-CZ" altLang="cs-CZ" sz="2800"/>
              <a:t>a procentové koncentrace.</a:t>
            </a:r>
          </a:p>
        </p:txBody>
      </p:sp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684213" y="2420938"/>
            <a:ext cx="7704137" cy="328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/>
              <a:t>Procenta:    5 g kyseliny octové + 95 g vody  =  100g 5% roztoku</a:t>
            </a:r>
          </a:p>
          <a:p>
            <a:pPr eaLnBrk="1" hangingPunct="1"/>
            <a:r>
              <a:rPr lang="cs-CZ" altLang="cs-CZ" sz="2000"/>
              <a:t>	    </a:t>
            </a:r>
          </a:p>
          <a:p>
            <a:pPr eaLnBrk="1" hangingPunct="1"/>
            <a:r>
              <a:rPr lang="cs-CZ" altLang="cs-CZ" sz="2000"/>
              <a:t>	     číselná hodnota se pohybuje mezi  0 – 100.</a:t>
            </a:r>
          </a:p>
          <a:p>
            <a:pPr eaLnBrk="1" hangingPunct="1"/>
            <a:endParaRPr lang="cs-CZ" altLang="cs-CZ"/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 sz="2000"/>
              <a:t>Hmotnostní zlomek</a:t>
            </a:r>
            <a:r>
              <a:rPr lang="cs-CZ" altLang="cs-CZ" sz="2000" b="1"/>
              <a:t>:  </a:t>
            </a:r>
            <a:r>
              <a:rPr lang="cs-CZ" altLang="cs-CZ" sz="2000"/>
              <a:t>w = m</a:t>
            </a:r>
            <a:r>
              <a:rPr lang="cs-CZ" altLang="cs-CZ" sz="2000" baseline="-25000"/>
              <a:t>(s)</a:t>
            </a:r>
            <a:r>
              <a:rPr lang="cs-CZ" altLang="cs-CZ" sz="2000"/>
              <a:t> / m</a:t>
            </a:r>
            <a:r>
              <a:rPr lang="cs-CZ" altLang="cs-CZ" sz="2000" baseline="-25000"/>
              <a:t>(s)</a:t>
            </a:r>
            <a:r>
              <a:rPr lang="cs-CZ" altLang="cs-CZ" sz="2000"/>
              <a:t> + m</a:t>
            </a:r>
            <a:r>
              <a:rPr lang="cs-CZ" altLang="cs-CZ" sz="2000" baseline="-25000"/>
              <a:t>(r)</a:t>
            </a:r>
          </a:p>
          <a:p>
            <a:pPr eaLnBrk="1" hangingPunct="1"/>
            <a:endParaRPr lang="cs-CZ" altLang="cs-CZ" sz="2000" baseline="-25000"/>
          </a:p>
          <a:p>
            <a:pPr eaLnBrk="1" hangingPunct="1"/>
            <a:r>
              <a:rPr lang="cs-CZ" altLang="cs-CZ" sz="2000" baseline="-25000"/>
              <a:t>		            </a:t>
            </a:r>
            <a:r>
              <a:rPr lang="cs-CZ" altLang="cs-CZ" sz="2000"/>
              <a:t>w = 5 / 5 + 95 = 0,05</a:t>
            </a:r>
          </a:p>
          <a:p>
            <a:pPr eaLnBrk="1" hangingPunct="1"/>
            <a:endParaRPr lang="cs-CZ" altLang="cs-CZ" sz="2000" b="1"/>
          </a:p>
          <a:p>
            <a:pPr eaLnBrk="1" hangingPunct="1"/>
            <a:r>
              <a:rPr lang="cs-CZ" altLang="cs-CZ" sz="2000" b="1"/>
              <a:t>		     </a:t>
            </a:r>
            <a:r>
              <a:rPr lang="cs-CZ" altLang="cs-CZ" sz="2000"/>
              <a:t>číselná hodnota se pohybuje v rozmezí 0 - 1</a:t>
            </a:r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EC3038A-212B-4096-ACD8-95312D0F74D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Picture 9" descr="C:\Users\Riha\Pictures\Chedmie\IMAGE025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7" t="10654" r="4945" b="3658"/>
          <a:stretch>
            <a:fillRect/>
          </a:stretch>
        </p:blipFill>
        <p:spPr bwMode="auto">
          <a:xfrm>
            <a:off x="539750" y="1822450"/>
            <a:ext cx="4240213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5" name="Picture 10" descr="C:\Users\Riha\Pictures\Chedmie\IMAGE025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" t="6390" b="4601"/>
          <a:stretch>
            <a:fillRect/>
          </a:stretch>
        </p:blipFill>
        <p:spPr bwMode="auto">
          <a:xfrm>
            <a:off x="4708525" y="2565400"/>
            <a:ext cx="40068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6" name="TextovéPole 1"/>
          <p:cNvSpPr txBox="1">
            <a:spLocks noChangeArrowheads="1"/>
          </p:cNvSpPr>
          <p:nvPr/>
        </p:nvSpPr>
        <p:spPr bwMode="auto">
          <a:xfrm>
            <a:off x="647700" y="1222375"/>
            <a:ext cx="7848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Vyjádření koncentrace molárním způsobem</a:t>
            </a:r>
          </a:p>
        </p:txBody>
      </p:sp>
      <p:sp>
        <p:nvSpPr>
          <p:cNvPr id="14347" name="TextovéPole 1"/>
          <p:cNvSpPr txBox="1">
            <a:spLocks noChangeArrowheads="1"/>
          </p:cNvSpPr>
          <p:nvPr/>
        </p:nvSpPr>
        <p:spPr bwMode="auto">
          <a:xfrm>
            <a:off x="395288" y="5300663"/>
            <a:ext cx="82184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FF3399"/>
                </a:solidFill>
              </a:rPr>
              <a:t>Tento způsob vyjadřování koncentrace se používá hlavně v chemii a biochemii.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861E8EE-4F01-46AD-AE8A-F3E604DF91C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7546975" y="4689475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9" name="TextovéPole 1"/>
          <p:cNvSpPr txBox="1">
            <a:spLocks noChangeArrowheads="1"/>
          </p:cNvSpPr>
          <p:nvPr/>
        </p:nvSpPr>
        <p:spPr bwMode="auto">
          <a:xfrm>
            <a:off x="755650" y="1493838"/>
            <a:ext cx="74882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Kontrolní otázky</a:t>
            </a:r>
          </a:p>
        </p:txBody>
      </p:sp>
      <p:sp>
        <p:nvSpPr>
          <p:cNvPr id="15370" name="TextovéPole 2"/>
          <p:cNvSpPr txBox="1">
            <a:spLocks noChangeArrowheads="1"/>
          </p:cNvSpPr>
          <p:nvPr/>
        </p:nvSpPr>
        <p:spPr bwMode="auto">
          <a:xfrm>
            <a:off x="1042988" y="2636838"/>
            <a:ext cx="7200900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1, Čím jsou charakteristické roztoky?</a:t>
            </a:r>
          </a:p>
          <a:p>
            <a:pPr eaLnBrk="1" hangingPunct="1"/>
            <a:r>
              <a:rPr lang="cs-CZ" altLang="cs-CZ" b="1"/>
              <a:t>2,  Co to je rozpustnost?</a:t>
            </a:r>
          </a:p>
          <a:p>
            <a:pPr eaLnBrk="1" hangingPunct="1"/>
            <a:r>
              <a:rPr lang="cs-CZ" altLang="cs-CZ" b="1"/>
              <a:t>3, Na čem závisí rozpustnost?</a:t>
            </a:r>
          </a:p>
          <a:p>
            <a:pPr eaLnBrk="1" hangingPunct="1"/>
            <a:r>
              <a:rPr lang="cs-CZ" altLang="cs-CZ" b="1"/>
              <a:t>4, Co to je nasycený roztok</a:t>
            </a:r>
          </a:p>
          <a:p>
            <a:pPr eaLnBrk="1" hangingPunct="1"/>
            <a:r>
              <a:rPr lang="cs-CZ" altLang="cs-CZ" b="1"/>
              <a:t>5, Jak se vyjadřuje koncentrace roztoků?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892729E-D8F8-487B-A316-F36CFCDF78E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8441" name="Obdélník 1"/>
          <p:cNvSpPr>
            <a:spLocks noChangeArrowheads="1"/>
          </p:cNvSpPr>
          <p:nvPr/>
        </p:nvSpPr>
        <p:spPr bwMode="auto">
          <a:xfrm>
            <a:off x="755650" y="1693863"/>
            <a:ext cx="7704138" cy="455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Eisner Werner, </a:t>
            </a:r>
            <a:r>
              <a:rPr lang="cs-CZ" dirty="0" err="1"/>
              <a:t>Fladt</a:t>
            </a:r>
            <a:r>
              <a:rPr lang="cs-CZ" dirty="0"/>
              <a:t> </a:t>
            </a:r>
            <a:r>
              <a:rPr lang="cs-CZ" dirty="0" err="1"/>
              <a:t>Rüdiger</a:t>
            </a:r>
            <a:r>
              <a:rPr lang="cs-CZ" dirty="0"/>
              <a:t>, </a:t>
            </a:r>
            <a:r>
              <a:rPr lang="cs-CZ" dirty="0" err="1"/>
              <a:t>Gietz</a:t>
            </a:r>
            <a:r>
              <a:rPr lang="cs-CZ" dirty="0"/>
              <a:t> Paul,  </a:t>
            </a:r>
            <a:r>
              <a:rPr lang="cs-CZ" dirty="0" err="1"/>
              <a:t>Justus</a:t>
            </a:r>
            <a:r>
              <a:rPr lang="cs-CZ" dirty="0"/>
              <a:t> Axel, </a:t>
            </a:r>
            <a:r>
              <a:rPr lang="cs-CZ" dirty="0" err="1"/>
              <a:t>Laitenberger</a:t>
            </a:r>
            <a:r>
              <a:rPr lang="cs-CZ" dirty="0"/>
              <a:t> Klaus, </a:t>
            </a:r>
            <a:r>
              <a:rPr lang="cs-CZ" dirty="0" err="1"/>
              <a:t>Schierle</a:t>
            </a:r>
            <a:r>
              <a:rPr lang="cs-CZ" dirty="0"/>
              <a:t> Werner, </a:t>
            </a:r>
            <a:r>
              <a:rPr lang="cs-CZ" i="1" dirty="0"/>
              <a:t>Chemie pro střední školy 1a, </a:t>
            </a:r>
          </a:p>
          <a:p>
            <a:pPr>
              <a:defRPr/>
            </a:pPr>
            <a:r>
              <a:rPr lang="cs-CZ" dirty="0"/>
              <a:t>Nakladatelství Ernst </a:t>
            </a:r>
            <a:r>
              <a:rPr lang="cs-CZ" dirty="0" err="1"/>
              <a:t>Klett</a:t>
            </a:r>
            <a:r>
              <a:rPr lang="cs-CZ" dirty="0"/>
              <a:t> </a:t>
            </a:r>
            <a:r>
              <a:rPr lang="cs-CZ" dirty="0" err="1"/>
              <a:t>Schulbuchverlag</a:t>
            </a:r>
            <a:r>
              <a:rPr lang="cs-CZ" dirty="0"/>
              <a:t>, </a:t>
            </a:r>
            <a:r>
              <a:rPr lang="cs-CZ" dirty="0" err="1"/>
              <a:t>GmbH</a:t>
            </a:r>
            <a:r>
              <a:rPr lang="cs-CZ" dirty="0"/>
              <a:t> Stuttgart 1986, </a:t>
            </a:r>
          </a:p>
          <a:p>
            <a:pPr>
              <a:defRPr/>
            </a:pPr>
            <a:r>
              <a:rPr lang="cs-CZ" dirty="0" err="1"/>
              <a:t>Scientia</a:t>
            </a:r>
            <a:r>
              <a:rPr lang="cs-CZ" dirty="0"/>
              <a:t> </a:t>
            </a:r>
            <a:r>
              <a:rPr lang="cs-CZ" dirty="0" err="1"/>
              <a:t>s.r.o</a:t>
            </a:r>
            <a:r>
              <a:rPr lang="cs-CZ" dirty="0"/>
              <a:t> pedagogické nakladatelství Praha, 1996,</a:t>
            </a:r>
          </a:p>
          <a:p>
            <a:pPr>
              <a:defRPr/>
            </a:pPr>
            <a:r>
              <a:rPr lang="cs-CZ" dirty="0"/>
              <a:t>ISBN 80-7183-043-7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Škoda Jiří, Dolík Pavel , </a:t>
            </a:r>
            <a:r>
              <a:rPr lang="cs-CZ" i="1" dirty="0"/>
              <a:t>Chemie 8 pro ZŠ a víceletá gymnázia</a:t>
            </a:r>
            <a:r>
              <a:rPr lang="cs-CZ" dirty="0"/>
              <a:t>, Fraus  Plzeň 2006,  ISBN 80-7238-442-2, snímek č. 3, str.14, obr. 3</a:t>
            </a:r>
          </a:p>
          <a:p>
            <a:pPr>
              <a:defRPr/>
            </a:pPr>
            <a:r>
              <a:rPr lang="cs-CZ" dirty="0"/>
              <a:t> </a:t>
            </a:r>
          </a:p>
          <a:p>
            <a:pPr>
              <a:defRPr/>
            </a:pPr>
            <a:r>
              <a:rPr lang="cs-CZ" dirty="0"/>
              <a:t>Škoda Jiří, Dolík Pavel , </a:t>
            </a:r>
            <a:r>
              <a:rPr lang="cs-CZ" i="1" dirty="0"/>
              <a:t>Chemie 9 pro ZŠ a víceletá gymnázia</a:t>
            </a:r>
            <a:r>
              <a:rPr lang="cs-CZ" dirty="0"/>
              <a:t>, Fraus  Plzeň 2006, ISBN 978-80-7238-584-3, snímek č. 6, str.79, obr. 3, snímek č.10, str. 78, obr. 3, snímek č. 11, str. 78, obr. 2 a str. 79. obr. 1, </a:t>
            </a:r>
          </a:p>
          <a:p>
            <a:pPr>
              <a:defRPr/>
            </a:pPr>
            <a:r>
              <a:rPr lang="cs-CZ" dirty="0"/>
              <a:t>snímek č. 13, str. 82, obr. </a:t>
            </a:r>
            <a:r>
              <a:rPr lang="cs-CZ"/>
              <a:t>1 a 2.</a:t>
            </a:r>
            <a:endParaRPr lang="cs-CZ" dirty="0"/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1643</TotalTime>
  <Words>657</Words>
  <Application>Microsoft Office PowerPoint</Application>
  <PresentationFormat>Předvádění na obrazovce (4:3)</PresentationFormat>
  <Paragraphs>140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Výchozí návrh</vt:lpstr>
      <vt:lpstr>Graf aplikace Microsoft Excel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119</cp:revision>
  <dcterms:created xsi:type="dcterms:W3CDTF">2007-02-24T11:24:02Z</dcterms:created>
  <dcterms:modified xsi:type="dcterms:W3CDTF">2013-11-02T01:25:27Z</dcterms:modified>
</cp:coreProperties>
</file>