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307" r:id="rId3"/>
    <p:sldId id="316" r:id="rId4"/>
    <p:sldId id="314" r:id="rId5"/>
    <p:sldId id="308" r:id="rId6"/>
    <p:sldId id="309" r:id="rId7"/>
    <p:sldId id="310" r:id="rId8"/>
    <p:sldId id="311" r:id="rId9"/>
    <p:sldId id="312" r:id="rId10"/>
    <p:sldId id="313" r:id="rId11"/>
    <p:sldId id="273" r:id="rId12"/>
    <p:sldId id="306" r:id="rId13"/>
    <p:sldId id="297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3399"/>
    <a:srgbClr val="0000FF"/>
    <a:srgbClr val="003300"/>
    <a:srgbClr val="0066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24" autoAdjust="0"/>
    <p:restoredTop sz="94640" autoAdjust="0"/>
  </p:normalViewPr>
  <p:slideViewPr>
    <p:cSldViewPr>
      <p:cViewPr>
        <p:scale>
          <a:sx n="75" d="100"/>
          <a:sy n="75" d="100"/>
        </p:scale>
        <p:origin x="-2520" y="-7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5D2CE7-BB41-4698-A20E-A28D13CB63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3332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D288AD-DA10-4A5A-9FE1-51430F3A88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1259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E0A291-14B2-42D8-90FA-9E962C2E8B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7822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964E3-2860-4793-8FEF-1022A3E7A8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4489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F9738-990B-4530-A9A0-A3DD1B455E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3322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C85380-2D38-492F-A1A7-77DF66C20E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6808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D313D2-570B-43F7-86C5-EE56DC759E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5007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434C69-31C6-455B-B062-0520920171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441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71F22A-300F-4B2B-9E38-8BE3133839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3486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584905-E2FB-4B4D-8CC4-903EBBF054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735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E6E41F-518D-4D4C-8293-27AC4D522F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85403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B68929-2EDE-496F-B1D3-98CD7B4B65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77342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65A313-F409-4478-9137-91FF71A840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98451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29A1F9-6CC3-4BC0-8C83-E754CA55B3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16543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Nadpis a obsah nad 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C322F9-F1EB-40C4-9C31-158C59D338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0692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E667574-0D35-4944-8BFA-E8669DA17B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8072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21" name="Group 7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0433155"/>
              </p:ext>
            </p:extLst>
          </p:nvPr>
        </p:nvGraphicFramePr>
        <p:xfrm>
          <a:off x="750888" y="2060575"/>
          <a:ext cx="7559675" cy="3743325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29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Kovy, rozdělení kovů a jejich průmyslová výroba.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Železné a neželezné kovy, teplota tání,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hustota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Chemie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Zdeněk Říha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PC, data 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ročník, žáci 15 - 16 let,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36-47-M/01 Stavebnictví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60438"/>
            <a:ext cx="75596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sz="2800" b="1">
                <a:solidFill>
                  <a:schemeClr val="tx2"/>
                </a:solidFill>
              </a:rPr>
              <a:t>Kovy</a:t>
            </a:r>
          </a:p>
        </p:txBody>
      </p: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6F1D948-DC0A-401C-8CB0-42828A162C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790575" y="1484784"/>
            <a:ext cx="75612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sz="2400" b="1" dirty="0" smtClean="0"/>
              <a:t>VY_32_INOVACE_29_588</a:t>
            </a:r>
            <a:endParaRPr lang="cs-CZ" altLang="cs-CZ" sz="2400" b="1" dirty="0">
              <a:latin typeface="Calibri" pitchFamily="34" charset="0"/>
              <a:cs typeface="Arial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3809278-A953-42D5-9C07-F3A3AFB9ABF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307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Rectangle 2"/>
          <p:cNvSpPr>
            <a:spLocks noChangeArrowheads="1"/>
          </p:cNvSpPr>
          <p:nvPr/>
        </p:nvSpPr>
        <p:spPr bwMode="auto">
          <a:xfrm>
            <a:off x="457200" y="1052513"/>
            <a:ext cx="8229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cs-CZ" altLang="cs-CZ" sz="2400" b="1">
              <a:solidFill>
                <a:schemeClr val="tx2"/>
              </a:solidFill>
            </a:endParaRP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1331913" y="2492375"/>
            <a:ext cx="6119812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sz="6000" b="1">
                <a:solidFill>
                  <a:schemeClr val="tx2"/>
                </a:solidFill>
              </a:rPr>
              <a:t>KOVY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B41C97E-0353-4541-B07C-09538C6516C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410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Rectangle 2"/>
          <p:cNvSpPr>
            <a:spLocks noChangeArrowheads="1"/>
          </p:cNvSpPr>
          <p:nvPr/>
        </p:nvSpPr>
        <p:spPr bwMode="auto">
          <a:xfrm>
            <a:off x="107950" y="2276475"/>
            <a:ext cx="8229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cs-CZ" altLang="cs-CZ" sz="2400" b="1">
              <a:solidFill>
                <a:schemeClr val="tx2"/>
              </a:solidFill>
            </a:endParaRPr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827088" y="1557338"/>
            <a:ext cx="7561262" cy="354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sz="2800" b="1"/>
              <a:t>Rozdělení kovů </a:t>
            </a:r>
          </a:p>
          <a:p>
            <a:pPr algn="ctr" eaLnBrk="1" hangingPunct="1"/>
            <a:endParaRPr lang="cs-CZ" altLang="cs-CZ" sz="2800" b="1"/>
          </a:p>
          <a:p>
            <a:pPr eaLnBrk="1" hangingPunct="1"/>
            <a:r>
              <a:rPr lang="cs-CZ" altLang="cs-CZ" sz="2400" b="1">
                <a:solidFill>
                  <a:srgbClr val="0000FF"/>
                </a:solidFill>
              </a:rPr>
              <a:t>Železné kovy</a:t>
            </a:r>
            <a:r>
              <a:rPr lang="cs-CZ" altLang="cs-CZ" sz="2400" b="1"/>
              <a:t>     - surové železo, ocel, litina</a:t>
            </a:r>
          </a:p>
          <a:p>
            <a:pPr eaLnBrk="1" hangingPunct="1"/>
            <a:endParaRPr lang="cs-CZ" altLang="cs-CZ" sz="2400" b="1"/>
          </a:p>
          <a:p>
            <a:pPr eaLnBrk="1" hangingPunct="1"/>
            <a:r>
              <a:rPr lang="cs-CZ" altLang="cs-CZ" sz="2400" b="1">
                <a:solidFill>
                  <a:srgbClr val="FF3399"/>
                </a:solidFill>
              </a:rPr>
              <a:t>Neželezné kovy</a:t>
            </a:r>
            <a:r>
              <a:rPr lang="cs-CZ" altLang="cs-CZ" sz="2400" b="1"/>
              <a:t> - těžké kovy ( měď, zinek, olovo,   </a:t>
            </a:r>
          </a:p>
          <a:p>
            <a:pPr eaLnBrk="1" hangingPunct="1"/>
            <a:r>
              <a:rPr lang="cs-CZ" altLang="cs-CZ" sz="2400" b="1"/>
              <a:t>                               nikl, cín, chrom, wolfram ), </a:t>
            </a:r>
          </a:p>
          <a:p>
            <a:pPr eaLnBrk="1" hangingPunct="1"/>
            <a:endParaRPr lang="cs-CZ" altLang="cs-CZ" sz="2400" b="1"/>
          </a:p>
          <a:p>
            <a:pPr eaLnBrk="1" hangingPunct="1"/>
            <a:r>
              <a:rPr lang="cs-CZ" altLang="cs-CZ" sz="2400" b="1"/>
              <a:t>		       - lehké kovy (hliník, hořčík, </a:t>
            </a:r>
          </a:p>
          <a:p>
            <a:pPr eaLnBrk="1" hangingPunct="1"/>
            <a:r>
              <a:rPr lang="cs-CZ" altLang="cs-CZ" sz="2400" b="1"/>
              <a:t>		         titan a jejich slitiny 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276C061-F4BE-4CF0-BEAE-1BAE32E1DB6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15888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512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Rectangle 2"/>
          <p:cNvSpPr>
            <a:spLocks noChangeArrowheads="1"/>
          </p:cNvSpPr>
          <p:nvPr/>
        </p:nvSpPr>
        <p:spPr bwMode="auto">
          <a:xfrm>
            <a:off x="539750" y="1052513"/>
            <a:ext cx="82296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5129" name="Rectangle 27"/>
          <p:cNvSpPr>
            <a:spLocks noChangeArrowheads="1"/>
          </p:cNvSpPr>
          <p:nvPr/>
        </p:nvSpPr>
        <p:spPr bwMode="auto">
          <a:xfrm>
            <a:off x="395288" y="1052513"/>
            <a:ext cx="8229600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altLang="cs-CZ" sz="2800" b="1">
                <a:solidFill>
                  <a:schemeClr val="tx2"/>
                </a:solidFill>
              </a:rPr>
              <a:t>Kovy</a:t>
            </a:r>
          </a:p>
        </p:txBody>
      </p:sp>
      <p:sp>
        <p:nvSpPr>
          <p:cNvPr id="5130" name="Rectangle 28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cs-CZ" altLang="cs-CZ" sz="3200"/>
              <a:t>	</a:t>
            </a:r>
          </a:p>
          <a:p>
            <a:pPr>
              <a:spcBef>
                <a:spcPct val="20000"/>
              </a:spcBef>
            </a:pPr>
            <a:r>
              <a:rPr lang="cs-CZ" altLang="cs-CZ" sz="3200" b="1"/>
              <a:t>   </a:t>
            </a:r>
            <a:r>
              <a:rPr lang="cs-CZ" altLang="cs-CZ" sz="2400" b="1"/>
              <a:t>Přibližně tři čtvrtiny prvků jsou kovy nebo polokovy s kovovými vlastnostmi.</a:t>
            </a:r>
          </a:p>
          <a:p>
            <a:pPr>
              <a:spcBef>
                <a:spcPct val="20000"/>
              </a:spcBef>
            </a:pPr>
            <a:endParaRPr lang="cs-CZ" altLang="cs-CZ" sz="2400" b="1"/>
          </a:p>
          <a:p>
            <a:pPr>
              <a:spcBef>
                <a:spcPct val="20000"/>
              </a:spcBef>
            </a:pPr>
            <a:r>
              <a:rPr lang="cs-CZ" altLang="cs-CZ" sz="2400" b="1"/>
              <a:t>	Charakteristickými kovovými vlastnostmi jsou: </a:t>
            </a:r>
          </a:p>
          <a:p>
            <a:pPr>
              <a:spcBef>
                <a:spcPct val="20000"/>
              </a:spcBef>
            </a:pPr>
            <a:r>
              <a:rPr lang="cs-CZ" altLang="cs-CZ" sz="2400" b="1"/>
              <a:t>		    a, </a:t>
            </a:r>
            <a:r>
              <a:rPr lang="cs-CZ" altLang="cs-CZ" sz="2400" b="1">
                <a:solidFill>
                  <a:srgbClr val="FF0000"/>
                </a:solidFill>
              </a:rPr>
              <a:t>barva a kovový lesk</a:t>
            </a:r>
          </a:p>
          <a:p>
            <a:pPr>
              <a:spcBef>
                <a:spcPct val="20000"/>
              </a:spcBef>
            </a:pPr>
            <a:r>
              <a:rPr lang="cs-CZ" altLang="cs-CZ" sz="2400" b="1"/>
              <a:t>		    b, </a:t>
            </a:r>
            <a:r>
              <a:rPr lang="cs-CZ" altLang="cs-CZ" sz="2400" b="1">
                <a:solidFill>
                  <a:schemeClr val="accent2"/>
                </a:solidFill>
              </a:rPr>
              <a:t>tepelná a elektrická vodivost</a:t>
            </a:r>
          </a:p>
          <a:p>
            <a:pPr>
              <a:spcBef>
                <a:spcPct val="20000"/>
              </a:spcBef>
            </a:pPr>
            <a:r>
              <a:rPr lang="cs-CZ" altLang="cs-CZ" sz="2400" b="1"/>
              <a:t>		    c, </a:t>
            </a:r>
            <a:r>
              <a:rPr lang="cs-CZ" altLang="cs-CZ" sz="2400" b="1">
                <a:solidFill>
                  <a:srgbClr val="CC0099"/>
                </a:solidFill>
              </a:rPr>
              <a:t>dobré mechanické vlastnosti</a:t>
            </a:r>
            <a:r>
              <a:rPr lang="cs-CZ" altLang="cs-CZ" sz="2400" b="1"/>
              <a:t> 	   			</a:t>
            </a:r>
            <a:r>
              <a:rPr lang="cs-CZ" altLang="cs-CZ" sz="2400" b="1" i="1"/>
              <a:t>(pevnost, tažnost, kujnost…)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805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C5AB1A8F-4616-4C95-B3EC-673599BBEE45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615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15" descr="periodicka_tabulk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393"/>
          <a:stretch>
            <a:fillRect/>
          </a:stretch>
        </p:blipFill>
        <p:spPr bwMode="auto">
          <a:xfrm>
            <a:off x="250825" y="1268413"/>
            <a:ext cx="8640763" cy="470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3" name="TextovéPole 1"/>
          <p:cNvSpPr txBox="1">
            <a:spLocks noChangeArrowheads="1"/>
          </p:cNvSpPr>
          <p:nvPr/>
        </p:nvSpPr>
        <p:spPr bwMode="auto">
          <a:xfrm>
            <a:off x="2555875" y="1628775"/>
            <a:ext cx="26638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000" b="1"/>
              <a:t>Postavení kovů v </a:t>
            </a:r>
          </a:p>
          <a:p>
            <a:pPr eaLnBrk="1" hangingPunct="1"/>
            <a:r>
              <a:rPr lang="cs-CZ" altLang="cs-CZ" sz="2000" b="1"/>
              <a:t>periodické tabulce</a:t>
            </a:r>
            <a:r>
              <a:rPr lang="cs-CZ" altLang="cs-CZ" sz="200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08E50FF-52A0-4177-9133-4080A6173A30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717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6" name="Rectangle 2"/>
          <p:cNvSpPr>
            <a:spLocks noChangeArrowheads="1"/>
          </p:cNvSpPr>
          <p:nvPr/>
        </p:nvSpPr>
        <p:spPr bwMode="auto">
          <a:xfrm>
            <a:off x="3419475" y="1125538"/>
            <a:ext cx="5278438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7177" name="Rectangle 19"/>
          <p:cNvSpPr>
            <a:spLocks noChangeArrowheads="1"/>
          </p:cNvSpPr>
          <p:nvPr/>
        </p:nvSpPr>
        <p:spPr bwMode="auto">
          <a:xfrm>
            <a:off x="395288" y="1125538"/>
            <a:ext cx="82296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altLang="cs-CZ" sz="2800" b="1">
                <a:solidFill>
                  <a:schemeClr val="tx2"/>
                </a:solidFill>
              </a:rPr>
              <a:t>Rozdělení kovů podle hustoty</a:t>
            </a:r>
          </a:p>
        </p:txBody>
      </p:sp>
      <p:sp>
        <p:nvSpPr>
          <p:cNvPr id="7178" name="Rectangle 20"/>
          <p:cNvSpPr>
            <a:spLocks noChangeArrowheads="1"/>
          </p:cNvSpPr>
          <p:nvPr/>
        </p:nvSpPr>
        <p:spPr bwMode="auto">
          <a:xfrm>
            <a:off x="457200" y="1844675"/>
            <a:ext cx="8229600" cy="3960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cs-CZ" altLang="cs-CZ" sz="3200"/>
              <a:t>	</a:t>
            </a:r>
          </a:p>
          <a:p>
            <a:pPr>
              <a:spcBef>
                <a:spcPct val="20000"/>
              </a:spcBef>
            </a:pPr>
            <a:r>
              <a:rPr lang="cs-CZ" altLang="cs-CZ" sz="2400" b="1"/>
              <a:t>Hustota a teplota jsou fyzikální vlastnosti, podle který lze kovy rozdělit do několika skupin:  </a:t>
            </a:r>
          </a:p>
          <a:p>
            <a:pPr>
              <a:spcBef>
                <a:spcPct val="20000"/>
              </a:spcBef>
            </a:pPr>
            <a:endParaRPr lang="cs-CZ" altLang="cs-CZ" sz="2400" b="1"/>
          </a:p>
          <a:p>
            <a:pPr>
              <a:spcBef>
                <a:spcPct val="20000"/>
              </a:spcBef>
            </a:pPr>
            <a:r>
              <a:rPr lang="cs-CZ" altLang="cs-CZ" sz="2400" b="1"/>
              <a:t>1, </a:t>
            </a:r>
            <a:r>
              <a:rPr lang="cs-CZ" altLang="cs-CZ" sz="2400" b="1">
                <a:solidFill>
                  <a:srgbClr val="FF3399"/>
                </a:solidFill>
              </a:rPr>
              <a:t>podle hustoty </a:t>
            </a:r>
          </a:p>
          <a:p>
            <a:pPr>
              <a:spcBef>
                <a:spcPct val="20000"/>
              </a:spcBef>
            </a:pPr>
            <a:r>
              <a:rPr lang="cs-CZ" altLang="cs-CZ" sz="2400" b="1"/>
              <a:t>	a, </a:t>
            </a:r>
            <a:r>
              <a:rPr lang="cs-CZ" altLang="cs-CZ" sz="2400" b="1">
                <a:solidFill>
                  <a:srgbClr val="009900"/>
                </a:solidFill>
              </a:rPr>
              <a:t>lehké – hliník, hořčík (do </a:t>
            </a:r>
            <a:r>
              <a:rPr lang="el-GR" altLang="cs-CZ" sz="2400" b="1">
                <a:solidFill>
                  <a:srgbClr val="009900"/>
                </a:solidFill>
                <a:cs typeface="Arial" charset="0"/>
              </a:rPr>
              <a:t>ρ</a:t>
            </a:r>
            <a:r>
              <a:rPr lang="cs-CZ" altLang="cs-CZ" sz="2400" b="1">
                <a:solidFill>
                  <a:srgbClr val="009900"/>
                </a:solidFill>
                <a:cs typeface="Arial" charset="0"/>
              </a:rPr>
              <a:t> = 500 kg.m</a:t>
            </a:r>
            <a:r>
              <a:rPr lang="cs-CZ" altLang="cs-CZ" sz="2400" b="1" baseline="30000">
                <a:solidFill>
                  <a:srgbClr val="009900"/>
                </a:solidFill>
                <a:cs typeface="Arial" charset="0"/>
              </a:rPr>
              <a:t>-3</a:t>
            </a:r>
            <a:r>
              <a:rPr lang="cs-CZ" altLang="cs-CZ" sz="2400" b="1">
                <a:solidFill>
                  <a:srgbClr val="009900"/>
                </a:solidFill>
                <a:cs typeface="Arial" charset="0"/>
              </a:rPr>
              <a:t>)   </a:t>
            </a:r>
          </a:p>
          <a:p>
            <a:pPr>
              <a:spcBef>
                <a:spcPct val="20000"/>
              </a:spcBef>
            </a:pPr>
            <a:endParaRPr lang="cs-CZ" altLang="cs-CZ" sz="2400" b="1">
              <a:solidFill>
                <a:srgbClr val="009900"/>
              </a:solidFill>
              <a:cs typeface="Arial" charset="0"/>
            </a:endParaRPr>
          </a:p>
          <a:p>
            <a:pPr>
              <a:spcBef>
                <a:spcPct val="20000"/>
              </a:spcBef>
            </a:pPr>
            <a:r>
              <a:rPr lang="cs-CZ" altLang="cs-CZ" sz="2400" b="1">
                <a:cs typeface="Arial" charset="0"/>
              </a:rPr>
              <a:t>	b, </a:t>
            </a:r>
            <a:r>
              <a:rPr lang="cs-CZ" altLang="cs-CZ" sz="2400" b="1">
                <a:solidFill>
                  <a:srgbClr val="663300"/>
                </a:solidFill>
                <a:cs typeface="Arial" charset="0"/>
              </a:rPr>
              <a:t>těžké – železo</a:t>
            </a:r>
            <a:r>
              <a:rPr lang="cs-CZ" altLang="cs-CZ" sz="2400">
                <a:solidFill>
                  <a:srgbClr val="663300"/>
                </a:solidFill>
                <a:cs typeface="Arial" charset="0"/>
              </a:rPr>
              <a:t>, </a:t>
            </a:r>
            <a:r>
              <a:rPr lang="cs-CZ" altLang="cs-CZ" sz="2400" b="1">
                <a:solidFill>
                  <a:srgbClr val="663300"/>
                </a:solidFill>
                <a:cs typeface="Arial" charset="0"/>
              </a:rPr>
              <a:t>měď, olovo ( </a:t>
            </a:r>
            <a:r>
              <a:rPr lang="el-GR" altLang="cs-CZ" sz="2400" b="1">
                <a:solidFill>
                  <a:srgbClr val="663300"/>
                </a:solidFill>
                <a:cs typeface="Arial" charset="0"/>
              </a:rPr>
              <a:t>ρ</a:t>
            </a:r>
            <a:r>
              <a:rPr lang="en-US" altLang="cs-CZ" sz="2400" b="1">
                <a:solidFill>
                  <a:srgbClr val="663300"/>
                </a:solidFill>
                <a:cs typeface="Arial" charset="0"/>
              </a:rPr>
              <a:t>&gt;</a:t>
            </a:r>
            <a:r>
              <a:rPr lang="cs-CZ" altLang="cs-CZ" sz="2400" b="1">
                <a:solidFill>
                  <a:srgbClr val="663300"/>
                </a:solidFill>
                <a:cs typeface="Arial" charset="0"/>
              </a:rPr>
              <a:t>500 kg.m</a:t>
            </a:r>
            <a:r>
              <a:rPr lang="cs-CZ" altLang="cs-CZ" sz="2400" b="1" baseline="30000">
                <a:solidFill>
                  <a:srgbClr val="663300"/>
                </a:solidFill>
                <a:cs typeface="Arial" charset="0"/>
              </a:rPr>
              <a:t>-3</a:t>
            </a:r>
            <a:r>
              <a:rPr lang="cs-CZ" altLang="cs-CZ" sz="2400" b="1">
                <a:solidFill>
                  <a:srgbClr val="663300"/>
                </a:solidFill>
                <a:cs typeface="Arial" charset="0"/>
              </a:rPr>
              <a:t>)</a:t>
            </a:r>
            <a:r>
              <a:rPr lang="cs-CZ" altLang="cs-CZ" sz="2800" b="1">
                <a:cs typeface="Arial" charset="0"/>
              </a:rPr>
              <a:t> </a:t>
            </a:r>
            <a:endParaRPr lang="cs-CZ" altLang="cs-CZ" sz="2400" b="1">
              <a:solidFill>
                <a:srgbClr val="663300"/>
              </a:solidFill>
              <a:cs typeface="Arial" charset="0"/>
            </a:endParaRPr>
          </a:p>
          <a:p>
            <a:pPr>
              <a:spcBef>
                <a:spcPct val="20000"/>
              </a:spcBef>
            </a:pPr>
            <a:r>
              <a:rPr lang="cs-CZ" altLang="cs-CZ" sz="2400" b="1">
                <a:solidFill>
                  <a:srgbClr val="663300"/>
                </a:solidFill>
                <a:cs typeface="Arial" charset="0"/>
              </a:rPr>
              <a:t>						</a:t>
            </a:r>
            <a:endParaRPr lang="el-GR" altLang="cs-CZ" sz="2400" b="1">
              <a:solidFill>
                <a:srgbClr val="663300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A06E821-E405-4C46-83FF-6FD25F8D2D1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819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8201" name="Text Box 15"/>
          <p:cNvSpPr txBox="1">
            <a:spLocks noChangeArrowheads="1"/>
          </p:cNvSpPr>
          <p:nvPr/>
        </p:nvSpPr>
        <p:spPr bwMode="auto">
          <a:xfrm>
            <a:off x="1692275" y="1628775"/>
            <a:ext cx="39592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 altLang="cs-CZ"/>
          </a:p>
        </p:txBody>
      </p:sp>
      <p:sp>
        <p:nvSpPr>
          <p:cNvPr id="8202" name="Rectangle 19"/>
          <p:cNvSpPr>
            <a:spLocks noChangeArrowheads="1"/>
          </p:cNvSpPr>
          <p:nvPr/>
        </p:nvSpPr>
        <p:spPr bwMode="auto">
          <a:xfrm>
            <a:off x="395288" y="1052513"/>
            <a:ext cx="82296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altLang="cs-CZ" sz="2800" b="1">
                <a:solidFill>
                  <a:schemeClr val="tx2"/>
                </a:solidFill>
              </a:rPr>
              <a:t>Rozdělení kovů podle teploty tání</a:t>
            </a:r>
          </a:p>
        </p:txBody>
      </p:sp>
      <p:sp>
        <p:nvSpPr>
          <p:cNvPr id="8203" name="Rectangle 20"/>
          <p:cNvSpPr>
            <a:spLocks noChangeArrowheads="1"/>
          </p:cNvSpPr>
          <p:nvPr/>
        </p:nvSpPr>
        <p:spPr bwMode="auto">
          <a:xfrm>
            <a:off x="468313" y="1773238"/>
            <a:ext cx="8229600" cy="417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cs-CZ" altLang="cs-CZ" sz="3200"/>
              <a:t>		</a:t>
            </a:r>
            <a:r>
              <a:rPr lang="cs-CZ" altLang="cs-CZ" sz="2400" b="1"/>
              <a:t>2, </a:t>
            </a:r>
            <a:r>
              <a:rPr lang="cs-CZ" altLang="cs-CZ" sz="2400" b="1">
                <a:solidFill>
                  <a:srgbClr val="FF3399"/>
                </a:solidFill>
              </a:rPr>
              <a:t>podle teploty tání</a:t>
            </a:r>
          </a:p>
          <a:p>
            <a:pPr>
              <a:spcBef>
                <a:spcPct val="20000"/>
              </a:spcBef>
            </a:pPr>
            <a:endParaRPr lang="cs-CZ" altLang="cs-CZ" sz="2400" b="1">
              <a:solidFill>
                <a:srgbClr val="FF3399"/>
              </a:solidFill>
            </a:endParaRPr>
          </a:p>
          <a:p>
            <a:pPr>
              <a:spcBef>
                <a:spcPct val="20000"/>
              </a:spcBef>
            </a:pPr>
            <a:r>
              <a:rPr lang="cs-CZ" altLang="cs-CZ" sz="2400" b="1"/>
              <a:t>	           a, </a:t>
            </a:r>
            <a:r>
              <a:rPr lang="cs-CZ" altLang="cs-CZ" sz="2400" b="1">
                <a:solidFill>
                  <a:srgbClr val="009900"/>
                </a:solidFill>
              </a:rPr>
              <a:t>lehce tavitelné</a:t>
            </a:r>
            <a:r>
              <a:rPr lang="cs-CZ" altLang="cs-CZ" sz="2400" b="1"/>
              <a:t> (do 500 °C </a:t>
            </a:r>
          </a:p>
          <a:p>
            <a:pPr>
              <a:spcBef>
                <a:spcPct val="20000"/>
              </a:spcBef>
            </a:pPr>
            <a:r>
              <a:rPr lang="cs-CZ" altLang="cs-CZ" sz="2400" b="1"/>
              <a:t>				             cín 232°C, olovo 327°C)</a:t>
            </a:r>
          </a:p>
          <a:p>
            <a:pPr>
              <a:spcBef>
                <a:spcPct val="20000"/>
              </a:spcBef>
            </a:pPr>
            <a:endParaRPr lang="cs-CZ" altLang="cs-CZ" sz="2400" b="1"/>
          </a:p>
          <a:p>
            <a:pPr>
              <a:spcBef>
                <a:spcPct val="20000"/>
              </a:spcBef>
            </a:pPr>
            <a:r>
              <a:rPr lang="cs-CZ" altLang="cs-CZ" sz="2400" b="1"/>
              <a:t>	           b, </a:t>
            </a:r>
            <a:r>
              <a:rPr lang="cs-CZ" altLang="cs-CZ" sz="2400" b="1">
                <a:solidFill>
                  <a:srgbClr val="CC6600"/>
                </a:solidFill>
              </a:rPr>
              <a:t>těžce tavitelné</a:t>
            </a:r>
            <a:r>
              <a:rPr lang="cs-CZ" altLang="cs-CZ" sz="2400" b="1"/>
              <a:t> (přes 1500 °C, </a:t>
            </a:r>
          </a:p>
          <a:p>
            <a:pPr>
              <a:spcBef>
                <a:spcPct val="20000"/>
              </a:spcBef>
            </a:pPr>
            <a:r>
              <a:rPr lang="cs-CZ" altLang="cs-CZ" sz="2400" b="1"/>
              <a:t>				              chrom 2180 °C, </a:t>
            </a:r>
          </a:p>
          <a:p>
            <a:pPr>
              <a:spcBef>
                <a:spcPct val="20000"/>
              </a:spcBef>
            </a:pPr>
            <a:r>
              <a:rPr lang="cs-CZ" altLang="cs-CZ" sz="2400" b="1"/>
              <a:t>				              wolfram 3695 °C)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4522EC0-7D53-4181-9E23-8DC4CE404494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922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Rectangle 2"/>
          <p:cNvSpPr>
            <a:spLocks noChangeArrowheads="1"/>
          </p:cNvSpPr>
          <p:nvPr/>
        </p:nvSpPr>
        <p:spPr bwMode="auto">
          <a:xfrm>
            <a:off x="468313" y="981075"/>
            <a:ext cx="822960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9225" name="Rectangle 12"/>
          <p:cNvSpPr>
            <a:spLocks noChangeArrowheads="1"/>
          </p:cNvSpPr>
          <p:nvPr/>
        </p:nvSpPr>
        <p:spPr bwMode="auto">
          <a:xfrm>
            <a:off x="395288" y="1052513"/>
            <a:ext cx="82296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altLang="cs-CZ" sz="2800" b="1">
                <a:solidFill>
                  <a:schemeClr val="tx2"/>
                </a:solidFill>
              </a:rPr>
              <a:t>Výjimečný kov</a:t>
            </a:r>
          </a:p>
        </p:txBody>
      </p:sp>
      <p:sp>
        <p:nvSpPr>
          <p:cNvPr id="9226" name="Rectangle 13"/>
          <p:cNvSpPr>
            <a:spLocks noChangeArrowheads="1"/>
          </p:cNvSpPr>
          <p:nvPr/>
        </p:nvSpPr>
        <p:spPr bwMode="auto">
          <a:xfrm>
            <a:off x="457200" y="1916113"/>
            <a:ext cx="8229600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hangingPunct="0">
              <a:spcBef>
                <a:spcPct val="20000"/>
              </a:spcBef>
              <a:defRPr/>
            </a:pPr>
            <a:endParaRPr lang="cs-CZ" sz="3200" dirty="0"/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cs-CZ" sz="3200" dirty="0"/>
              <a:t>		</a:t>
            </a:r>
            <a:r>
              <a:rPr lang="cs-CZ" sz="2400" b="1" dirty="0">
                <a:solidFill>
                  <a:srgbClr val="0066FF"/>
                </a:solidFill>
              </a:rPr>
              <a:t>RTUŤ</a:t>
            </a:r>
            <a:r>
              <a:rPr lang="cs-CZ" sz="2400" b="1" dirty="0"/>
              <a:t> – </a:t>
            </a:r>
            <a:r>
              <a:rPr lang="cs-CZ" sz="2400" b="1" dirty="0">
                <a:solidFill>
                  <a:srgbClr val="FF3300"/>
                </a:solidFill>
              </a:rPr>
              <a:t>kapalný kov stříbrolesklé barvy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endParaRPr lang="cs-CZ" sz="2400" b="1" dirty="0">
              <a:solidFill>
                <a:srgbClr val="FF3300"/>
              </a:solidFill>
            </a:endParaRP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cs-CZ" sz="2400" b="1" dirty="0"/>
              <a:t>			   hustota 13546 kg.m</a:t>
            </a:r>
            <a:r>
              <a:rPr lang="cs-CZ" sz="2400" b="1" baseline="30000" dirty="0"/>
              <a:t>-3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cs-CZ" sz="2400" b="1" baseline="30000" dirty="0"/>
              <a:t>			    </a:t>
            </a:r>
            <a:r>
              <a:rPr lang="cs-CZ" sz="2400" b="1" dirty="0"/>
              <a:t>teplota tání -39 °C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cs-CZ" sz="2400" b="1" dirty="0"/>
              <a:t>			   teplota varu 356 °C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F857705-469A-4151-A16F-A5909DE6554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024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Rectangle 13"/>
          <p:cNvSpPr>
            <a:spLocks noChangeArrowheads="1"/>
          </p:cNvSpPr>
          <p:nvPr/>
        </p:nvSpPr>
        <p:spPr bwMode="auto">
          <a:xfrm>
            <a:off x="684213" y="1052513"/>
            <a:ext cx="82296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altLang="cs-CZ" sz="2800" b="1">
                <a:solidFill>
                  <a:schemeClr val="tx2"/>
                </a:solidFill>
              </a:rPr>
              <a:t>Výskyt kovů v přírodě</a:t>
            </a:r>
          </a:p>
        </p:txBody>
      </p:sp>
      <p:sp>
        <p:nvSpPr>
          <p:cNvPr id="10249" name="Rectangle 14"/>
          <p:cNvSpPr>
            <a:spLocks noChangeArrowheads="1"/>
          </p:cNvSpPr>
          <p:nvPr/>
        </p:nvSpPr>
        <p:spPr bwMode="auto">
          <a:xfrm>
            <a:off x="457200" y="1989138"/>
            <a:ext cx="8229600" cy="374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cs-CZ" altLang="cs-CZ" sz="3200"/>
              <a:t>	</a:t>
            </a:r>
          </a:p>
          <a:p>
            <a:pPr>
              <a:spcBef>
                <a:spcPct val="20000"/>
              </a:spcBef>
            </a:pPr>
            <a:r>
              <a:rPr lang="cs-CZ" altLang="cs-CZ" sz="2400" b="1">
                <a:solidFill>
                  <a:srgbClr val="CC0099"/>
                </a:solidFill>
              </a:rPr>
              <a:t>    V přírodě se jako ryzí kovy vyskytují výjimečně, pouze zlato a platina.</a:t>
            </a:r>
          </a:p>
          <a:p>
            <a:pPr>
              <a:spcBef>
                <a:spcPct val="20000"/>
              </a:spcBef>
            </a:pPr>
            <a:endParaRPr lang="cs-CZ" altLang="cs-CZ" sz="2400" b="1">
              <a:solidFill>
                <a:srgbClr val="CC0099"/>
              </a:solidFill>
            </a:endParaRPr>
          </a:p>
          <a:p>
            <a:pPr>
              <a:spcBef>
                <a:spcPct val="20000"/>
              </a:spcBef>
            </a:pPr>
            <a:r>
              <a:rPr lang="cs-CZ" altLang="cs-CZ" sz="2400" b="1"/>
              <a:t>	</a:t>
            </a:r>
            <a:r>
              <a:rPr lang="cs-CZ" altLang="cs-CZ" sz="2400" b="1">
                <a:solidFill>
                  <a:srgbClr val="009900"/>
                </a:solidFill>
              </a:rPr>
              <a:t>Nejčastěji jsou obsaženy v kovových rudách, jako oxidy (hnědel krevel, magnetovec)</a:t>
            </a:r>
          </a:p>
          <a:p>
            <a:pPr>
              <a:spcBef>
                <a:spcPct val="20000"/>
              </a:spcBef>
            </a:pPr>
            <a:endParaRPr lang="cs-CZ" altLang="cs-CZ" sz="2400" b="1">
              <a:solidFill>
                <a:srgbClr val="009900"/>
              </a:solidFill>
            </a:endParaRPr>
          </a:p>
          <a:p>
            <a:pPr>
              <a:spcBef>
                <a:spcPct val="20000"/>
              </a:spcBef>
            </a:pPr>
            <a:r>
              <a:rPr lang="cs-CZ" altLang="cs-CZ" sz="2800" b="1"/>
              <a:t>	</a:t>
            </a:r>
            <a:r>
              <a:rPr lang="cs-CZ" altLang="cs-CZ" sz="2400" b="1">
                <a:solidFill>
                  <a:srgbClr val="CC6600"/>
                </a:solidFill>
              </a:rPr>
              <a:t>nebo sulfidy (pyrit, sfalerit, blejno zinkové).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92FD686-32C0-4DCC-9960-63513114949D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127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Rectangle 10"/>
          <p:cNvSpPr>
            <a:spLocks noChangeArrowheads="1"/>
          </p:cNvSpPr>
          <p:nvPr/>
        </p:nvSpPr>
        <p:spPr bwMode="auto">
          <a:xfrm>
            <a:off x="395288" y="1052513"/>
            <a:ext cx="82296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altLang="cs-CZ" sz="2800" b="1">
                <a:solidFill>
                  <a:schemeClr val="tx2"/>
                </a:solidFill>
              </a:rPr>
              <a:t>Průmyslová výroba kovů</a:t>
            </a:r>
          </a:p>
        </p:txBody>
      </p:sp>
      <p:sp>
        <p:nvSpPr>
          <p:cNvPr id="11273" name="Rectangle 11"/>
          <p:cNvSpPr>
            <a:spLocks noChangeArrowheads="1"/>
          </p:cNvSpPr>
          <p:nvPr/>
        </p:nvSpPr>
        <p:spPr bwMode="auto">
          <a:xfrm>
            <a:off x="457200" y="1916113"/>
            <a:ext cx="8229600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cs-CZ" altLang="cs-CZ" sz="3200"/>
              <a:t>	</a:t>
            </a:r>
          </a:p>
          <a:p>
            <a:pPr>
              <a:spcBef>
                <a:spcPct val="20000"/>
              </a:spcBef>
            </a:pPr>
            <a:r>
              <a:rPr lang="cs-CZ" altLang="cs-CZ" sz="2400"/>
              <a:t>	</a:t>
            </a:r>
            <a:r>
              <a:rPr lang="cs-CZ" altLang="cs-CZ" sz="2400" b="1"/>
              <a:t>1, </a:t>
            </a:r>
            <a:r>
              <a:rPr lang="cs-CZ" altLang="cs-CZ" sz="2400" b="1">
                <a:solidFill>
                  <a:srgbClr val="CC6600"/>
                </a:solidFill>
              </a:rPr>
              <a:t>hutnickým způsobem</a:t>
            </a:r>
          </a:p>
          <a:p>
            <a:pPr>
              <a:spcBef>
                <a:spcPct val="20000"/>
              </a:spcBef>
            </a:pPr>
            <a:r>
              <a:rPr lang="cs-CZ" altLang="cs-CZ" sz="2400" b="1"/>
              <a:t>	     a, </a:t>
            </a:r>
            <a:r>
              <a:rPr lang="cs-CZ" altLang="cs-CZ" sz="2400" b="1">
                <a:solidFill>
                  <a:srgbClr val="009900"/>
                </a:solidFill>
              </a:rPr>
              <a:t>redukcí (oxidy)</a:t>
            </a:r>
          </a:p>
          <a:p>
            <a:pPr>
              <a:spcBef>
                <a:spcPct val="20000"/>
              </a:spcBef>
            </a:pPr>
            <a:r>
              <a:rPr lang="cs-CZ" altLang="cs-CZ" sz="2400" b="1"/>
              <a:t>	2Fe </a:t>
            </a:r>
            <a:r>
              <a:rPr lang="cs-CZ" altLang="cs-CZ" sz="2400" b="1" baseline="-25000"/>
              <a:t>2</a:t>
            </a:r>
            <a:r>
              <a:rPr lang="cs-CZ" altLang="cs-CZ" sz="2400" b="1"/>
              <a:t>O</a:t>
            </a:r>
            <a:r>
              <a:rPr lang="cs-CZ" altLang="cs-CZ" sz="2400" b="1" baseline="-25000"/>
              <a:t>3</a:t>
            </a:r>
            <a:r>
              <a:rPr lang="cs-CZ" altLang="cs-CZ" sz="2400" b="1"/>
              <a:t> + 3C  = 4Fe + 3CO</a:t>
            </a:r>
            <a:r>
              <a:rPr lang="cs-CZ" altLang="cs-CZ" sz="2400" b="1" baseline="-25000"/>
              <a:t>2</a:t>
            </a:r>
          </a:p>
          <a:p>
            <a:pPr>
              <a:spcBef>
                <a:spcPct val="20000"/>
              </a:spcBef>
            </a:pPr>
            <a:endParaRPr lang="cs-CZ" altLang="cs-CZ" sz="2400" b="1"/>
          </a:p>
          <a:p>
            <a:pPr>
              <a:spcBef>
                <a:spcPct val="20000"/>
              </a:spcBef>
            </a:pPr>
            <a:r>
              <a:rPr lang="cs-CZ" altLang="cs-CZ" sz="2400" b="1"/>
              <a:t>	      b, </a:t>
            </a:r>
            <a:r>
              <a:rPr lang="cs-CZ" altLang="cs-CZ" sz="2400" b="1">
                <a:solidFill>
                  <a:srgbClr val="FF3399"/>
                </a:solidFill>
              </a:rPr>
              <a:t>pražením (sulfidy)</a:t>
            </a:r>
          </a:p>
          <a:p>
            <a:pPr>
              <a:spcBef>
                <a:spcPct val="20000"/>
              </a:spcBef>
            </a:pPr>
            <a:r>
              <a:rPr lang="cs-CZ" altLang="cs-CZ" sz="2400" b="1"/>
              <a:t>			ZnS + O</a:t>
            </a:r>
            <a:r>
              <a:rPr lang="cs-CZ" altLang="cs-CZ" sz="2400" b="1" baseline="-25000"/>
              <a:t>2</a:t>
            </a:r>
            <a:r>
              <a:rPr lang="cs-CZ" altLang="cs-CZ" sz="2400" b="1"/>
              <a:t>  = Zn + SO</a:t>
            </a:r>
            <a:r>
              <a:rPr lang="cs-CZ" altLang="cs-CZ" sz="2400" b="1" baseline="-25000"/>
              <a:t>2</a:t>
            </a:r>
          </a:p>
        </p:txBody>
      </p:sp>
      <p:pic>
        <p:nvPicPr>
          <p:cNvPr id="11274" name="Picture 9" descr="IMAGE007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17" b="4462"/>
          <a:stretch>
            <a:fillRect/>
          </a:stretch>
        </p:blipFill>
        <p:spPr bwMode="auto">
          <a:xfrm>
            <a:off x="4787900" y="2133600"/>
            <a:ext cx="3384550" cy="212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2138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577E098-A437-4A79-9F1B-FF535F1BCDE4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15888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229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Rectangle 2"/>
          <p:cNvSpPr>
            <a:spLocks noChangeArrowheads="1"/>
          </p:cNvSpPr>
          <p:nvPr/>
        </p:nvSpPr>
        <p:spPr bwMode="auto">
          <a:xfrm>
            <a:off x="611188" y="981075"/>
            <a:ext cx="7772400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sz="8000" b="1">
                <a:solidFill>
                  <a:schemeClr val="tx2"/>
                </a:solidFill>
              </a:rPr>
              <a:t/>
            </a:r>
            <a:br>
              <a:rPr lang="cs-CZ" altLang="cs-CZ" sz="8000" b="1">
                <a:solidFill>
                  <a:schemeClr val="tx2"/>
                </a:solidFill>
              </a:rPr>
            </a:br>
            <a:endParaRPr lang="cs-CZ" altLang="cs-CZ" sz="6000" b="1">
              <a:solidFill>
                <a:schemeClr val="tx2"/>
              </a:solidFill>
            </a:endParaRPr>
          </a:p>
        </p:txBody>
      </p:sp>
      <p:sp>
        <p:nvSpPr>
          <p:cNvPr id="12297" name="Rectangle 15"/>
          <p:cNvSpPr>
            <a:spLocks noChangeArrowheads="1"/>
          </p:cNvSpPr>
          <p:nvPr/>
        </p:nvSpPr>
        <p:spPr bwMode="auto">
          <a:xfrm>
            <a:off x="395288" y="1052513"/>
            <a:ext cx="82296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altLang="cs-CZ" sz="2800" b="1">
                <a:solidFill>
                  <a:schemeClr val="tx2"/>
                </a:solidFill>
              </a:rPr>
              <a:t>Průmyslová výroba kovů</a:t>
            </a:r>
          </a:p>
        </p:txBody>
      </p:sp>
      <p:sp>
        <p:nvSpPr>
          <p:cNvPr id="12298" name="Rectangle 16"/>
          <p:cNvSpPr>
            <a:spLocks noChangeArrowheads="1"/>
          </p:cNvSpPr>
          <p:nvPr/>
        </p:nvSpPr>
        <p:spPr bwMode="auto">
          <a:xfrm>
            <a:off x="407988" y="2060575"/>
            <a:ext cx="8229600" cy="338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cs-CZ" altLang="cs-CZ" sz="3200"/>
              <a:t>	</a:t>
            </a:r>
            <a:r>
              <a:rPr lang="cs-CZ" altLang="cs-CZ" sz="2400" b="1"/>
              <a:t>2, </a:t>
            </a:r>
            <a:r>
              <a:rPr lang="cs-CZ" altLang="cs-CZ" sz="2400" b="1">
                <a:solidFill>
                  <a:srgbClr val="FF3399"/>
                </a:solidFill>
              </a:rPr>
              <a:t>elektrolyticky</a:t>
            </a:r>
          </a:p>
          <a:p>
            <a:pPr>
              <a:spcBef>
                <a:spcPct val="20000"/>
              </a:spcBef>
            </a:pPr>
            <a:endParaRPr lang="cs-CZ" altLang="cs-CZ" sz="2400" b="1">
              <a:solidFill>
                <a:srgbClr val="FF3399"/>
              </a:solidFill>
            </a:endParaRPr>
          </a:p>
          <a:p>
            <a:pPr>
              <a:spcBef>
                <a:spcPct val="20000"/>
              </a:spcBef>
            </a:pPr>
            <a:r>
              <a:rPr lang="cs-CZ" altLang="cs-CZ" sz="2400" b="1"/>
              <a:t>	2 Al</a:t>
            </a:r>
            <a:r>
              <a:rPr lang="cs-CZ" altLang="cs-CZ" sz="2400" b="1" baseline="-25000"/>
              <a:t>2</a:t>
            </a:r>
            <a:r>
              <a:rPr lang="cs-CZ" altLang="cs-CZ" sz="2400" b="1"/>
              <a:t>O</a:t>
            </a:r>
            <a:r>
              <a:rPr lang="cs-CZ" altLang="cs-CZ" sz="2400" b="1" baseline="-25000"/>
              <a:t>3</a:t>
            </a:r>
            <a:r>
              <a:rPr lang="cs-CZ" altLang="cs-CZ" sz="2400" b="1"/>
              <a:t>  </a:t>
            </a:r>
            <a:r>
              <a:rPr lang="cs-CZ" altLang="cs-CZ" sz="2400" b="1" baseline="-25000"/>
              <a:t>el. proud   </a:t>
            </a:r>
            <a:r>
              <a:rPr lang="cs-CZ" altLang="cs-CZ" sz="2400" b="1"/>
              <a:t>4Al +</a:t>
            </a:r>
            <a:r>
              <a:rPr lang="cs-CZ" altLang="cs-CZ" sz="2400" b="1" baseline="-25000"/>
              <a:t>   </a:t>
            </a:r>
            <a:r>
              <a:rPr lang="cs-CZ" altLang="cs-CZ" sz="2400" b="1"/>
              <a:t>3O</a:t>
            </a:r>
            <a:r>
              <a:rPr lang="cs-CZ" altLang="cs-CZ" sz="2400" b="1" baseline="-25000"/>
              <a:t>2</a:t>
            </a:r>
            <a:endParaRPr lang="cs-CZ" altLang="cs-CZ" sz="2400" b="1"/>
          </a:p>
          <a:p>
            <a:pPr>
              <a:spcBef>
                <a:spcPct val="20000"/>
              </a:spcBef>
            </a:pPr>
            <a:endParaRPr lang="cs-CZ" altLang="cs-CZ" sz="2400" b="1"/>
          </a:p>
          <a:p>
            <a:pPr>
              <a:spcBef>
                <a:spcPct val="20000"/>
              </a:spcBef>
            </a:pPr>
            <a:endParaRPr lang="cs-CZ" altLang="cs-CZ" sz="2400" b="1"/>
          </a:p>
          <a:p>
            <a:pPr>
              <a:spcBef>
                <a:spcPct val="20000"/>
              </a:spcBef>
            </a:pPr>
            <a:r>
              <a:rPr lang="cs-CZ" altLang="cs-CZ" sz="2400" b="1"/>
              <a:t>	3, </a:t>
            </a:r>
            <a:r>
              <a:rPr lang="cs-CZ" altLang="cs-CZ" sz="2400" b="1">
                <a:solidFill>
                  <a:schemeClr val="hlink"/>
                </a:solidFill>
              </a:rPr>
              <a:t>aluminotermickou reakcí</a:t>
            </a:r>
            <a:r>
              <a:rPr lang="cs-CZ" altLang="cs-CZ" sz="2400" b="1" baseline="-25000"/>
              <a:t>	</a:t>
            </a:r>
          </a:p>
          <a:p>
            <a:pPr>
              <a:spcBef>
                <a:spcPct val="20000"/>
              </a:spcBef>
            </a:pPr>
            <a:endParaRPr lang="cs-CZ" altLang="cs-CZ" sz="2400" b="1" baseline="-25000"/>
          </a:p>
          <a:p>
            <a:pPr>
              <a:spcBef>
                <a:spcPct val="20000"/>
              </a:spcBef>
            </a:pPr>
            <a:r>
              <a:rPr lang="cs-CZ" altLang="cs-CZ" sz="2400" b="1" baseline="-25000"/>
              <a:t>			</a:t>
            </a:r>
            <a:r>
              <a:rPr lang="cs-CZ" altLang="cs-CZ" sz="2400" b="1"/>
              <a:t>Cr</a:t>
            </a:r>
            <a:r>
              <a:rPr lang="cs-CZ" altLang="cs-CZ" sz="2400" b="1" baseline="-25000"/>
              <a:t>2</a:t>
            </a:r>
            <a:r>
              <a:rPr lang="cs-CZ" altLang="cs-CZ" sz="2400" b="1"/>
              <a:t>O</a:t>
            </a:r>
            <a:r>
              <a:rPr lang="cs-CZ" altLang="cs-CZ" sz="2400" b="1" baseline="-25000"/>
              <a:t>3</a:t>
            </a:r>
            <a:r>
              <a:rPr lang="cs-CZ" altLang="cs-CZ" sz="2400" b="1"/>
              <a:t> + 2Al  =  Al</a:t>
            </a:r>
            <a:r>
              <a:rPr lang="cs-CZ" altLang="cs-CZ" sz="2400" b="1" baseline="-25000"/>
              <a:t>2</a:t>
            </a:r>
            <a:r>
              <a:rPr lang="cs-CZ" altLang="cs-CZ" sz="2400" b="1"/>
              <a:t>O</a:t>
            </a:r>
            <a:r>
              <a:rPr lang="cs-CZ" altLang="cs-CZ" sz="2400" b="1" baseline="-25000"/>
              <a:t>3</a:t>
            </a:r>
            <a:r>
              <a:rPr lang="cs-CZ" altLang="cs-CZ" sz="2400" b="1"/>
              <a:t> + 2Cr</a:t>
            </a:r>
          </a:p>
        </p:txBody>
      </p:sp>
      <p:sp>
        <p:nvSpPr>
          <p:cNvPr id="12299" name="Line 17"/>
          <p:cNvSpPr>
            <a:spLocks noChangeShapeType="1"/>
          </p:cNvSpPr>
          <p:nvPr/>
        </p:nvSpPr>
        <p:spPr bwMode="auto">
          <a:xfrm>
            <a:off x="1979613" y="3213100"/>
            <a:ext cx="9350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diamond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pic>
        <p:nvPicPr>
          <p:cNvPr id="12300" name="Picture 12" descr="E:\2013-05-03\IMAGE01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19" t="16667" r="10153" b="47264"/>
          <a:stretch>
            <a:fillRect/>
          </a:stretch>
        </p:blipFill>
        <p:spPr bwMode="auto">
          <a:xfrm>
            <a:off x="4787900" y="1676400"/>
            <a:ext cx="3970338" cy="259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475A9D0-8FC6-472A-B887-7028A22EC453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8891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331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Rectangle 12"/>
          <p:cNvSpPr>
            <a:spLocks noChangeArrowheads="1"/>
          </p:cNvSpPr>
          <p:nvPr/>
        </p:nvSpPr>
        <p:spPr bwMode="auto">
          <a:xfrm>
            <a:off x="468313" y="1196975"/>
            <a:ext cx="822960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altLang="cs-CZ" sz="2800" b="1">
                <a:solidFill>
                  <a:schemeClr val="tx2"/>
                </a:solidFill>
              </a:rPr>
              <a:t>Kontrolní otázky</a:t>
            </a:r>
          </a:p>
        </p:txBody>
      </p:sp>
      <p:sp>
        <p:nvSpPr>
          <p:cNvPr id="13321" name="Rectangle 13"/>
          <p:cNvSpPr>
            <a:spLocks noChangeArrowheads="1"/>
          </p:cNvSpPr>
          <p:nvPr/>
        </p:nvSpPr>
        <p:spPr bwMode="auto">
          <a:xfrm>
            <a:off x="323850" y="1700213"/>
            <a:ext cx="8374063" cy="381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cs-CZ" altLang="cs-CZ" sz="3200"/>
              <a:t>	</a:t>
            </a:r>
          </a:p>
          <a:p>
            <a:pPr>
              <a:spcBef>
                <a:spcPct val="20000"/>
              </a:spcBef>
            </a:pPr>
            <a:r>
              <a:rPr lang="cs-CZ" altLang="cs-CZ" sz="3200"/>
              <a:t>	</a:t>
            </a:r>
            <a:r>
              <a:rPr lang="cs-CZ" altLang="cs-CZ" sz="2400" b="1"/>
              <a:t>1, Jaké jsou charakteristické vlastnosti kovů?</a:t>
            </a:r>
          </a:p>
          <a:p>
            <a:pPr>
              <a:spcBef>
                <a:spcPct val="20000"/>
              </a:spcBef>
            </a:pPr>
            <a:r>
              <a:rPr lang="cs-CZ" altLang="cs-CZ" sz="2400" b="1"/>
              <a:t>    2, Jaké jsou dvě hlavní hlediska pro rozdělení kovů?</a:t>
            </a:r>
          </a:p>
          <a:p>
            <a:pPr>
              <a:spcBef>
                <a:spcPct val="20000"/>
              </a:spcBef>
            </a:pPr>
            <a:r>
              <a:rPr lang="cs-CZ" altLang="cs-CZ" sz="2400" b="1"/>
              <a:t>    3, V jakých formách (sloučeninách) se nejčastěji    </a:t>
            </a:r>
          </a:p>
          <a:p>
            <a:pPr>
              <a:spcBef>
                <a:spcPct val="20000"/>
              </a:spcBef>
            </a:pPr>
            <a:r>
              <a:rPr lang="cs-CZ" altLang="cs-CZ" sz="2400" b="1"/>
              <a:t>        vyskytují suroviny pro výrobu kovů?</a:t>
            </a:r>
          </a:p>
          <a:p>
            <a:pPr>
              <a:spcBef>
                <a:spcPct val="20000"/>
              </a:spcBef>
            </a:pPr>
            <a:r>
              <a:rPr lang="cs-CZ" altLang="cs-CZ" sz="2400" b="1"/>
              <a:t>    4, Jaké jsou hlavní  průmyslové výroby kovů?</a:t>
            </a:r>
          </a:p>
          <a:p>
            <a:pPr>
              <a:spcBef>
                <a:spcPct val="20000"/>
              </a:spcBef>
            </a:pPr>
            <a:r>
              <a:rPr lang="cs-CZ" altLang="cs-CZ" sz="3200" b="1"/>
              <a:t>   </a:t>
            </a:r>
            <a:r>
              <a:rPr lang="cs-CZ" altLang="cs-CZ" sz="2400" b="1"/>
              <a:t>5, Který z kovů se vyskytuje v kapalném skupenství ?</a:t>
            </a:r>
          </a:p>
          <a:p>
            <a:pPr>
              <a:spcBef>
                <a:spcPct val="20000"/>
              </a:spcBef>
            </a:pPr>
            <a:r>
              <a:rPr lang="cs-CZ" altLang="cs-CZ" sz="3200"/>
              <a:t>	</a:t>
            </a:r>
          </a:p>
          <a:p>
            <a:pPr>
              <a:spcBef>
                <a:spcPct val="20000"/>
              </a:spcBef>
            </a:pPr>
            <a:r>
              <a:rPr lang="cs-CZ" altLang="cs-CZ" sz="320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5335496-D0AF-40A6-B727-47E31B3BF68D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434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2843213" y="1125538"/>
            <a:ext cx="30718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800" b="1">
                <a:solidFill>
                  <a:srgbClr val="0000FF"/>
                </a:solidFill>
              </a:rPr>
              <a:t>Použitá literatura</a:t>
            </a:r>
          </a:p>
        </p:txBody>
      </p:sp>
      <p:sp>
        <p:nvSpPr>
          <p:cNvPr id="14345" name="Zástupný symbol pro obsah 2"/>
          <p:cNvSpPr>
            <a:spLocks/>
          </p:cNvSpPr>
          <p:nvPr/>
        </p:nvSpPr>
        <p:spPr bwMode="auto">
          <a:xfrm>
            <a:off x="468313" y="1916113"/>
            <a:ext cx="8229600" cy="3817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cs-CZ" dirty="0" err="1"/>
              <a:t>Aman</a:t>
            </a:r>
            <a:r>
              <a:rPr lang="cs-CZ" dirty="0"/>
              <a:t> </a:t>
            </a:r>
            <a:r>
              <a:rPr lang="cs-CZ" dirty="0" err="1"/>
              <a:t>Wofgang</a:t>
            </a:r>
            <a:r>
              <a:rPr lang="cs-CZ" dirty="0"/>
              <a:t>, Eisner Werner, </a:t>
            </a:r>
            <a:r>
              <a:rPr lang="cs-CZ" dirty="0" err="1"/>
              <a:t>Gietz</a:t>
            </a:r>
            <a:r>
              <a:rPr lang="cs-CZ" dirty="0"/>
              <a:t> Paul, Maier Josef, </a:t>
            </a:r>
            <a:r>
              <a:rPr lang="cs-CZ" dirty="0" err="1"/>
              <a:t>Schierle</a:t>
            </a:r>
            <a:r>
              <a:rPr lang="cs-CZ" dirty="0"/>
              <a:t> Werner, Stein Rainer, </a:t>
            </a:r>
            <a:r>
              <a:rPr lang="cs-CZ" i="1" dirty="0"/>
              <a:t>Chemie pro střední školy 2a,</a:t>
            </a:r>
            <a:r>
              <a:rPr lang="cs-CZ" dirty="0"/>
              <a:t> Ernst </a:t>
            </a:r>
            <a:r>
              <a:rPr lang="cs-CZ" dirty="0" err="1"/>
              <a:t>Klett</a:t>
            </a:r>
            <a:r>
              <a:rPr lang="cs-CZ" dirty="0"/>
              <a:t> </a:t>
            </a:r>
            <a:r>
              <a:rPr lang="cs-CZ" dirty="0" err="1"/>
              <a:t>Schulbuchverlag</a:t>
            </a:r>
            <a:r>
              <a:rPr lang="cs-CZ" dirty="0"/>
              <a:t>, </a:t>
            </a:r>
            <a:r>
              <a:rPr lang="cs-CZ" dirty="0" err="1"/>
              <a:t>GmbH</a:t>
            </a:r>
            <a:r>
              <a:rPr lang="cs-CZ" dirty="0"/>
              <a:t> Stuttgart 1989, </a:t>
            </a:r>
            <a:r>
              <a:rPr lang="cs-CZ" dirty="0" err="1"/>
              <a:t>Scientia</a:t>
            </a:r>
            <a:r>
              <a:rPr lang="cs-CZ" dirty="0"/>
              <a:t> </a:t>
            </a:r>
            <a:r>
              <a:rPr lang="cs-CZ" dirty="0" err="1"/>
              <a:t>s.r.o</a:t>
            </a:r>
            <a:r>
              <a:rPr lang="cs-CZ" dirty="0"/>
              <a:t> pedagogické nakladatelství 1998, </a:t>
            </a:r>
          </a:p>
          <a:p>
            <a:pPr>
              <a:defRPr/>
            </a:pPr>
            <a:r>
              <a:rPr lang="cs-CZ" dirty="0"/>
              <a:t>ISBN </a:t>
            </a:r>
            <a:r>
              <a:rPr lang="cs-CZ"/>
              <a:t>80-7183-078-X </a:t>
            </a:r>
          </a:p>
          <a:p>
            <a:pPr>
              <a:defRPr/>
            </a:pPr>
            <a:endParaRPr lang="cs-CZ" dirty="0"/>
          </a:p>
          <a:p>
            <a:pPr>
              <a:defRPr/>
            </a:pPr>
            <a:r>
              <a:rPr lang="cs-CZ" dirty="0" err="1"/>
              <a:t>Neufingerl</a:t>
            </a:r>
            <a:r>
              <a:rPr lang="cs-CZ" dirty="0"/>
              <a:t> Franz Dr., Urban Otto Prof., </a:t>
            </a:r>
            <a:r>
              <a:rPr lang="cs-CZ" dirty="0" err="1"/>
              <a:t>Viehhauser</a:t>
            </a:r>
            <a:r>
              <a:rPr lang="cs-CZ" dirty="0"/>
              <a:t> Martin Dr.,</a:t>
            </a:r>
          </a:p>
          <a:p>
            <a:pPr>
              <a:defRPr/>
            </a:pPr>
            <a:r>
              <a:rPr lang="cs-CZ" i="1" dirty="0"/>
              <a:t>Chemie 1 anorganická chemie,</a:t>
            </a:r>
            <a:r>
              <a:rPr lang="cs-CZ" dirty="0"/>
              <a:t> originální vydání nakladatelství </a:t>
            </a:r>
            <a:r>
              <a:rPr lang="cs-CZ" dirty="0" err="1"/>
              <a:t>Bohmann</a:t>
            </a:r>
            <a:r>
              <a:rPr lang="cs-CZ" dirty="0"/>
              <a:t> </a:t>
            </a:r>
            <a:r>
              <a:rPr lang="cs-CZ" dirty="0" err="1"/>
              <a:t>Druck</a:t>
            </a:r>
            <a:r>
              <a:rPr lang="cs-CZ" dirty="0"/>
              <a:t> </a:t>
            </a:r>
          </a:p>
          <a:p>
            <a:pPr>
              <a:defRPr/>
            </a:pPr>
            <a:r>
              <a:rPr lang="cs-CZ" dirty="0" err="1"/>
              <a:t>und</a:t>
            </a:r>
            <a:r>
              <a:rPr lang="cs-CZ" dirty="0"/>
              <a:t> </a:t>
            </a:r>
            <a:r>
              <a:rPr lang="cs-CZ" dirty="0" err="1"/>
              <a:t>Verlag</a:t>
            </a:r>
            <a:r>
              <a:rPr lang="cs-CZ" dirty="0"/>
              <a:t> </a:t>
            </a:r>
            <a:r>
              <a:rPr lang="cs-CZ" dirty="0" err="1"/>
              <a:t>Gesellschaft</a:t>
            </a:r>
            <a:r>
              <a:rPr lang="cs-CZ" i="1" dirty="0"/>
              <a:t> </a:t>
            </a:r>
            <a:r>
              <a:rPr lang="cs-CZ" dirty="0" err="1"/>
              <a:t>m.b.H</a:t>
            </a:r>
            <a:r>
              <a:rPr lang="cs-CZ" dirty="0"/>
              <a:t>. &amp; Co KG, </a:t>
            </a:r>
            <a:r>
              <a:rPr lang="cs-CZ" dirty="0" err="1"/>
              <a:t>Wien</a:t>
            </a:r>
            <a:r>
              <a:rPr lang="cs-CZ" dirty="0"/>
              <a:t>, české vydání SPU, nakladatelství </a:t>
            </a:r>
            <a:r>
              <a:rPr lang="cs-CZ" dirty="0" err="1"/>
              <a:t>Wahlberg</a:t>
            </a:r>
            <a:r>
              <a:rPr lang="cs-CZ" dirty="0"/>
              <a:t>, Praha 1995, ISBN 80-901-657-6-1</a:t>
            </a:r>
          </a:p>
          <a:p>
            <a:pPr>
              <a:defRPr/>
            </a:pPr>
            <a:r>
              <a:rPr lang="cs-CZ" dirty="0"/>
              <a:t>Použité obrázky: snímek č. 10, str. 140, snímek č. 11, str.144</a:t>
            </a:r>
          </a:p>
          <a:p>
            <a:pPr>
              <a:defRPr/>
            </a:pPr>
            <a:endParaRPr lang="cs-CZ" dirty="0"/>
          </a:p>
          <a:p>
            <a:pPr marL="342900" indent="-342900">
              <a:defRPr/>
            </a:pPr>
            <a:r>
              <a:rPr lang="cs-CZ" dirty="0"/>
              <a:t>Snímek č. 5,Konětopský Antonín </a:t>
            </a:r>
            <a:r>
              <a:rPr lang="cs-CZ" dirty="0" err="1"/>
              <a:t>RNDr</a:t>
            </a:r>
            <a:r>
              <a:rPr lang="cs-CZ" dirty="0"/>
              <a:t>, </a:t>
            </a:r>
            <a:r>
              <a:rPr lang="cs-CZ" dirty="0" err="1"/>
              <a:t>CSc</a:t>
            </a:r>
            <a:r>
              <a:rPr lang="cs-CZ" dirty="0"/>
              <a:t>, </a:t>
            </a:r>
            <a:r>
              <a:rPr lang="cs-CZ" dirty="0" err="1"/>
              <a:t>Gošová</a:t>
            </a:r>
            <a:r>
              <a:rPr lang="cs-CZ" dirty="0"/>
              <a:t> Růžena, </a:t>
            </a:r>
            <a:r>
              <a:rPr lang="cs-CZ" i="1" dirty="0"/>
              <a:t> </a:t>
            </a:r>
          </a:p>
          <a:p>
            <a:pPr marL="342900" indent="-342900">
              <a:defRPr/>
            </a:pPr>
            <a:r>
              <a:rPr lang="cs-CZ" i="1" dirty="0"/>
              <a:t>Periodická soustava prvků  – </a:t>
            </a:r>
            <a:r>
              <a:rPr lang="cs-CZ" dirty="0"/>
              <a:t>vydala LACHEMA a.s. Brno, 1997</a:t>
            </a:r>
          </a:p>
          <a:p>
            <a:pPr marL="342900" indent="-342900">
              <a:defRPr/>
            </a:pPr>
            <a:endParaRPr lang="cs-CZ" dirty="0"/>
          </a:p>
          <a:p>
            <a:pPr marL="342900" indent="-342900">
              <a:defRPr/>
            </a:pPr>
            <a:endParaRPr lang="cs-CZ" dirty="0"/>
          </a:p>
          <a:p>
            <a:pPr marL="742950" lvl="1" indent="-285750">
              <a:defRPr/>
            </a:pPr>
            <a:r>
              <a:rPr lang="cs-CZ" dirty="0"/>
              <a:t>     </a:t>
            </a:r>
          </a:p>
          <a:p>
            <a:pPr marL="742950" lvl="1" indent="-285750">
              <a:defRPr/>
            </a:pPr>
            <a:r>
              <a:rPr lang="cs-CZ" b="1" dirty="0"/>
              <a:t>				</a:t>
            </a:r>
            <a:endParaRPr lang="cs-CZ" dirty="0"/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cs-CZ" dirty="0"/>
              <a:t>		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1001</TotalTime>
  <Words>367</Words>
  <Application>Microsoft Office PowerPoint</Application>
  <PresentationFormat>Předvádění na obrazovce (4:3)</PresentationFormat>
  <Paragraphs>158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Výchozí návrh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Ruční obrábění kovů</dc:title>
  <dc:creator>Zdeněk Říha</dc:creator>
  <cp:lastModifiedBy>Karel Filas, Ing.</cp:lastModifiedBy>
  <cp:revision>74</cp:revision>
  <dcterms:created xsi:type="dcterms:W3CDTF">2007-02-24T11:24:02Z</dcterms:created>
  <dcterms:modified xsi:type="dcterms:W3CDTF">2013-11-02T01:27:24Z</dcterms:modified>
</cp:coreProperties>
</file>