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07" r:id="rId3"/>
    <p:sldId id="314" r:id="rId4"/>
    <p:sldId id="308" r:id="rId5"/>
    <p:sldId id="309" r:id="rId6"/>
    <p:sldId id="310" r:id="rId7"/>
    <p:sldId id="311" r:id="rId8"/>
    <p:sldId id="317" r:id="rId9"/>
    <p:sldId id="316" r:id="rId10"/>
    <p:sldId id="324" r:id="rId11"/>
    <p:sldId id="29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9900"/>
    <a:srgbClr val="666699"/>
    <a:srgbClr val="FF3399"/>
    <a:srgbClr val="CC0000"/>
    <a:srgbClr val="006600"/>
    <a:srgbClr val="66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>
        <p:scale>
          <a:sx n="100" d="100"/>
          <a:sy n="100" d="100"/>
        </p:scale>
        <p:origin x="-198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29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99971F-8557-4031-A367-E8571E916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288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DD7E87-427F-46A3-B3D5-6D6C34E90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010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9D805E-3FAF-4488-BEC2-BE8C56CB5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728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459793-E542-4137-A832-177E3577F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70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EBF7D3-CC92-46A7-9D59-632B1225A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90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4CF95A-7018-4DB9-9C84-2729CE777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165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EF58FA-360C-4E2A-AB3E-63175B0BB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150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0CF298-6ECB-4D64-8AF4-52B84EB10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877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F82B96-B3BE-4DDC-B71E-8A0C24AF1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124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428849-D6C1-40A7-B0C2-F5FA526B5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28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B4342-F190-4848-B55E-C748DD257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389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CD5557-EC83-42A8-9219-177C4C6B1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37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6F991A-899D-47D0-AF9C-AE55291C7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860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6D4124-2040-4D45-80A3-1F9B38D17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471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D95E98-B3D4-4C35-A89D-AD71A995C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521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359EF89-6190-4313-BB0F-CE0FBD5E9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2492929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Stanovení bodu tání a bodu varu kapalných látek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Laboratorní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Thieleho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bodotávek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destilační stanovení bodu varu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 dirty="0">
                <a:solidFill>
                  <a:schemeClr val="tx2"/>
                </a:solidFill>
              </a:rPr>
              <a:t>Fyzikální konstanty – bod tání, bod varu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C03EC5F-9DDD-4D27-ACBC-FA8CC01513A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 dirty="0" smtClean="0"/>
              <a:t>VY_32_INOVACE_29_590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C2E4B4-9FBF-4AA4-B37D-F949C6BC62D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1393825" y="1916113"/>
            <a:ext cx="6119813" cy="304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4800" b="1">
                <a:solidFill>
                  <a:schemeClr val="tx2"/>
                </a:solidFill>
              </a:rPr>
              <a:t>Fyzikální konstanty</a:t>
            </a:r>
          </a:p>
          <a:p>
            <a:pPr algn="ctr" eaLnBrk="1" hangingPunct="1"/>
            <a:r>
              <a:rPr lang="cs-CZ" altLang="cs-CZ" sz="4800" b="1">
                <a:solidFill>
                  <a:schemeClr val="tx2"/>
                </a:solidFill>
              </a:rPr>
              <a:t> </a:t>
            </a:r>
          </a:p>
          <a:p>
            <a:pPr algn="ctr" eaLnBrk="1" hangingPunct="1"/>
            <a:r>
              <a:rPr lang="cs-CZ" altLang="cs-CZ" sz="4800" b="1">
                <a:solidFill>
                  <a:schemeClr val="tx2"/>
                </a:solidFill>
              </a:rPr>
              <a:t>- bod tání,</a:t>
            </a:r>
          </a:p>
          <a:p>
            <a:pPr algn="ctr" eaLnBrk="1" hangingPunct="1"/>
            <a:r>
              <a:rPr lang="cs-CZ" altLang="cs-CZ" sz="4800" b="1">
                <a:solidFill>
                  <a:schemeClr val="tx2"/>
                </a:solidFill>
              </a:rPr>
              <a:t>- bod varu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DB0975-0E11-4398-874F-F25199293D1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9900" y="1085850"/>
            <a:ext cx="8229600" cy="54292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Fyzikální konstanty</a:t>
            </a:r>
            <a:endParaRPr lang="cs-CZ" sz="2800" b="1" kern="0" dirty="0"/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V anorganické i organické chemii je známo velké množství látek. Kromě základního rozdělení na anorganické a organické, je také můžeme rozdělit na základě jejich fyzikálních vlastností. 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Mezi základní fyzikální konstanty patří: bod tání a tuhnutí, bod varu, hustota, rozpustnost, viskozita, index lomu apod. V této kapitole se budeme věnovat stanovení bodu tání a bodu varu.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01EEBD6-8B44-41C9-A9A5-997881E33E4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Laboratorní aparatura pro stanovení bodu tání</a:t>
            </a:r>
            <a:endParaRPr lang="cs-CZ" sz="2800" b="1" kern="0" dirty="0"/>
          </a:p>
        </p:txBody>
      </p:sp>
      <p:pic>
        <p:nvPicPr>
          <p:cNvPr id="5129" name="Picture 4" descr="teplota tá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45" t="45607"/>
          <a:stretch>
            <a:fillRect/>
          </a:stretch>
        </p:blipFill>
        <p:spPr bwMode="auto">
          <a:xfrm>
            <a:off x="323850" y="1916113"/>
            <a:ext cx="4249738" cy="391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643438" y="1557338"/>
            <a:ext cx="40386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800" b="1" kern="0" dirty="0"/>
              <a:t>	</a:t>
            </a:r>
            <a:r>
              <a:rPr lang="cs-CZ" sz="2400" b="1" kern="0" dirty="0" smtClean="0"/>
              <a:t>Pro stanovení bodu tání můžeme použít různé pomůcky. </a:t>
            </a:r>
          </a:p>
          <a:p>
            <a:pPr algn="ctr">
              <a:buFontTx/>
              <a:buNone/>
              <a:defRPr/>
            </a:pPr>
            <a:endParaRPr lang="cs-CZ" sz="2400" b="1" kern="0" dirty="0" smtClean="0"/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Laboratorně připravený </a:t>
            </a:r>
            <a:r>
              <a:rPr lang="cs-CZ" sz="2400" b="1" kern="0" dirty="0" err="1" smtClean="0"/>
              <a:t>bodotávek</a:t>
            </a:r>
            <a:r>
              <a:rPr lang="cs-CZ" sz="2400" b="1" kern="0" dirty="0" smtClean="0"/>
              <a:t>, se skládá z kádinky (baňky), zkumavky, kapiláry (1), a teploměru (2).</a:t>
            </a:r>
          </a:p>
          <a:p>
            <a:pPr>
              <a:buFontTx/>
              <a:buNone/>
              <a:defRPr/>
            </a:pPr>
            <a:endParaRPr lang="cs-CZ" sz="28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3BF837C-0A4C-4205-8A77-D438154FAC6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6153" name="Picture 11" descr="E:\IMAGE027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6" t="71364" r="53465" b="2179"/>
          <a:stretch>
            <a:fillRect/>
          </a:stretch>
        </p:blipFill>
        <p:spPr bwMode="auto">
          <a:xfrm>
            <a:off x="1331913" y="2311400"/>
            <a:ext cx="2757487" cy="337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4" name="TextovéPole 1"/>
          <p:cNvSpPr txBox="1">
            <a:spLocks noChangeArrowheads="1"/>
          </p:cNvSpPr>
          <p:nvPr/>
        </p:nvSpPr>
        <p:spPr bwMode="auto">
          <a:xfrm>
            <a:off x="912813" y="1114425"/>
            <a:ext cx="76327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Příklad laboratorního stanovení </a:t>
            </a:r>
          </a:p>
          <a:p>
            <a:pPr algn="ctr" eaLnBrk="1" hangingPunct="1"/>
            <a:r>
              <a:rPr lang="cs-CZ" altLang="cs-CZ" sz="2800" b="1"/>
              <a:t>a odečtení naměřené hodnoty z grafu</a:t>
            </a:r>
          </a:p>
        </p:txBody>
      </p:sp>
      <p:pic>
        <p:nvPicPr>
          <p:cNvPr id="6155" name="Picture 11" descr="E:\IMAGE027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71555" r="6271" b="3862"/>
          <a:stretch>
            <a:fillRect/>
          </a:stretch>
        </p:blipFill>
        <p:spPr bwMode="auto">
          <a:xfrm>
            <a:off x="4859338" y="2274888"/>
            <a:ext cx="2992437" cy="348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2E36B06-CE5F-47A8-B031-FD9FA54D62D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Text Box 15"/>
          <p:cNvSpPr txBox="1">
            <a:spLocks noChangeArrowheads="1"/>
          </p:cNvSpPr>
          <p:nvPr/>
        </p:nvSpPr>
        <p:spPr bwMode="auto">
          <a:xfrm>
            <a:off x="1692275" y="1628775"/>
            <a:ext cx="39592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41325" y="1050925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err="1" smtClean="0"/>
              <a:t>Thieleho</a:t>
            </a:r>
            <a:r>
              <a:rPr lang="cs-CZ" sz="2800" b="1" kern="0" dirty="0" smtClean="0"/>
              <a:t> </a:t>
            </a:r>
            <a:r>
              <a:rPr lang="cs-CZ" sz="2800" b="1" kern="0" dirty="0" err="1" smtClean="0"/>
              <a:t>bodotávek</a:t>
            </a:r>
            <a:endParaRPr lang="cs-CZ" sz="2800" b="1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představuje zkumavku s bočním cirkulačním tubusem. 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Šikmá část je izolována proti přímému </a:t>
            </a:r>
            <a:r>
              <a:rPr lang="cs-CZ" sz="2400" b="1" kern="0" dirty="0" err="1" smtClean="0"/>
              <a:t>plameni</a:t>
            </a:r>
            <a:r>
              <a:rPr lang="cs-CZ" sz="2400" b="1" kern="0" dirty="0" smtClean="0"/>
              <a:t>. Kapilára se zkumavkou se umísťuje do ústí bočního vodorovného tubusu, aby byla v místě cirkulace.</a:t>
            </a:r>
          </a:p>
          <a:p>
            <a:pPr>
              <a:defRPr/>
            </a:pPr>
            <a:endParaRPr lang="cs-CZ" sz="2400" kern="0" dirty="0"/>
          </a:p>
        </p:txBody>
      </p:sp>
      <p:pic>
        <p:nvPicPr>
          <p:cNvPr id="7180" name="Picture 7" descr="teplota tá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15" b="51105"/>
          <a:stretch>
            <a:fillRect/>
          </a:stretch>
        </p:blipFill>
        <p:spPr bwMode="auto">
          <a:xfrm>
            <a:off x="4638675" y="1700213"/>
            <a:ext cx="4032250" cy="379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C347FB1-3F96-4862-8154-FE19BA59B91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5292725" y="2565400"/>
            <a:ext cx="3189288" cy="2224088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Moderní přístroj ke stanovení bodu tání</a:t>
            </a:r>
            <a:endParaRPr lang="cs-CZ" sz="2800" b="1" kern="0" dirty="0"/>
          </a:p>
        </p:txBody>
      </p:sp>
      <p:pic>
        <p:nvPicPr>
          <p:cNvPr id="8202" name="Picture 5" descr="bodotávek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5" b="253"/>
          <a:stretch>
            <a:fillRect/>
          </a:stretch>
        </p:blipFill>
        <p:spPr bwMode="auto">
          <a:xfrm>
            <a:off x="827088" y="1484313"/>
            <a:ext cx="3671887" cy="367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1771C43-04AA-41A2-A130-DE5F8CD7CF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Stanovení bodu varu</a:t>
            </a:r>
            <a:endParaRPr lang="cs-CZ" sz="2800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773238"/>
            <a:ext cx="8229600" cy="43529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000" b="1" kern="0" dirty="0" smtClean="0"/>
              <a:t>Při stanovení bodu varu malého množství kapaliny si sestrojíme obdobnou aparaturu jako pro stanovení bodu tání s pomocí baňky nebo kádinky.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0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						Pro stanovení 							většího objemu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/>
              <a:t>	</a:t>
            </a:r>
            <a:r>
              <a:rPr lang="cs-CZ" sz="2000" b="1" kern="0" dirty="0" smtClean="0"/>
              <a:t>						kapaliny můžeme 						použít klasický 						destilační přístroj, 						nejlépe zábrusovou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/>
              <a:t>	</a:t>
            </a:r>
            <a:r>
              <a:rPr lang="cs-CZ" sz="2000" b="1" kern="0" dirty="0" smtClean="0"/>
              <a:t>						aparaturu.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8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endParaRPr lang="cs-CZ" sz="2400" b="1" kern="0" dirty="0"/>
          </a:p>
        </p:txBody>
      </p:sp>
      <p:pic>
        <p:nvPicPr>
          <p:cNvPr id="9226" name="Picture 5" descr="desti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781300"/>
            <a:ext cx="4968875" cy="304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9112C8-4825-4E13-A57A-098E6F30E8B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11" descr="E:\IMAGE027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8" r="4060" b="69376"/>
          <a:stretch>
            <a:fillRect/>
          </a:stretch>
        </p:blipFill>
        <p:spPr bwMode="auto">
          <a:xfrm>
            <a:off x="2124075" y="2492375"/>
            <a:ext cx="4476750" cy="319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9" name="TextovéPole 1"/>
          <p:cNvSpPr txBox="1">
            <a:spLocks noChangeArrowheads="1"/>
          </p:cNvSpPr>
          <p:nvPr/>
        </p:nvSpPr>
        <p:spPr bwMode="auto">
          <a:xfrm>
            <a:off x="539750" y="1268413"/>
            <a:ext cx="8074025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Stanovení bodu varu kapaliny </a:t>
            </a:r>
          </a:p>
          <a:p>
            <a:pPr algn="ctr" eaLnBrk="1" hangingPunct="1"/>
            <a:r>
              <a:rPr lang="cs-CZ" altLang="cs-CZ" sz="2800" b="1"/>
              <a:t>a odečtení hodnoty na sestaveném grafu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E3A0C0A-AB33-405F-8873-2CA9E2C854D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0"/>
          <p:cNvSpPr txBox="1">
            <a:spLocks noChangeArrowheads="1"/>
          </p:cNvSpPr>
          <p:nvPr/>
        </p:nvSpPr>
        <p:spPr bwMode="auto">
          <a:xfrm>
            <a:off x="1908175" y="1196975"/>
            <a:ext cx="4608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Kontrolní otázky</a:t>
            </a:r>
          </a:p>
        </p:txBody>
      </p:sp>
      <p:sp>
        <p:nvSpPr>
          <p:cNvPr id="11273" name="Text Box 11"/>
          <p:cNvSpPr txBox="1">
            <a:spLocks noChangeArrowheads="1"/>
          </p:cNvSpPr>
          <p:nvPr/>
        </p:nvSpPr>
        <p:spPr bwMode="auto">
          <a:xfrm>
            <a:off x="885825" y="1954213"/>
            <a:ext cx="7632700" cy="4062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/>
              <a:t>1, Vyjmenujte důležité fyzikální konstanty látek!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2, Jakými metodami se stanovuje teplota tání?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3, Jak vypadá Thieleho bodotávek?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4, Jak se zapisují a odečítají neměřené hodnoty při stanovení bodu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    tání a bodu varu?</a:t>
            </a:r>
          </a:p>
          <a:p>
            <a:pPr eaLnBrk="1" hangingPunct="1">
              <a:spcBef>
                <a:spcPct val="50000"/>
              </a:spcBef>
            </a:pPr>
            <a:endParaRPr lang="cs-CZ" altLang="cs-CZ" b="1"/>
          </a:p>
          <a:p>
            <a:pPr eaLnBrk="1" hangingPunct="1">
              <a:spcBef>
                <a:spcPct val="50000"/>
              </a:spcBef>
            </a:pPr>
            <a:endParaRPr lang="cs-CZ" altLang="cs-CZ" b="1"/>
          </a:p>
          <a:p>
            <a:pPr eaLnBrk="1" hangingPunct="1">
              <a:spcBef>
                <a:spcPct val="50000"/>
              </a:spcBef>
            </a:pPr>
            <a:endParaRPr lang="cs-CZ" altLang="cs-CZ" b="1"/>
          </a:p>
          <a:p>
            <a:pPr eaLnBrk="1" hangingPunct="1">
              <a:spcBef>
                <a:spcPct val="50000"/>
              </a:spcBef>
            </a:pPr>
            <a:endParaRPr lang="cs-CZ" altLang="cs-CZ" sz="1600" b="1"/>
          </a:p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CB372C4-F788-4AA1-BB34-8F8EE8747BE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altLang="cs-CZ" b="1"/>
              <a:t>	</a:t>
            </a:r>
            <a:endParaRPr lang="cs-CZ" altLang="cs-CZ"/>
          </a:p>
          <a:p>
            <a:pPr>
              <a:spcBef>
                <a:spcPct val="20000"/>
              </a:spcBef>
            </a:pPr>
            <a:r>
              <a:rPr lang="cs-CZ" altLang="cs-CZ"/>
              <a:t>	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altLang="cs-CZ" sz="3200"/>
          </a:p>
        </p:txBody>
      </p:sp>
      <p:sp>
        <p:nvSpPr>
          <p:cNvPr id="12298" name="Obdélník 1"/>
          <p:cNvSpPr>
            <a:spLocks noChangeArrowheads="1"/>
          </p:cNvSpPr>
          <p:nvPr/>
        </p:nvSpPr>
        <p:spPr bwMode="auto">
          <a:xfrm>
            <a:off x="993775" y="1560513"/>
            <a:ext cx="7058025" cy="421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1600"/>
          </a:p>
          <a:p>
            <a:pPr eaLnBrk="1" hangingPunct="1"/>
            <a:r>
              <a:rPr lang="cs-CZ" altLang="cs-CZ" sz="1400"/>
              <a:t> Eisner Werner, Fladt Rüdiger, Gietz Paul,  Justus Axel, Laitenberger Klaus,</a:t>
            </a:r>
          </a:p>
          <a:p>
            <a:pPr eaLnBrk="1" hangingPunct="1"/>
            <a:r>
              <a:rPr lang="cs-CZ" altLang="cs-CZ" sz="1400"/>
              <a:t> Schierle Werner, </a:t>
            </a:r>
            <a:r>
              <a:rPr lang="cs-CZ" altLang="cs-CZ" sz="1400" i="1"/>
              <a:t>Chemie pro střední školy 1a, n</a:t>
            </a:r>
            <a:r>
              <a:rPr lang="cs-CZ" altLang="cs-CZ" sz="1400"/>
              <a:t>akladatelství Ernst Klett  </a:t>
            </a:r>
          </a:p>
          <a:p>
            <a:pPr eaLnBrk="1" hangingPunct="1"/>
            <a:r>
              <a:rPr lang="cs-CZ" altLang="cs-CZ" sz="1400"/>
              <a:t> Schulbuchverlag, GmbH Stuttgart 1986, </a:t>
            </a:r>
          </a:p>
          <a:p>
            <a:pPr eaLnBrk="1" hangingPunct="1"/>
            <a:r>
              <a:rPr lang="cs-CZ" altLang="cs-CZ" sz="1400"/>
              <a:t> Z německého originálu přeložili: Kratochvíl Bohumil, Doc. RNDr. CSc.,  </a:t>
            </a:r>
          </a:p>
          <a:p>
            <a:pPr eaLnBrk="1" hangingPunct="1"/>
            <a:r>
              <a:rPr lang="cs-CZ" altLang="cs-CZ" sz="1400"/>
              <a:t> Muck Alexandr, Doc. RNDr CSc,. Svoboda Jiří Doc. Ing. CSc, </a:t>
            </a:r>
          </a:p>
          <a:p>
            <a:pPr eaLnBrk="1" hangingPunct="1"/>
            <a:r>
              <a:rPr lang="cs-CZ" altLang="cs-CZ" sz="1400"/>
              <a:t> Vydala Scientia s.r.o.pedagogické nakladatelství Praha 1996,</a:t>
            </a:r>
          </a:p>
          <a:p>
            <a:pPr eaLnBrk="1" hangingPunct="1"/>
            <a:r>
              <a:rPr lang="cs-CZ" altLang="cs-CZ" sz="1400"/>
              <a:t> ISBN 80-7183-043-7, snímek č.5, str. 17, obr. 17/2, snímek č. 9, str. 16,   </a:t>
            </a:r>
          </a:p>
          <a:p>
            <a:pPr eaLnBrk="1" hangingPunct="1"/>
            <a:r>
              <a:rPr lang="cs-CZ" altLang="cs-CZ" sz="1400"/>
              <a:t> obr.16.2</a:t>
            </a:r>
          </a:p>
          <a:p>
            <a:pPr eaLnBrk="1" hangingPunct="1"/>
            <a:endParaRPr lang="cs-CZ" altLang="cs-CZ" sz="1400"/>
          </a:p>
          <a:p>
            <a:pPr eaLnBrk="1" hangingPunct="1"/>
            <a:r>
              <a:rPr lang="cs-CZ" altLang="cs-CZ" sz="1400"/>
              <a:t>Buchar Eugen, Dr., Halbych Josef, Borovička Jiří, </a:t>
            </a:r>
            <a:r>
              <a:rPr lang="cs-CZ" altLang="cs-CZ" sz="1400" i="1"/>
              <a:t>Praktická cvičení z organické chemie, </a:t>
            </a:r>
            <a:r>
              <a:rPr lang="cs-CZ" altLang="cs-CZ" sz="1400"/>
              <a:t>SPN Praha, 1964, EAN 16-928-64,</a:t>
            </a:r>
          </a:p>
          <a:p>
            <a:pPr eaLnBrk="1" hangingPunct="1"/>
            <a:r>
              <a:rPr lang="cs-CZ" altLang="cs-CZ" sz="1400"/>
              <a:t>použité obrázky: snímek č. 4,str. 20, obr. 2, snímek č. 6, str. 20, obr. 2</a:t>
            </a:r>
          </a:p>
          <a:p>
            <a:pPr eaLnBrk="1" hangingPunct="1"/>
            <a:endParaRPr lang="cs-CZ" altLang="cs-CZ" sz="1400"/>
          </a:p>
          <a:p>
            <a:pPr eaLnBrk="1" hangingPunct="1"/>
            <a:r>
              <a:rPr lang="cs-CZ" altLang="cs-CZ" sz="1400"/>
              <a:t>Čtrnáctová Hana Doc., RNDr., CSc, Halbych Josef RNDr, CSc, Hudeček Jiří RNDr, CSc, Šímová  Jana RNDR, </a:t>
            </a:r>
            <a:r>
              <a:rPr lang="cs-CZ" altLang="cs-CZ" sz="1400" i="1"/>
              <a:t>Chemické pokusy pro školu a zájmovou činnost, </a:t>
            </a:r>
            <a:r>
              <a:rPr lang="cs-CZ" altLang="cs-CZ" sz="1400"/>
              <a:t>Prospektrum 2000, ISBN 80-7175-071-9, použité obrázky: snímek č. 8, str.32, obr.9</a:t>
            </a:r>
          </a:p>
          <a:p>
            <a:pPr eaLnBrk="1" hangingPunct="1"/>
            <a:endParaRPr lang="cs-CZ" altLang="cs-CZ" sz="1400"/>
          </a:p>
          <a:p>
            <a:pPr eaLnBrk="1" hangingPunct="1"/>
            <a:r>
              <a:rPr lang="cs-CZ" altLang="cs-CZ" sz="1400"/>
              <a:t>Snímek č. 7 katalog Ekotech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1333</TotalTime>
  <Words>301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88</cp:revision>
  <dcterms:created xsi:type="dcterms:W3CDTF">2007-02-24T11:24:02Z</dcterms:created>
  <dcterms:modified xsi:type="dcterms:W3CDTF">2013-11-02T01:31:16Z</dcterms:modified>
</cp:coreProperties>
</file>