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307" r:id="rId3"/>
    <p:sldId id="314" r:id="rId4"/>
    <p:sldId id="308" r:id="rId5"/>
    <p:sldId id="309" r:id="rId6"/>
    <p:sldId id="326" r:id="rId7"/>
    <p:sldId id="310" r:id="rId8"/>
    <p:sldId id="311" r:id="rId9"/>
    <p:sldId id="327" r:id="rId10"/>
    <p:sldId id="317" r:id="rId11"/>
    <p:sldId id="325" r:id="rId12"/>
    <p:sldId id="324" r:id="rId13"/>
    <p:sldId id="29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3399"/>
    <a:srgbClr val="009900"/>
    <a:srgbClr val="666699"/>
    <a:srgbClr val="CC0000"/>
    <a:srgbClr val="006600"/>
    <a:srgbClr val="6633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69" autoAdjust="0"/>
    <p:restoredTop sz="94640" autoAdjust="0"/>
  </p:normalViewPr>
  <p:slideViewPr>
    <p:cSldViewPr>
      <p:cViewPr>
        <p:scale>
          <a:sx n="100" d="100"/>
          <a:sy n="100" d="100"/>
        </p:scale>
        <p:origin x="-1980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29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EE09D6-41A0-4806-8883-25CE6CAD39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908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7ADD0C-0048-443F-A800-BE6825B856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816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AB0AD8-76CC-41DC-8CF6-AA04F8797D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2128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93E0B5-29A8-4BA9-88F8-DE2F9AD2C7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51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986961-6D71-412F-A661-ADF3AF8A91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431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59E6B6-F935-42E5-BA70-38E2733795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98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521F7A-B42A-439B-8B2E-2C5E259553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398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8B7349-6435-4048-B7DF-A044C2B2B1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423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7918FC-CF8B-40A7-AA82-ABE1B7F89A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544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1454A4-A86F-4504-8A5B-3F90ED9812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431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FA765B-0306-48C8-A167-DA2DD67524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900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D01DF6-9CC0-4383-8D9A-41CE66855E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18486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EB8394-8C5C-41DD-9C6B-26755E0924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5691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CE7980-0A68-459B-9385-E61C28FC81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5588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BDF264-A0D4-4498-A300-D6C61DCC26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332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09934D3-504D-4B8D-80A4-E250E2CCBB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72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21" name="Group 73"/>
          <p:cNvGraphicFramePr>
            <a:graphicFrameLocks noGrp="1"/>
          </p:cNvGraphicFramePr>
          <p:nvPr/>
        </p:nvGraphicFramePr>
        <p:xfrm>
          <a:off x="750888" y="2060575"/>
          <a:ext cx="7559675" cy="374332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29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Stanovení pH látek různými metodami.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pH, alkalický, kyselý, neutrální, pH papírky, pH metr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ročník, žáci 15 - 16 let,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36-47-M/01 Stavebnictví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800" b="1" dirty="0">
                <a:solidFill>
                  <a:schemeClr val="tx2"/>
                </a:solidFill>
              </a:rPr>
              <a:t>Měření  pH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3E78741-9419-44C7-BB4A-743AE5CA3E2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12776"/>
            <a:ext cx="75612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400" b="1" dirty="0" smtClean="0"/>
              <a:t>VY_32_INOVACE_29_591</a:t>
            </a:r>
            <a:endParaRPr lang="cs-CZ" altLang="cs-CZ" sz="2400" b="1" dirty="0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644FCD2-6269-4F11-9542-FE2EADC441F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2"/>
          <p:cNvSpPr>
            <a:spLocks noChangeArrowheads="1"/>
          </p:cNvSpPr>
          <p:nvPr/>
        </p:nvSpPr>
        <p:spPr bwMode="auto">
          <a:xfrm>
            <a:off x="457200" y="1052513"/>
            <a:ext cx="8229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400" b="1">
              <a:solidFill>
                <a:schemeClr val="tx2"/>
              </a:solidFill>
            </a:endParaRPr>
          </a:p>
        </p:txBody>
      </p:sp>
      <p:sp>
        <p:nvSpPr>
          <p:cNvPr id="3081" name="Rectangle 9"/>
          <p:cNvSpPr>
            <a:spLocks noChangeArrowheads="1"/>
          </p:cNvSpPr>
          <p:nvPr/>
        </p:nvSpPr>
        <p:spPr bwMode="auto">
          <a:xfrm>
            <a:off x="684213" y="1916113"/>
            <a:ext cx="7632700" cy="2862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6000" b="1">
                <a:solidFill>
                  <a:schemeClr val="tx2"/>
                </a:solidFill>
              </a:rPr>
              <a:t>Fyzikální a chemické </a:t>
            </a:r>
          </a:p>
          <a:p>
            <a:pPr algn="ctr" eaLnBrk="1" hangingPunct="1"/>
            <a:r>
              <a:rPr lang="cs-CZ" altLang="cs-CZ" sz="6000" b="1">
                <a:solidFill>
                  <a:schemeClr val="tx2"/>
                </a:solidFill>
              </a:rPr>
              <a:t>konstanty - hustota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D3422F5-82AA-440A-97EC-34B176047B5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2"/>
          <p:cNvSpPr>
            <a:spLocks noChangeArrowheads="1"/>
          </p:cNvSpPr>
          <p:nvPr/>
        </p:nvSpPr>
        <p:spPr bwMode="auto">
          <a:xfrm>
            <a:off x="539750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defRPr/>
            </a:pPr>
            <a:endParaRPr lang="cs-CZ" sz="1600" b="1" kern="0" dirty="0" smtClean="0"/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600" kern="0" dirty="0" smtClean="0"/>
              <a:t>		</a:t>
            </a:r>
            <a:endParaRPr lang="cs-CZ" sz="1600" b="1" kern="0" dirty="0" smtClean="0"/>
          </a:p>
          <a:p>
            <a:pPr>
              <a:lnSpc>
                <a:spcPct val="80000"/>
              </a:lnSpc>
              <a:buFontTx/>
              <a:buNone/>
              <a:defRPr/>
            </a:pPr>
            <a:endParaRPr lang="cs-CZ" sz="1600" b="1" kern="0" dirty="0" smtClean="0"/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600" b="1" kern="0" dirty="0" smtClean="0"/>
              <a:t>		  </a:t>
            </a:r>
            <a:r>
              <a:rPr lang="cs-CZ" sz="1600" kern="0" dirty="0" smtClean="0"/>
              <a:t> </a:t>
            </a:r>
            <a:endParaRPr lang="cs-CZ" sz="1600" kern="0" dirty="0"/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57200" y="1341438"/>
            <a:ext cx="8229600" cy="200025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400" b="1" kern="0" dirty="0" smtClean="0">
                <a:solidFill>
                  <a:srgbClr val="0000FF"/>
                </a:solidFill>
              </a:rPr>
              <a:t>Tento symbol pH (</a:t>
            </a:r>
            <a:r>
              <a:rPr lang="cs-CZ" sz="2400" b="1" kern="0" dirty="0" err="1" smtClean="0">
                <a:solidFill>
                  <a:srgbClr val="0000FF"/>
                </a:solidFill>
              </a:rPr>
              <a:t>pondus</a:t>
            </a:r>
            <a:r>
              <a:rPr lang="cs-CZ" sz="2400" b="1" kern="0" dirty="0" smtClean="0">
                <a:solidFill>
                  <a:srgbClr val="0000FF"/>
                </a:solidFill>
              </a:rPr>
              <a:t> hydrogenii), znamená doslova tíha vodíku nebo také přenesené množství vodíku, které nám určuje sílu kyselin, zásad a jejich solí</a:t>
            </a:r>
            <a:r>
              <a:rPr lang="cs-CZ" sz="2400" b="1" kern="0" dirty="0" smtClean="0"/>
              <a:t>.</a:t>
            </a:r>
            <a:r>
              <a:rPr lang="cs-CZ" sz="2400" kern="0" dirty="0" smtClean="0"/>
              <a:t> </a:t>
            </a:r>
            <a:endParaRPr lang="cs-CZ" sz="2400" kern="0" dirty="0"/>
          </a:p>
        </p:txBody>
      </p:sp>
      <p:sp>
        <p:nvSpPr>
          <p:cNvPr id="14" name="Rectangle 3"/>
          <p:cNvSpPr txBox="1">
            <a:spLocks noChangeArrowheads="1"/>
          </p:cNvSpPr>
          <p:nvPr/>
        </p:nvSpPr>
        <p:spPr>
          <a:xfrm>
            <a:off x="457200" y="3341688"/>
            <a:ext cx="8229600" cy="239077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90000"/>
              </a:lnSpc>
              <a:defRPr/>
            </a:pPr>
            <a:endParaRPr lang="cs-CZ" sz="2800" b="1" kern="0" dirty="0" smtClean="0"/>
          </a:p>
          <a:p>
            <a:pPr marL="0" indent="0" algn="ctr"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>
                <a:solidFill>
                  <a:srgbClr val="FF3399"/>
                </a:solidFill>
              </a:rPr>
              <a:t>Chemické reakce probíhají většinou ve vodných roztocích. Při rozpouštění sloučenin dochází k jejich disociaci, tj. rozdělení na ionty. I voda sama disociuje a to tak, že se rozkládá na </a:t>
            </a:r>
            <a:r>
              <a:rPr lang="cs-CZ" sz="2400" b="1" kern="0" dirty="0" err="1" smtClean="0">
                <a:solidFill>
                  <a:srgbClr val="FF3399"/>
                </a:solidFill>
              </a:rPr>
              <a:t>oxoniový</a:t>
            </a:r>
            <a:r>
              <a:rPr lang="cs-CZ" sz="2400" b="1" kern="0" dirty="0" smtClean="0">
                <a:solidFill>
                  <a:srgbClr val="FF3399"/>
                </a:solidFill>
              </a:rPr>
              <a:t> iont H</a:t>
            </a:r>
            <a:r>
              <a:rPr lang="cs-CZ" sz="2400" b="1" kern="0" baseline="-25000" dirty="0" smtClean="0">
                <a:solidFill>
                  <a:srgbClr val="FF3399"/>
                </a:solidFill>
              </a:rPr>
              <a:t>3</a:t>
            </a:r>
            <a:r>
              <a:rPr lang="cs-CZ" sz="2400" b="1" kern="0" dirty="0" smtClean="0">
                <a:solidFill>
                  <a:srgbClr val="FF3399"/>
                </a:solidFill>
              </a:rPr>
              <a:t>O</a:t>
            </a:r>
            <a:r>
              <a:rPr lang="cs-CZ" sz="2400" b="1" kern="0" baseline="30000" dirty="0" smtClean="0">
                <a:solidFill>
                  <a:srgbClr val="FF3399"/>
                </a:solidFill>
              </a:rPr>
              <a:t>+</a:t>
            </a:r>
            <a:r>
              <a:rPr lang="cs-CZ" sz="2400" b="1" kern="0" dirty="0" smtClean="0">
                <a:solidFill>
                  <a:srgbClr val="FF3399"/>
                </a:solidFill>
              </a:rPr>
              <a:t> a hydroxylový iont OH</a:t>
            </a:r>
            <a:r>
              <a:rPr lang="cs-CZ" sz="2400" b="1" kern="0" baseline="30000" dirty="0" smtClean="0">
                <a:solidFill>
                  <a:srgbClr val="FF3399"/>
                </a:solidFill>
              </a:rPr>
              <a:t>-</a:t>
            </a:r>
            <a:r>
              <a:rPr lang="cs-CZ" sz="2400" b="1" kern="0" dirty="0" smtClean="0">
                <a:solidFill>
                  <a:srgbClr val="FF3399"/>
                </a:solidFill>
              </a:rPr>
              <a:t>. </a:t>
            </a:r>
            <a:endParaRPr lang="cs-CZ" sz="2400" b="1" kern="0" dirty="0">
              <a:solidFill>
                <a:srgbClr val="FF33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4FA7F92-73EB-45A2-8149-E729F4688C0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57200" y="13414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>
                <a:solidFill>
                  <a:srgbClr val="FF0000"/>
                </a:solidFill>
              </a:rPr>
              <a:t>2 H</a:t>
            </a:r>
            <a:r>
              <a:rPr lang="cs-CZ" sz="2800" b="1" kern="0" baseline="-25000" dirty="0" smtClean="0">
                <a:solidFill>
                  <a:srgbClr val="FF0000"/>
                </a:solidFill>
              </a:rPr>
              <a:t>2</a:t>
            </a:r>
            <a:r>
              <a:rPr lang="cs-CZ" sz="2800" b="1" kern="0" dirty="0" smtClean="0">
                <a:solidFill>
                  <a:srgbClr val="FF0000"/>
                </a:solidFill>
              </a:rPr>
              <a:t>O  =  H</a:t>
            </a:r>
            <a:r>
              <a:rPr lang="cs-CZ" sz="2800" b="1" kern="0" baseline="-25000" dirty="0" smtClean="0">
                <a:solidFill>
                  <a:srgbClr val="FF0000"/>
                </a:solidFill>
              </a:rPr>
              <a:t>3</a:t>
            </a:r>
            <a:r>
              <a:rPr lang="cs-CZ" sz="2800" b="1" kern="0" dirty="0" smtClean="0">
                <a:solidFill>
                  <a:srgbClr val="FF0000"/>
                </a:solidFill>
              </a:rPr>
              <a:t>O</a:t>
            </a:r>
            <a:r>
              <a:rPr lang="cs-CZ" sz="2800" b="1" kern="0" baseline="30000" dirty="0" smtClean="0">
                <a:solidFill>
                  <a:srgbClr val="FF0000"/>
                </a:solidFill>
              </a:rPr>
              <a:t>-</a:t>
            </a:r>
            <a:r>
              <a:rPr lang="cs-CZ" sz="2800" b="1" kern="0" dirty="0" smtClean="0">
                <a:solidFill>
                  <a:srgbClr val="FF0000"/>
                </a:solidFill>
              </a:rPr>
              <a:t>   +    OH</a:t>
            </a:r>
            <a:r>
              <a:rPr lang="cs-CZ" sz="2800" b="1" kern="0" baseline="30000" dirty="0" smtClean="0">
                <a:solidFill>
                  <a:srgbClr val="FF0000"/>
                </a:solidFill>
              </a:rPr>
              <a:t>-</a:t>
            </a:r>
            <a:r>
              <a:rPr lang="cs-CZ" sz="2800" kern="0" dirty="0" smtClean="0">
                <a:solidFill>
                  <a:srgbClr val="FF0000"/>
                </a:solidFill>
              </a:rPr>
              <a:t> </a:t>
            </a:r>
            <a:endParaRPr lang="cs-CZ" sz="2800" kern="0" dirty="0">
              <a:solidFill>
                <a:srgbClr val="FF0000"/>
              </a:solidFill>
            </a:endParaRPr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457200" y="2484438"/>
            <a:ext cx="8229600" cy="3392487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sz="2800" b="1" kern="0" dirty="0" smtClean="0"/>
              <a:t>	</a:t>
            </a:r>
            <a:r>
              <a:rPr lang="cs-CZ" sz="2800" b="1" kern="0" dirty="0" smtClean="0">
                <a:solidFill>
                  <a:srgbClr val="0000FF"/>
                </a:solidFill>
              </a:rPr>
              <a:t>Při ředění kyselin tak vzniká roztok, </a:t>
            </a:r>
          </a:p>
          <a:p>
            <a:pPr marL="0" indent="0">
              <a:buFontTx/>
              <a:buNone/>
              <a:defRPr/>
            </a:pPr>
            <a:r>
              <a:rPr lang="cs-CZ" sz="2800" b="1" kern="0" dirty="0">
                <a:solidFill>
                  <a:srgbClr val="0000FF"/>
                </a:solidFill>
              </a:rPr>
              <a:t>	</a:t>
            </a:r>
            <a:r>
              <a:rPr lang="cs-CZ" sz="2800" b="1" kern="0" dirty="0" smtClean="0">
                <a:solidFill>
                  <a:srgbClr val="0000FF"/>
                </a:solidFill>
              </a:rPr>
              <a:t>který reaguje kysele, protože:</a:t>
            </a:r>
          </a:p>
          <a:p>
            <a:pPr marL="0" indent="0">
              <a:buFontTx/>
              <a:buNone/>
              <a:defRPr/>
            </a:pPr>
            <a:endParaRPr lang="cs-CZ" sz="2800" b="1" kern="0" dirty="0" smtClean="0"/>
          </a:p>
          <a:p>
            <a:pPr marL="0" indent="0">
              <a:buFontTx/>
              <a:buNone/>
              <a:defRPr/>
            </a:pPr>
            <a:r>
              <a:rPr lang="cs-CZ" sz="2800" kern="0" dirty="0" smtClean="0"/>
              <a:t>	</a:t>
            </a:r>
            <a:r>
              <a:rPr lang="cs-CZ" sz="2800" b="1" kern="0" dirty="0" err="1" smtClean="0">
                <a:solidFill>
                  <a:srgbClr val="FF0000"/>
                </a:solidFill>
              </a:rPr>
              <a:t>HCl</a:t>
            </a:r>
            <a:r>
              <a:rPr lang="cs-CZ" sz="2800" kern="0" dirty="0" smtClean="0">
                <a:solidFill>
                  <a:srgbClr val="FF0000"/>
                </a:solidFill>
              </a:rPr>
              <a:t>   +   </a:t>
            </a:r>
            <a:r>
              <a:rPr lang="cs-CZ" sz="2800" b="1" kern="0" dirty="0" smtClean="0">
                <a:solidFill>
                  <a:srgbClr val="FF0000"/>
                </a:solidFill>
              </a:rPr>
              <a:t>H</a:t>
            </a:r>
            <a:r>
              <a:rPr lang="cs-CZ" sz="2800" b="1" kern="0" baseline="-25000" dirty="0" smtClean="0">
                <a:solidFill>
                  <a:srgbClr val="FF0000"/>
                </a:solidFill>
              </a:rPr>
              <a:t>2</a:t>
            </a:r>
            <a:r>
              <a:rPr lang="cs-CZ" sz="2800" b="1" kern="0" dirty="0" smtClean="0">
                <a:solidFill>
                  <a:srgbClr val="FF0000"/>
                </a:solidFill>
              </a:rPr>
              <a:t>O	=  H</a:t>
            </a:r>
            <a:r>
              <a:rPr lang="cs-CZ" sz="2800" b="1" kern="0" baseline="-25000" dirty="0" smtClean="0">
                <a:solidFill>
                  <a:srgbClr val="FF0000"/>
                </a:solidFill>
              </a:rPr>
              <a:t>3</a:t>
            </a:r>
            <a:r>
              <a:rPr lang="cs-CZ" sz="2800" b="1" kern="0" dirty="0" smtClean="0">
                <a:solidFill>
                  <a:srgbClr val="FF0000"/>
                </a:solidFill>
              </a:rPr>
              <a:t>O</a:t>
            </a:r>
            <a:r>
              <a:rPr lang="cs-CZ" sz="2800" b="1" kern="0" baseline="30000" dirty="0" smtClean="0">
                <a:solidFill>
                  <a:srgbClr val="FF0000"/>
                </a:solidFill>
              </a:rPr>
              <a:t>+</a:t>
            </a:r>
            <a:r>
              <a:rPr lang="cs-CZ" sz="2800" b="1" kern="0" dirty="0" smtClean="0">
                <a:solidFill>
                  <a:srgbClr val="FF0000"/>
                </a:solidFill>
              </a:rPr>
              <a:t>   +    Cl</a:t>
            </a:r>
            <a:r>
              <a:rPr lang="cs-CZ" sz="2800" b="1" kern="0" baseline="30000" dirty="0" smtClean="0">
                <a:solidFill>
                  <a:srgbClr val="FF0000"/>
                </a:solidFill>
              </a:rPr>
              <a:t>-</a:t>
            </a:r>
            <a:endParaRPr lang="cs-CZ" sz="2800" b="1" kern="0" dirty="0" smtClean="0">
              <a:solidFill>
                <a:srgbClr val="FF0000"/>
              </a:solidFill>
            </a:endParaRPr>
          </a:p>
          <a:p>
            <a:pPr>
              <a:defRPr/>
            </a:pPr>
            <a:endParaRPr lang="cs-CZ" sz="2800" b="1" kern="0" dirty="0" smtClean="0"/>
          </a:p>
          <a:p>
            <a:pPr marL="0" indent="0">
              <a:buFontTx/>
              <a:buNone/>
              <a:defRPr/>
            </a:pPr>
            <a:r>
              <a:rPr lang="cs-CZ" sz="2800" b="1" kern="0" dirty="0"/>
              <a:t>	</a:t>
            </a:r>
            <a:r>
              <a:rPr lang="cs-CZ" sz="2800" b="1" kern="0" dirty="0" smtClean="0">
                <a:solidFill>
                  <a:srgbClr val="0000FF"/>
                </a:solidFill>
              </a:rPr>
              <a:t>nebo   H</a:t>
            </a:r>
            <a:r>
              <a:rPr lang="cs-CZ" sz="2800" b="1" kern="0" baseline="-25000" dirty="0" smtClean="0">
                <a:solidFill>
                  <a:srgbClr val="0000FF"/>
                </a:solidFill>
              </a:rPr>
              <a:t>2</a:t>
            </a:r>
            <a:r>
              <a:rPr lang="cs-CZ" sz="2800" b="1" kern="0" dirty="0" smtClean="0">
                <a:solidFill>
                  <a:srgbClr val="0000FF"/>
                </a:solidFill>
              </a:rPr>
              <a:t>SO</a:t>
            </a:r>
            <a:r>
              <a:rPr lang="cs-CZ" sz="2800" b="1" kern="0" baseline="-25000" dirty="0" smtClean="0">
                <a:solidFill>
                  <a:srgbClr val="0000FF"/>
                </a:solidFill>
              </a:rPr>
              <a:t>4</a:t>
            </a:r>
            <a:r>
              <a:rPr lang="cs-CZ" sz="2800" kern="0" dirty="0" smtClean="0">
                <a:solidFill>
                  <a:srgbClr val="0000FF"/>
                </a:solidFill>
              </a:rPr>
              <a:t> </a:t>
            </a:r>
            <a:r>
              <a:rPr lang="cs-CZ" sz="2800" b="1" kern="0" dirty="0" smtClean="0">
                <a:solidFill>
                  <a:srgbClr val="0000FF"/>
                </a:solidFill>
              </a:rPr>
              <a:t>+ 2</a:t>
            </a:r>
            <a:r>
              <a:rPr lang="cs-CZ" sz="2800" kern="0" dirty="0" smtClean="0">
                <a:solidFill>
                  <a:srgbClr val="0000FF"/>
                </a:solidFill>
              </a:rPr>
              <a:t> </a:t>
            </a:r>
            <a:r>
              <a:rPr lang="cs-CZ" sz="2800" b="1" kern="0" dirty="0" smtClean="0">
                <a:solidFill>
                  <a:srgbClr val="0000FF"/>
                </a:solidFill>
              </a:rPr>
              <a:t>H</a:t>
            </a:r>
            <a:r>
              <a:rPr lang="cs-CZ" sz="2800" b="1" kern="0" baseline="-25000" dirty="0" smtClean="0">
                <a:solidFill>
                  <a:srgbClr val="0000FF"/>
                </a:solidFill>
              </a:rPr>
              <a:t>2</a:t>
            </a:r>
            <a:r>
              <a:rPr lang="cs-CZ" sz="2800" b="1" kern="0" dirty="0" smtClean="0">
                <a:solidFill>
                  <a:srgbClr val="0000FF"/>
                </a:solidFill>
              </a:rPr>
              <a:t>O = 2 H</a:t>
            </a:r>
            <a:r>
              <a:rPr lang="cs-CZ" sz="2800" b="1" kern="0" baseline="-25000" dirty="0" smtClean="0">
                <a:solidFill>
                  <a:srgbClr val="0000FF"/>
                </a:solidFill>
              </a:rPr>
              <a:t>3</a:t>
            </a:r>
            <a:r>
              <a:rPr lang="cs-CZ" sz="2800" b="1" kern="0" dirty="0" smtClean="0">
                <a:solidFill>
                  <a:srgbClr val="0000FF"/>
                </a:solidFill>
              </a:rPr>
              <a:t>O</a:t>
            </a:r>
            <a:r>
              <a:rPr lang="cs-CZ" sz="2800" b="1" kern="0" baseline="30000" dirty="0" smtClean="0">
                <a:solidFill>
                  <a:srgbClr val="0000FF"/>
                </a:solidFill>
              </a:rPr>
              <a:t>+</a:t>
            </a:r>
            <a:r>
              <a:rPr lang="cs-CZ" sz="2800" b="1" kern="0" dirty="0" smtClean="0">
                <a:solidFill>
                  <a:srgbClr val="0000FF"/>
                </a:solidFill>
              </a:rPr>
              <a:t> + SO</a:t>
            </a:r>
            <a:r>
              <a:rPr lang="cs-CZ" sz="2800" b="1" kern="0" baseline="-25000" dirty="0" smtClean="0">
                <a:solidFill>
                  <a:srgbClr val="0000FF"/>
                </a:solidFill>
              </a:rPr>
              <a:t>4</a:t>
            </a:r>
            <a:r>
              <a:rPr lang="cs-CZ" sz="2800" b="1" kern="0" baseline="30000" dirty="0" smtClean="0">
                <a:solidFill>
                  <a:srgbClr val="0000FF"/>
                </a:solidFill>
              </a:rPr>
              <a:t>2-</a:t>
            </a:r>
            <a:endParaRPr lang="cs-CZ" sz="2800" b="1" kern="0" dirty="0">
              <a:solidFill>
                <a:srgbClr val="00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5F47B10-47C6-4877-A60C-C33D359E4D5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2"/>
          <p:cNvSpPr>
            <a:spLocks noChangeArrowheads="1"/>
          </p:cNvSpPr>
          <p:nvPr/>
        </p:nvSpPr>
        <p:spPr bwMode="auto">
          <a:xfrm>
            <a:off x="3419475" y="1125538"/>
            <a:ext cx="5278438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52438" y="1065213"/>
            <a:ext cx="8229600" cy="141605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4000" kern="0" dirty="0" smtClean="0"/>
              <a:t> </a:t>
            </a:r>
            <a:r>
              <a:rPr lang="cs-CZ" sz="2800" b="1" kern="0" dirty="0" smtClean="0">
                <a:solidFill>
                  <a:srgbClr val="0000FF"/>
                </a:solidFill>
              </a:rPr>
              <a:t>Při rozpouštění hydroxidů je naopak přebytek OH</a:t>
            </a:r>
            <a:r>
              <a:rPr lang="cs-CZ" sz="2800" b="1" kern="0" baseline="30000" dirty="0" smtClean="0">
                <a:solidFill>
                  <a:srgbClr val="0000FF"/>
                </a:solidFill>
              </a:rPr>
              <a:t>-</a:t>
            </a:r>
            <a:r>
              <a:rPr lang="cs-CZ" sz="2800" b="1" kern="0" dirty="0" smtClean="0">
                <a:solidFill>
                  <a:srgbClr val="0000FF"/>
                </a:solidFill>
              </a:rPr>
              <a:t> iontů, které reagují alkalicky (zásaditě).</a:t>
            </a:r>
          </a:p>
          <a:p>
            <a:pPr>
              <a:defRPr/>
            </a:pPr>
            <a:endParaRPr lang="cs-CZ" sz="2800" b="1" kern="0" dirty="0"/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473075" y="2060575"/>
            <a:ext cx="8229600" cy="37766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sz="2800" b="1" kern="0" dirty="0" smtClean="0"/>
              <a:t>	</a:t>
            </a:r>
          </a:p>
          <a:p>
            <a:pPr marL="0" indent="0">
              <a:buFontTx/>
              <a:buNone/>
              <a:defRPr/>
            </a:pPr>
            <a:r>
              <a:rPr lang="cs-CZ" sz="2800" b="1" kern="0" dirty="0"/>
              <a:t>	</a:t>
            </a:r>
            <a:r>
              <a:rPr lang="cs-CZ" sz="2800" b="1" kern="0" dirty="0" err="1" smtClean="0">
                <a:solidFill>
                  <a:srgbClr val="FF0000"/>
                </a:solidFill>
              </a:rPr>
              <a:t>NaOH</a:t>
            </a:r>
            <a:r>
              <a:rPr lang="cs-CZ" sz="2800" kern="0" dirty="0" smtClean="0">
                <a:solidFill>
                  <a:srgbClr val="FF0000"/>
                </a:solidFill>
              </a:rPr>
              <a:t>   +   </a:t>
            </a:r>
            <a:r>
              <a:rPr lang="cs-CZ" sz="2800" b="1" kern="0" dirty="0" smtClean="0">
                <a:solidFill>
                  <a:srgbClr val="FF0000"/>
                </a:solidFill>
              </a:rPr>
              <a:t>H</a:t>
            </a:r>
            <a:r>
              <a:rPr lang="cs-CZ" sz="2800" b="1" kern="0" baseline="-25000" dirty="0" smtClean="0">
                <a:solidFill>
                  <a:srgbClr val="FF0000"/>
                </a:solidFill>
              </a:rPr>
              <a:t>2</a:t>
            </a:r>
            <a:r>
              <a:rPr lang="cs-CZ" sz="2800" b="1" kern="0" dirty="0" smtClean="0">
                <a:solidFill>
                  <a:srgbClr val="FF0000"/>
                </a:solidFill>
              </a:rPr>
              <a:t>O  =  Na</a:t>
            </a:r>
            <a:r>
              <a:rPr lang="cs-CZ" sz="2800" b="1" kern="0" baseline="30000" dirty="0" smtClean="0">
                <a:solidFill>
                  <a:srgbClr val="FF0000"/>
                </a:solidFill>
              </a:rPr>
              <a:t>+</a:t>
            </a:r>
            <a:r>
              <a:rPr lang="cs-CZ" sz="2800" b="1" kern="0" dirty="0" smtClean="0">
                <a:solidFill>
                  <a:srgbClr val="FF0000"/>
                </a:solidFill>
              </a:rPr>
              <a:t> + H</a:t>
            </a:r>
            <a:r>
              <a:rPr lang="cs-CZ" sz="2800" b="1" kern="0" baseline="30000" dirty="0" smtClean="0">
                <a:solidFill>
                  <a:srgbClr val="FF0000"/>
                </a:solidFill>
              </a:rPr>
              <a:t>+</a:t>
            </a:r>
            <a:r>
              <a:rPr lang="cs-CZ" sz="2800" b="1" kern="0" dirty="0" smtClean="0">
                <a:solidFill>
                  <a:srgbClr val="FF0000"/>
                </a:solidFill>
              </a:rPr>
              <a:t> + 2 OH</a:t>
            </a:r>
            <a:r>
              <a:rPr lang="cs-CZ" sz="2800" b="1" kern="0" baseline="30000" dirty="0" smtClean="0">
                <a:solidFill>
                  <a:srgbClr val="FF0000"/>
                </a:solidFill>
              </a:rPr>
              <a:t>-</a:t>
            </a:r>
            <a:r>
              <a:rPr lang="cs-CZ" sz="2800" kern="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FontTx/>
              <a:buNone/>
              <a:defRPr/>
            </a:pPr>
            <a:endParaRPr lang="cs-CZ" sz="2800" b="1" kern="0" dirty="0" smtClean="0">
              <a:solidFill>
                <a:srgbClr val="FF0000"/>
              </a:solidFill>
            </a:endParaRPr>
          </a:p>
          <a:p>
            <a:pPr marL="0" indent="0" algn="ctr">
              <a:buFontTx/>
              <a:buNone/>
              <a:defRPr/>
            </a:pPr>
            <a:r>
              <a:rPr lang="cs-CZ" sz="2800" b="1" kern="0" dirty="0" smtClean="0"/>
              <a:t>Vzniklé ionty H</a:t>
            </a:r>
            <a:r>
              <a:rPr lang="cs-CZ" sz="2800" b="1" kern="0" baseline="30000" dirty="0" smtClean="0"/>
              <a:t>+</a:t>
            </a:r>
            <a:r>
              <a:rPr lang="cs-CZ" sz="2800" b="1" kern="0" dirty="0" smtClean="0"/>
              <a:t> ihned reagují s přebytkem iontů OH</a:t>
            </a:r>
            <a:r>
              <a:rPr lang="cs-CZ" sz="2800" b="1" kern="0" baseline="30000" dirty="0" smtClean="0"/>
              <a:t>-</a:t>
            </a:r>
            <a:r>
              <a:rPr lang="cs-CZ" sz="2800" b="1" kern="0" dirty="0" smtClean="0"/>
              <a:t> za vzniku vody, která však disociuje  podle první reakce. Vzájemná reakce iontů H</a:t>
            </a:r>
            <a:r>
              <a:rPr lang="cs-CZ" sz="2800" b="1" kern="0" baseline="-25000" dirty="0" smtClean="0"/>
              <a:t>3</a:t>
            </a:r>
            <a:r>
              <a:rPr lang="cs-CZ" sz="2800" b="1" kern="0" dirty="0" smtClean="0"/>
              <a:t>O</a:t>
            </a:r>
            <a:r>
              <a:rPr lang="cs-CZ" sz="2800" b="1" kern="0" baseline="30000" dirty="0" smtClean="0"/>
              <a:t>+</a:t>
            </a:r>
            <a:r>
              <a:rPr lang="cs-CZ" sz="2800" b="1" kern="0" dirty="0" smtClean="0"/>
              <a:t> s ionty OH</a:t>
            </a:r>
            <a:r>
              <a:rPr lang="cs-CZ" sz="2800" b="1" kern="0" baseline="30000" dirty="0" smtClean="0"/>
              <a:t>-</a:t>
            </a:r>
            <a:r>
              <a:rPr lang="cs-CZ" sz="2800" b="1" kern="0" dirty="0" smtClean="0"/>
              <a:t> je neutralizační reakce, opakem disociační reakce.</a:t>
            </a:r>
            <a:endParaRPr lang="cs-CZ" sz="28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B4F53E7-6CED-4576-B41E-5ABE60289D4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57200" y="11255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Závislost hodnoty pH na koncentraci </a:t>
            </a:r>
            <a:r>
              <a:rPr lang="cs-CZ" sz="2800" b="1" kern="0" dirty="0" err="1" smtClean="0"/>
              <a:t>oxoniových</a:t>
            </a:r>
            <a:r>
              <a:rPr lang="cs-CZ" sz="2800" b="1" kern="0" dirty="0" smtClean="0"/>
              <a:t> a hydroxylových iontů</a:t>
            </a:r>
            <a:endParaRPr lang="cs-CZ" sz="2800" b="1" kern="0" dirty="0"/>
          </a:p>
        </p:txBody>
      </p:sp>
      <p:pic>
        <p:nvPicPr>
          <p:cNvPr id="7177" name="Picture 9" descr="pH tab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17" t="3438" r="5084" b="16010"/>
          <a:stretch>
            <a:fillRect/>
          </a:stretch>
        </p:blipFill>
        <p:spPr bwMode="auto">
          <a:xfrm>
            <a:off x="5408613" y="2200275"/>
            <a:ext cx="2838450" cy="3640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1187450" y="2420938"/>
            <a:ext cx="3308350" cy="3024187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endParaRPr lang="cs-CZ" sz="2800" b="1" kern="0" dirty="0" smtClean="0"/>
          </a:p>
          <a:p>
            <a:pPr marL="0" indent="0" algn="ctr">
              <a:buFontTx/>
              <a:buNone/>
              <a:defRPr/>
            </a:pPr>
            <a:r>
              <a:rPr lang="cs-CZ" sz="2400" b="1" kern="0" dirty="0" smtClean="0"/>
              <a:t>pH je záporný dekadický logaritmus koncentrace vodíkových iontů.   </a:t>
            </a:r>
          </a:p>
          <a:p>
            <a:pPr marL="0" indent="0" algn="ctr">
              <a:buFontTx/>
              <a:buNone/>
              <a:defRPr/>
            </a:pPr>
            <a:r>
              <a:rPr lang="cs-CZ" sz="2400" b="1" kern="0" dirty="0" smtClean="0"/>
              <a:t>	pH = - log c</a:t>
            </a:r>
            <a:r>
              <a:rPr lang="cs-CZ" sz="2400" b="1" kern="0" baseline="-25000" dirty="0" smtClean="0"/>
              <a:t>(H+)</a:t>
            </a:r>
            <a:r>
              <a:rPr lang="cs-CZ" sz="2400" kern="0" dirty="0" smtClean="0"/>
              <a:t> </a:t>
            </a:r>
            <a:endParaRPr lang="cs-CZ" sz="2400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2C80BC4-C2A7-46DB-8CFC-CD54BDCC29C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8201" name="Text Box 15"/>
          <p:cNvSpPr txBox="1">
            <a:spLocks noChangeArrowheads="1"/>
          </p:cNvSpPr>
          <p:nvPr/>
        </p:nvSpPr>
        <p:spPr bwMode="auto">
          <a:xfrm>
            <a:off x="1692275" y="1628775"/>
            <a:ext cx="39592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 altLang="cs-CZ"/>
          </a:p>
        </p:txBody>
      </p:sp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487363" y="1085850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smtClean="0"/>
              <a:t>Způsoby měření pH se řídí požadovanou přesností a tím i odpovídajícími pomůckami a přístroji.</a:t>
            </a:r>
            <a:endParaRPr lang="cs-CZ" sz="2800" b="1" kern="0" dirty="0"/>
          </a:p>
        </p:txBody>
      </p:sp>
      <p:pic>
        <p:nvPicPr>
          <p:cNvPr id="8203" name="Picture 6" descr="pH pap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2382838"/>
            <a:ext cx="2808288" cy="231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204" name="Picture 7" descr="pH pap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3150" y="4700588"/>
            <a:ext cx="3560763" cy="127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6" name="Rectangle 3"/>
          <p:cNvSpPr txBox="1">
            <a:spLocks noChangeArrowheads="1"/>
          </p:cNvSpPr>
          <p:nvPr/>
        </p:nvSpPr>
        <p:spPr>
          <a:xfrm>
            <a:off x="468313" y="25654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buFontTx/>
              <a:buNone/>
              <a:defRPr/>
            </a:pPr>
            <a:r>
              <a:rPr lang="cs-CZ" sz="2400" b="1" kern="0" dirty="0" smtClean="0"/>
              <a:t>Universální pH papírky  měří hodnotu pH s přesností +/- 0,5. Na jejich obalu je barevná stupnice, podle které porovnáváme zbarvení použitého papírku a odečítáme hodnotu.</a:t>
            </a:r>
            <a:endParaRPr lang="cs-CZ" sz="24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69B8379-6B5D-4633-A504-296BF619BF3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2"/>
          <p:cNvSpPr>
            <a:spLocks noChangeArrowheads="1"/>
          </p:cNvSpPr>
          <p:nvPr/>
        </p:nvSpPr>
        <p:spPr bwMode="auto">
          <a:xfrm>
            <a:off x="468313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409575" y="989013"/>
            <a:ext cx="8229600" cy="7112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Barevné přechody indikátorů</a:t>
            </a:r>
            <a:endParaRPr lang="cs-CZ" sz="2800" b="1" kern="0" dirty="0"/>
          </a:p>
        </p:txBody>
      </p:sp>
      <p:pic>
        <p:nvPicPr>
          <p:cNvPr id="9226" name="Picture 5" descr="pH barpřechij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80" t="4507" r="2122" b="4681"/>
          <a:stretch>
            <a:fillRect/>
          </a:stretch>
        </p:blipFill>
        <p:spPr bwMode="auto">
          <a:xfrm>
            <a:off x="4849813" y="1700213"/>
            <a:ext cx="3741737" cy="399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7" name="Rectangle 3"/>
          <p:cNvSpPr txBox="1">
            <a:spLocks noChangeArrowheads="1"/>
          </p:cNvSpPr>
          <p:nvPr/>
        </p:nvSpPr>
        <p:spPr>
          <a:xfrm>
            <a:off x="457200" y="1600200"/>
            <a:ext cx="4038600" cy="4090988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defRPr/>
            </a:pPr>
            <a:endParaRPr lang="cs-CZ" sz="2400" b="1" kern="0" dirty="0" smtClean="0"/>
          </a:p>
          <a:p>
            <a:pPr marL="0" indent="0">
              <a:lnSpc>
                <a:spcPct val="80000"/>
              </a:lnSpc>
              <a:buFontTx/>
              <a:buNone/>
              <a:defRPr/>
            </a:pPr>
            <a:r>
              <a:rPr lang="cs-CZ" sz="2000" b="1" kern="0" dirty="0"/>
              <a:t> </a:t>
            </a:r>
            <a:r>
              <a:rPr lang="cs-CZ" sz="2000" b="1" kern="0" dirty="0" smtClean="0"/>
              <a:t>    Indikátory</a:t>
            </a:r>
            <a:r>
              <a:rPr lang="cs-CZ" sz="2000" kern="0" dirty="0" smtClean="0"/>
              <a:t> </a:t>
            </a:r>
          </a:p>
          <a:p>
            <a:pPr algn="ctr"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     jsou nejčastěji organické látky, které v závislosti na pH mění své zabarvení. Jsou jednak orientační, které určují pouze oblasti nebo i velice přesné, které reagují v určitém rozmezí pH. Sami se průběhu chemické reakce nezúčastňují, ale vzhledem ke svým vlastnostem změní barvu na základě změněných reakčních podmínek.</a:t>
            </a:r>
            <a:r>
              <a:rPr lang="cs-CZ" sz="2000" kern="0" dirty="0" smtClean="0"/>
              <a:t> </a:t>
            </a:r>
            <a:endParaRPr lang="cs-CZ" sz="2000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AC2D0D0-8F45-4819-94D1-AE65D6EC33B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Text Box 10"/>
          <p:cNvSpPr txBox="1">
            <a:spLocks noChangeArrowheads="1"/>
          </p:cNvSpPr>
          <p:nvPr/>
        </p:nvSpPr>
        <p:spPr bwMode="auto">
          <a:xfrm>
            <a:off x="539750" y="1773238"/>
            <a:ext cx="611981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 altLang="cs-CZ"/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6477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Tlumivé roztoky - pufry</a:t>
            </a:r>
            <a:endParaRPr lang="cs-CZ" sz="2800" b="1" kern="0" dirty="0"/>
          </a:p>
        </p:txBody>
      </p:sp>
      <p:pic>
        <p:nvPicPr>
          <p:cNvPr id="10250" name="Picture 5" descr="pH pufr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4025" y="1944688"/>
            <a:ext cx="2266950" cy="3836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Rectangle 3"/>
          <p:cNvSpPr txBox="1">
            <a:spLocks noChangeArrowheads="1"/>
          </p:cNvSpPr>
          <p:nvPr/>
        </p:nvSpPr>
        <p:spPr>
          <a:xfrm>
            <a:off x="811213" y="1936750"/>
            <a:ext cx="4038600" cy="38449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endParaRPr lang="cs-CZ" sz="2800" b="1" kern="0" dirty="0" smtClean="0"/>
          </a:p>
          <a:p>
            <a:pPr marL="0" indent="0" algn="ctr">
              <a:buFontTx/>
              <a:buNone/>
              <a:defRPr/>
            </a:pPr>
            <a:r>
              <a:rPr lang="cs-CZ" sz="2400" b="1" kern="0" dirty="0" smtClean="0"/>
              <a:t>Pro kontrolu správného měření   a k nastavení přesnosti přístrojů se používají tlumivé roztoky, tzv. “pufry“. Jsou to roztoky, které mají přesnou hodnotu pH.</a:t>
            </a:r>
            <a:endParaRPr lang="cs-CZ" sz="24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9F95FEC-A2C7-4CBA-9DAD-DBC6822E5A0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Přístroje na měření pH</a:t>
            </a:r>
            <a:endParaRPr lang="cs-CZ" sz="2800" b="1" kern="0" dirty="0"/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820738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sz="2800" kern="0" dirty="0" smtClean="0"/>
              <a:t>	Nejjednodušší jsou tužkové a ruční testery</a:t>
            </a:r>
            <a:endParaRPr lang="cs-CZ" sz="2800" kern="0" dirty="0"/>
          </a:p>
        </p:txBody>
      </p:sp>
      <p:pic>
        <p:nvPicPr>
          <p:cNvPr id="11274" name="Picture 5" descr="pH tester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1" t="1480" r="2371"/>
          <a:stretch>
            <a:fillRect/>
          </a:stretch>
        </p:blipFill>
        <p:spPr bwMode="auto">
          <a:xfrm>
            <a:off x="1042988" y="2781300"/>
            <a:ext cx="1787525" cy="2960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5" name="Picture 6" descr="pH tester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2" t="1930" r="1942" b="1930"/>
          <a:stretch>
            <a:fillRect/>
          </a:stretch>
        </p:blipFill>
        <p:spPr bwMode="auto">
          <a:xfrm>
            <a:off x="3348038" y="3200400"/>
            <a:ext cx="2220912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6" name="Picture 7" descr="pH tester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2924175"/>
            <a:ext cx="2413000" cy="278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AC180EC-7C2E-4A83-84FD-45FAC4EB8E0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Zástupný symbol pro obsah 2"/>
          <p:cNvSpPr>
            <a:spLocks/>
          </p:cNvSpPr>
          <p:nvPr/>
        </p:nvSpPr>
        <p:spPr bwMode="auto">
          <a:xfrm>
            <a:off x="395288" y="1916113"/>
            <a:ext cx="8229600" cy="3817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cs-CZ" altLang="cs-CZ" b="1"/>
              <a:t>	</a:t>
            </a:r>
            <a:endParaRPr lang="cs-CZ" altLang="cs-CZ"/>
          </a:p>
          <a:p>
            <a:pPr>
              <a:spcBef>
                <a:spcPct val="20000"/>
              </a:spcBef>
            </a:pPr>
            <a:r>
              <a:rPr lang="cs-CZ" altLang="cs-CZ"/>
              <a:t>	</a:t>
            </a:r>
          </a:p>
          <a:p>
            <a:pPr>
              <a:spcBef>
                <a:spcPct val="20000"/>
              </a:spcBef>
              <a:buFontTx/>
              <a:buChar char="•"/>
            </a:pPr>
            <a:endParaRPr lang="cs-CZ" altLang="cs-CZ" sz="3200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72072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Přesné přístroje na měření pH</a:t>
            </a:r>
            <a:endParaRPr lang="cs-CZ" sz="2800" b="1" kern="0" dirty="0"/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2767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sz="2400" b="1" kern="0" dirty="0" err="1" smtClean="0"/>
              <a:t>Level</a:t>
            </a:r>
            <a:r>
              <a:rPr lang="cs-CZ" sz="2400" b="1" kern="0" dirty="0" smtClean="0"/>
              <a:t> 2 – přesný pH metr </a:t>
            </a:r>
          </a:p>
          <a:p>
            <a:pPr marL="0" indent="0">
              <a:buFontTx/>
              <a:buNone/>
              <a:defRPr/>
            </a:pPr>
            <a:r>
              <a:rPr lang="cs-CZ" sz="2400" b="1" kern="0" dirty="0" smtClean="0"/>
              <a:t>      s měřícím boxem </a:t>
            </a:r>
          </a:p>
          <a:p>
            <a:pPr marL="0" indent="0">
              <a:buFontTx/>
              <a:buNone/>
              <a:defRPr/>
            </a:pPr>
            <a:r>
              <a:rPr lang="cs-CZ" sz="2400" b="1" kern="0" dirty="0" smtClean="0"/>
              <a:t>          a tiskárnou.</a:t>
            </a:r>
          </a:p>
          <a:p>
            <a:pPr marL="0" indent="0">
              <a:buFontTx/>
              <a:buNone/>
              <a:defRPr/>
            </a:pPr>
            <a:r>
              <a:rPr lang="cs-CZ" sz="2400" b="1" kern="0" dirty="0"/>
              <a:t>	</a:t>
            </a:r>
            <a:endParaRPr lang="cs-CZ" sz="2400" b="1" kern="0" dirty="0" smtClean="0"/>
          </a:p>
          <a:p>
            <a:pPr marL="0" indent="0">
              <a:buFontTx/>
              <a:buNone/>
              <a:defRPr/>
            </a:pPr>
            <a:r>
              <a:rPr lang="cs-CZ" sz="2400" b="1" kern="0" dirty="0" smtClean="0"/>
              <a:t>					</a:t>
            </a:r>
          </a:p>
          <a:p>
            <a:pPr marL="0" indent="0">
              <a:buFontTx/>
              <a:buNone/>
              <a:defRPr/>
            </a:pPr>
            <a:endParaRPr lang="cs-CZ" sz="2400" b="1" kern="0" dirty="0"/>
          </a:p>
          <a:p>
            <a:pPr marL="0" indent="0">
              <a:buFontTx/>
              <a:buNone/>
              <a:defRPr/>
            </a:pPr>
            <a:endParaRPr lang="cs-CZ" sz="2400" b="1" kern="0" dirty="0" smtClean="0"/>
          </a:p>
          <a:p>
            <a:pPr marL="0" indent="0">
              <a:buFontTx/>
              <a:buNone/>
              <a:defRPr/>
            </a:pPr>
            <a:r>
              <a:rPr lang="cs-CZ" sz="2400" b="1" kern="0" dirty="0"/>
              <a:t>	</a:t>
            </a:r>
            <a:r>
              <a:rPr lang="cs-CZ" sz="2400" b="1" kern="0" dirty="0" smtClean="0"/>
              <a:t>				Kapesní </a:t>
            </a:r>
            <a:r>
              <a:rPr lang="cs-CZ" sz="2400" b="1" kern="0" dirty="0" err="1" smtClean="0"/>
              <a:t>konduktometr</a:t>
            </a:r>
            <a:r>
              <a:rPr lang="cs-CZ" sz="2400" b="1" kern="0" dirty="0" smtClean="0"/>
              <a:t> 					 </a:t>
            </a:r>
            <a:r>
              <a:rPr lang="cs-CZ" sz="2400" b="1" kern="0" dirty="0" err="1" smtClean="0"/>
              <a:t>Cond</a:t>
            </a:r>
            <a:r>
              <a:rPr lang="cs-CZ" sz="2400" b="1" kern="0" dirty="0" smtClean="0"/>
              <a:t> 315i pro měření 					       pH a vodivosti.</a:t>
            </a:r>
          </a:p>
          <a:p>
            <a:pPr marL="0" indent="0">
              <a:buFontTx/>
              <a:buNone/>
              <a:defRPr/>
            </a:pPr>
            <a:endParaRPr lang="cs-CZ" sz="2400" b="1" kern="0" dirty="0" smtClean="0"/>
          </a:p>
          <a:p>
            <a:pPr marL="0" indent="0">
              <a:buFontTx/>
              <a:buNone/>
              <a:defRPr/>
            </a:pPr>
            <a:r>
              <a:rPr lang="cs-CZ" sz="2400" b="1" kern="0" dirty="0"/>
              <a:t>	</a:t>
            </a:r>
            <a:endParaRPr lang="cs-CZ" sz="2800" kern="0" dirty="0"/>
          </a:p>
        </p:txBody>
      </p:sp>
      <p:pic>
        <p:nvPicPr>
          <p:cNvPr id="12299" name="Picture 8" descr="pH pHmetr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8" t="5624" r="1399" b="3749"/>
          <a:stretch>
            <a:fillRect/>
          </a:stretch>
        </p:blipFill>
        <p:spPr bwMode="auto">
          <a:xfrm>
            <a:off x="755650" y="3263900"/>
            <a:ext cx="3024188" cy="2259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2300" name="Picture 6" descr="pH kapkond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1624013"/>
            <a:ext cx="2466975" cy="298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923F872-B91A-4611-97CB-366A4866F3F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Text Box 10"/>
          <p:cNvSpPr txBox="1">
            <a:spLocks noChangeArrowheads="1"/>
          </p:cNvSpPr>
          <p:nvPr/>
        </p:nvSpPr>
        <p:spPr bwMode="auto">
          <a:xfrm>
            <a:off x="1908175" y="1196975"/>
            <a:ext cx="460851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altLang="cs-CZ" sz="2800" b="1"/>
              <a:t>Kontrolní otázky</a:t>
            </a:r>
          </a:p>
        </p:txBody>
      </p:sp>
      <p:sp>
        <p:nvSpPr>
          <p:cNvPr id="13321" name="Text Box 11"/>
          <p:cNvSpPr txBox="1">
            <a:spLocks noChangeArrowheads="1"/>
          </p:cNvSpPr>
          <p:nvPr/>
        </p:nvSpPr>
        <p:spPr bwMode="auto">
          <a:xfrm>
            <a:off x="900113" y="1927225"/>
            <a:ext cx="7632700" cy="2446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b="1"/>
              <a:t>1, Co znamená symbol pH?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b="1"/>
              <a:t>2, Znázorněte disociační rozklad vody!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b="1"/>
              <a:t>3, V jaké číselné oblasti se pohybují hodnoty kyselých roztoků?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b="1"/>
              <a:t>4, K čemu se používají pH papírky a na jakém principu pracují?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b="1"/>
              <a:t>5, Co to jsou tlumivé roztoky a k čemu se používají?</a:t>
            </a:r>
          </a:p>
          <a:p>
            <a:pPr eaLnBrk="1" hangingPunct="1">
              <a:spcBef>
                <a:spcPct val="50000"/>
              </a:spcBef>
            </a:pP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30F1D93-9DC6-49AE-A7A0-3676CE95AC5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14345" name="Zástupný symbol pro obsah 2"/>
          <p:cNvSpPr>
            <a:spLocks/>
          </p:cNvSpPr>
          <p:nvPr/>
        </p:nvSpPr>
        <p:spPr bwMode="auto">
          <a:xfrm>
            <a:off x="395288" y="1916113"/>
            <a:ext cx="8229600" cy="3817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cs-CZ" altLang="cs-CZ" b="1"/>
              <a:t>	</a:t>
            </a:r>
            <a:endParaRPr lang="cs-CZ" altLang="cs-CZ"/>
          </a:p>
          <a:p>
            <a:pPr>
              <a:spcBef>
                <a:spcPct val="20000"/>
              </a:spcBef>
            </a:pPr>
            <a:r>
              <a:rPr lang="cs-CZ" altLang="cs-CZ"/>
              <a:t>	</a:t>
            </a:r>
          </a:p>
          <a:p>
            <a:pPr>
              <a:spcBef>
                <a:spcPct val="20000"/>
              </a:spcBef>
              <a:buFontTx/>
              <a:buChar char="•"/>
            </a:pPr>
            <a:endParaRPr lang="cs-CZ" altLang="cs-CZ" sz="3200"/>
          </a:p>
        </p:txBody>
      </p:sp>
      <p:sp>
        <p:nvSpPr>
          <p:cNvPr id="14346" name="Obdélník 1"/>
          <p:cNvSpPr>
            <a:spLocks noChangeArrowheads="1"/>
          </p:cNvSpPr>
          <p:nvPr/>
        </p:nvSpPr>
        <p:spPr bwMode="auto">
          <a:xfrm>
            <a:off x="993775" y="2565400"/>
            <a:ext cx="7058025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1600"/>
              <a:t>Neufingerl Franz Dr., Urban Otto Prof., Viehhauser Martin Dr.,</a:t>
            </a:r>
          </a:p>
          <a:p>
            <a:pPr eaLnBrk="1" hangingPunct="1"/>
            <a:r>
              <a:rPr lang="cs-CZ" altLang="cs-CZ" sz="1600" i="1"/>
              <a:t>Chemie 1 anorganická chemie,</a:t>
            </a:r>
            <a:r>
              <a:rPr lang="cs-CZ" altLang="cs-CZ" sz="1600"/>
              <a:t> originální vydání nakladatelství Bohmann Druck und Verlag Gesellschaft</a:t>
            </a:r>
            <a:r>
              <a:rPr lang="cs-CZ" altLang="cs-CZ" sz="1600" i="1"/>
              <a:t> </a:t>
            </a:r>
            <a:r>
              <a:rPr lang="cs-CZ" altLang="cs-CZ" sz="1600"/>
              <a:t>m.b.H. &amp; Co KG, Wien, české vydání SPU, nakladatelství   Wahlberg, Praha 1995, ISBN 80-901-657-6-1, </a:t>
            </a:r>
          </a:p>
          <a:p>
            <a:pPr eaLnBrk="1" hangingPunct="1"/>
            <a:r>
              <a:rPr lang="cs-CZ" altLang="cs-CZ" sz="1600"/>
              <a:t>použité obrázky: snímek č. 6, tabulka str. 63, snímek č. 7, str. 67, obr. 2,</a:t>
            </a:r>
          </a:p>
          <a:p>
            <a:pPr eaLnBrk="1" hangingPunct="1"/>
            <a:r>
              <a:rPr lang="cs-CZ" altLang="cs-CZ" sz="1600"/>
              <a:t>snímek č. 8, str. 67, graf 1,</a:t>
            </a:r>
          </a:p>
          <a:p>
            <a:pPr eaLnBrk="1" hangingPunct="1"/>
            <a:endParaRPr lang="cs-CZ" altLang="cs-CZ" sz="1600"/>
          </a:p>
          <a:p>
            <a:pPr eaLnBrk="1" hangingPunct="1"/>
            <a:r>
              <a:rPr lang="cs-CZ" altLang="cs-CZ" sz="1600"/>
              <a:t> </a:t>
            </a:r>
          </a:p>
          <a:p>
            <a:pPr eaLnBrk="1" hangingPunct="1"/>
            <a:r>
              <a:rPr lang="cs-CZ" altLang="cs-CZ" sz="1600"/>
              <a:t>Snímky 9,10 a 11 labo.cz/seznam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1357</TotalTime>
  <Words>502</Words>
  <Application>Microsoft Office PowerPoint</Application>
  <PresentationFormat>Předvádění na obrazovce (4:3)</PresentationFormat>
  <Paragraphs>127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Karel Filas, Ing.</cp:lastModifiedBy>
  <cp:revision>88</cp:revision>
  <dcterms:created xsi:type="dcterms:W3CDTF">2007-02-24T11:24:02Z</dcterms:created>
  <dcterms:modified xsi:type="dcterms:W3CDTF">2013-11-02T01:32:38Z</dcterms:modified>
</cp:coreProperties>
</file>