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07" r:id="rId3"/>
    <p:sldId id="314" r:id="rId4"/>
    <p:sldId id="308" r:id="rId5"/>
    <p:sldId id="309" r:id="rId6"/>
    <p:sldId id="310" r:id="rId7"/>
    <p:sldId id="311" r:id="rId8"/>
    <p:sldId id="317" r:id="rId9"/>
    <p:sldId id="316" r:id="rId10"/>
    <p:sldId id="319" r:id="rId11"/>
    <p:sldId id="318" r:id="rId12"/>
    <p:sldId id="315" r:id="rId13"/>
    <p:sldId id="273" r:id="rId14"/>
    <p:sldId id="306" r:id="rId15"/>
    <p:sldId id="298" r:id="rId16"/>
    <p:sldId id="320" r:id="rId17"/>
    <p:sldId id="325" r:id="rId18"/>
    <p:sldId id="321" r:id="rId19"/>
    <p:sldId id="322" r:id="rId20"/>
    <p:sldId id="328" r:id="rId21"/>
    <p:sldId id="323" r:id="rId22"/>
    <p:sldId id="326" r:id="rId23"/>
    <p:sldId id="327" r:id="rId24"/>
    <p:sldId id="329" r:id="rId25"/>
    <p:sldId id="330" r:id="rId26"/>
    <p:sldId id="331" r:id="rId27"/>
    <p:sldId id="332" r:id="rId28"/>
    <p:sldId id="324" r:id="rId29"/>
    <p:sldId id="297" r:id="rId3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  <a:srgbClr val="666699"/>
    <a:srgbClr val="FF3399"/>
    <a:srgbClr val="CC0000"/>
    <a:srgbClr val="006600"/>
    <a:srgbClr val="663300"/>
    <a:srgbClr val="FF0066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640" autoAdjust="0"/>
  </p:normalViewPr>
  <p:slideViewPr>
    <p:cSldViewPr>
      <p:cViewPr>
        <p:scale>
          <a:sx n="100" d="100"/>
          <a:sy n="100" d="100"/>
        </p:scale>
        <p:origin x="-1980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29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117442-91C2-4AB6-BE48-2EACE48F5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394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9A5C71-CD0A-45F2-B267-A38CF1E1F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133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45E495-B0F3-496E-9826-CD5849158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952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06A418-DEC9-43A1-9261-E92315562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585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5B2D3-9446-4569-A5A7-E7AFFFE508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000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8BB12D-C6EF-47A4-AD2E-E0231E1B09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532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08D081-BB5C-42D8-8007-15BA8BDEE6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401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AFA5B4-1DC0-43B8-8AB4-70E4F60670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438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D540C-CD18-4888-BA88-94ADF298E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89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4FFE7-05B8-4B50-B11C-ECAD1C83C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145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7F34C7-B777-4531-BA61-56DCA13472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0901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EE40EE-280D-4C80-BE2D-490CF38E53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134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72437C-B8B0-4EEC-8CA0-C9BB52D0D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7463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39F1CC-1662-4D82-8ACB-0493FF85C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726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774DF9-D17A-494F-ABC4-2A8170EA2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681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CD235DC-5445-4415-B274-29C065466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226986"/>
              </p:ext>
            </p:extLst>
          </p:nvPr>
        </p:nvGraphicFramePr>
        <p:xfrm>
          <a:off x="750888" y="2060848"/>
          <a:ext cx="7559675" cy="39084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Rozdělení a klasifikace nebezpečných chemických látek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 a S věty, hodnocení látek, toxických, oxidujících, hořlavých, nebezpečných pro organismus a životní prostředí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36-47-M/01 Stavebnictví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 dirty="0">
                <a:solidFill>
                  <a:schemeClr val="tx2"/>
                </a:solidFill>
              </a:rPr>
              <a:t>Nebezpečné chemické látky a přípravky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6CD5D54-D245-4253-A988-325EBD48F65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 dirty="0" smtClean="0"/>
              <a:t>VY_32_INOVACE_29_592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58C05DA-8DFF-4F1C-A735-D7020A7F1C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1393825" y="1916113"/>
            <a:ext cx="6119813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6000" b="1">
                <a:solidFill>
                  <a:schemeClr val="tx2"/>
                </a:solidFill>
              </a:rPr>
              <a:t>Nebezpečné chemické látky a přípravky</a:t>
            </a:r>
          </a:p>
        </p:txBody>
      </p:sp>
      <p:sp>
        <p:nvSpPr>
          <p:cNvPr id="11" name="Rectangle 4"/>
          <p:cNvSpPr txBox="1">
            <a:spLocks noChangeArrowheads="1"/>
          </p:cNvSpPr>
          <p:nvPr/>
        </p:nvSpPr>
        <p:spPr>
          <a:xfrm>
            <a:off x="539750" y="4949825"/>
            <a:ext cx="8280400" cy="10080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90000"/>
              </a:lnSpc>
              <a:buFontTx/>
              <a:buNone/>
              <a:defRPr/>
            </a:pPr>
            <a:r>
              <a:rPr lang="cs-CZ" sz="1800" b="1" kern="0" dirty="0" smtClean="0"/>
              <a:t>Základní pojmy Zákona č. 157/1998 Sb.</a:t>
            </a:r>
          </a:p>
          <a:p>
            <a:pPr marL="0" indent="0" algn="ctr">
              <a:lnSpc>
                <a:spcPct val="90000"/>
              </a:lnSpc>
              <a:buFontTx/>
              <a:buNone/>
              <a:defRPr/>
            </a:pPr>
            <a:r>
              <a:rPr lang="cs-CZ" sz="1800" b="1" kern="0" dirty="0" smtClean="0"/>
              <a:t>a dalších Vyhlášek a Zákonů tuto oblast inovující</a:t>
            </a:r>
            <a:endParaRPr lang="cs-CZ" sz="18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796D390-3A36-4F05-9573-10916695036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0925"/>
            <a:ext cx="8229600" cy="649288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Nebezpečné chemické látky a přípravky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1600200"/>
            <a:ext cx="793115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just">
              <a:buFontTx/>
              <a:buNone/>
              <a:defRPr/>
            </a:pPr>
            <a:r>
              <a:rPr lang="cs-CZ" kern="0" dirty="0" smtClean="0"/>
              <a:t>	</a:t>
            </a:r>
          </a:p>
          <a:p>
            <a:pPr algn="just">
              <a:buFontTx/>
              <a:buNone/>
              <a:defRPr/>
            </a:pPr>
            <a:r>
              <a:rPr lang="cs-CZ" sz="2400" b="1" kern="0" dirty="0">
                <a:solidFill>
                  <a:srgbClr val="FF0000"/>
                </a:solidFill>
              </a:rPr>
              <a:t>	</a:t>
            </a:r>
            <a:r>
              <a:rPr lang="cs-CZ" sz="2400" b="1" kern="0" dirty="0" smtClean="0">
                <a:solidFill>
                  <a:srgbClr val="FF0000"/>
                </a:solidFill>
              </a:rPr>
              <a:t>Jsou chemické prvky a jejich sloučeniny v přirozeném stavu nebo získané výrobním postupem, včetně přísad a rozpouštědel nezbytných pro  uchování jejich stability a jakýchkoliv nečistot přirozeného původu nebo vznikajících  ve výrobním procesu, s výjimkou rozpouštědel, která mohou být z látky oddělena beze změny jejího složení nebo ovlivnění její stability.</a:t>
            </a:r>
            <a:r>
              <a:rPr lang="cs-CZ" sz="2400" kern="0" dirty="0" smtClean="0"/>
              <a:t> </a:t>
            </a:r>
            <a:endParaRPr lang="cs-CZ" sz="2400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597EDA8-753F-40E3-83EC-0018B4502AF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68313" y="1052513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nebezpečných látek</a:t>
            </a:r>
            <a:endParaRPr lang="cs-CZ" sz="2800" b="1" kern="0" dirty="0"/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844675"/>
            <a:ext cx="8229600" cy="428148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FF0000"/>
                </a:solidFill>
              </a:rPr>
              <a:t>	</a:t>
            </a:r>
            <a:r>
              <a:rPr lang="cs-CZ" sz="2000" b="1" kern="0" dirty="0" smtClean="0">
                <a:solidFill>
                  <a:srgbClr val="FF0000"/>
                </a:solidFill>
              </a:rPr>
              <a:t>Je zhodnocení, zda látky nebo přípravky mají jedni nebo více nebezpečných vlastností a jejich zařazení do jednotlivých skupin nebezpečnosti.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	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kern="0" dirty="0" smtClean="0">
                <a:solidFill>
                  <a:srgbClr val="0033CC"/>
                </a:solidFill>
              </a:rPr>
              <a:t>	Pokud má být na označení uvedeno více symbolů nebezpečnosti, platí následující hierarchická pravidla označování nebezpečnosti: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kern="0" dirty="0" smtClean="0">
                <a:solidFill>
                  <a:srgbClr val="FF33CC"/>
                </a:solidFill>
              </a:rPr>
              <a:t>	k symbolu </a:t>
            </a:r>
            <a:r>
              <a:rPr lang="cs-CZ" sz="2000" b="1" kern="0" dirty="0" smtClean="0">
                <a:solidFill>
                  <a:srgbClr val="FF33CC"/>
                </a:solidFill>
              </a:rPr>
              <a:t>E</a:t>
            </a:r>
            <a:r>
              <a:rPr lang="cs-CZ" sz="2000" kern="0" dirty="0" smtClean="0">
                <a:solidFill>
                  <a:srgbClr val="FF33CC"/>
                </a:solidFill>
              </a:rPr>
              <a:t> (výbušný) není nutné připojovat symbol F+ (extrémně hořlavý), F (vysoce hořlavý) a </a:t>
            </a:r>
            <a:r>
              <a:rPr lang="cs-CZ" sz="2000" b="1" kern="0" dirty="0" smtClean="0">
                <a:solidFill>
                  <a:srgbClr val="FF33CC"/>
                </a:solidFill>
              </a:rPr>
              <a:t>O</a:t>
            </a:r>
            <a:r>
              <a:rPr lang="cs-CZ" sz="2000" kern="0" dirty="0" smtClean="0">
                <a:solidFill>
                  <a:srgbClr val="FF33CC"/>
                </a:solidFill>
              </a:rPr>
              <a:t> (oxidující)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2000" kern="0" dirty="0" smtClean="0">
              <a:solidFill>
                <a:srgbClr val="FF33CC"/>
              </a:solidFill>
            </a:endParaRP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kern="0" dirty="0" smtClean="0">
                <a:solidFill>
                  <a:srgbClr val="009900"/>
                </a:solidFill>
              </a:rPr>
              <a:t>	k symbolu </a:t>
            </a:r>
            <a:r>
              <a:rPr lang="cs-CZ" sz="2000" b="1" kern="0" dirty="0" smtClean="0">
                <a:solidFill>
                  <a:srgbClr val="009900"/>
                </a:solidFill>
              </a:rPr>
              <a:t>T+</a:t>
            </a:r>
            <a:r>
              <a:rPr lang="cs-CZ" sz="2000" kern="0" dirty="0" smtClean="0">
                <a:solidFill>
                  <a:srgbClr val="009900"/>
                </a:solidFill>
              </a:rPr>
              <a:t> (vysoce toxický) nebo T (toxický) není nutné připojovat symbol </a:t>
            </a:r>
            <a:r>
              <a:rPr lang="cs-CZ" sz="2000" kern="0" dirty="0" err="1" smtClean="0">
                <a:solidFill>
                  <a:srgbClr val="009900"/>
                </a:solidFill>
              </a:rPr>
              <a:t>Xn</a:t>
            </a:r>
            <a:r>
              <a:rPr lang="cs-CZ" sz="2000" kern="0" dirty="0" smtClean="0">
                <a:solidFill>
                  <a:srgbClr val="009900"/>
                </a:solidFill>
              </a:rPr>
              <a:t> (zdraví škodlivý), C (žíravý) nebo </a:t>
            </a:r>
            <a:r>
              <a:rPr lang="cs-CZ" sz="2000" kern="0" dirty="0" err="1" smtClean="0">
                <a:solidFill>
                  <a:srgbClr val="009900"/>
                </a:solidFill>
              </a:rPr>
              <a:t>Xi</a:t>
            </a:r>
            <a:r>
              <a:rPr lang="cs-CZ" sz="2000" kern="0" dirty="0" smtClean="0">
                <a:solidFill>
                  <a:srgbClr val="009900"/>
                </a:solidFill>
              </a:rPr>
              <a:t> (dráždivý)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2000" kern="0" dirty="0" smtClean="0">
              <a:solidFill>
                <a:srgbClr val="009900"/>
              </a:solidFill>
            </a:endParaRP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kern="0" dirty="0" smtClean="0">
                <a:solidFill>
                  <a:srgbClr val="FF6600"/>
                </a:solidFill>
              </a:rPr>
              <a:t>	k symbolu </a:t>
            </a:r>
            <a:r>
              <a:rPr lang="cs-CZ" sz="2000" b="1" kern="0" dirty="0" smtClean="0">
                <a:solidFill>
                  <a:srgbClr val="FF6600"/>
                </a:solidFill>
              </a:rPr>
              <a:t>C</a:t>
            </a:r>
            <a:r>
              <a:rPr lang="cs-CZ" sz="2000" kern="0" dirty="0" smtClean="0">
                <a:solidFill>
                  <a:srgbClr val="FF6600"/>
                </a:solidFill>
              </a:rPr>
              <a:t> (žíravý) není nutné připojovat symbol </a:t>
            </a:r>
            <a:r>
              <a:rPr lang="cs-CZ" sz="2000" kern="0" dirty="0" err="1" smtClean="0">
                <a:solidFill>
                  <a:srgbClr val="FF6600"/>
                </a:solidFill>
              </a:rPr>
              <a:t>Xn</a:t>
            </a:r>
            <a:r>
              <a:rPr lang="cs-CZ" sz="2000" kern="0" dirty="0" smtClean="0">
                <a:solidFill>
                  <a:srgbClr val="FF6600"/>
                </a:solidFill>
              </a:rPr>
              <a:t> (zdraví škodlivý) a </a:t>
            </a:r>
            <a:r>
              <a:rPr lang="cs-CZ" sz="2000" kern="0" dirty="0" err="1" smtClean="0">
                <a:solidFill>
                  <a:srgbClr val="FF6600"/>
                </a:solidFill>
              </a:rPr>
              <a:t>Xi</a:t>
            </a:r>
            <a:r>
              <a:rPr lang="cs-CZ" sz="2000" kern="0" dirty="0" smtClean="0">
                <a:solidFill>
                  <a:srgbClr val="FF6600"/>
                </a:solidFill>
              </a:rPr>
              <a:t> (dráždivý)</a:t>
            </a:r>
            <a:endParaRPr lang="cs-CZ" sz="2000" kern="0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E5E845D-61FD-47E3-99CE-F74913C547B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419475" y="1125538"/>
            <a:ext cx="5278438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6" name="Rectangle 2"/>
          <p:cNvSpPr txBox="1">
            <a:spLocks noChangeArrowheads="1"/>
          </p:cNvSpPr>
          <p:nvPr/>
        </p:nvSpPr>
        <p:spPr>
          <a:xfrm>
            <a:off x="457200" y="981075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Kritéria pro klasifikaci, volbu symbolů, volbu R a S vět pro bezpečné zacházení</a:t>
            </a:r>
            <a:r>
              <a:rPr lang="cs-CZ" sz="3200" b="1" kern="0" dirty="0" smtClean="0"/>
              <a:t/>
            </a:r>
            <a:br>
              <a:rPr lang="cs-CZ" sz="3200" b="1" kern="0" dirty="0" smtClean="0"/>
            </a:br>
            <a:endParaRPr lang="cs-CZ" sz="3200" b="1" kern="0" dirty="0"/>
          </a:p>
        </p:txBody>
      </p:sp>
      <p:sp>
        <p:nvSpPr>
          <p:cNvPr id="17" name="Rectangle 3"/>
          <p:cNvSpPr txBox="1">
            <a:spLocks noChangeArrowheads="1"/>
          </p:cNvSpPr>
          <p:nvPr/>
        </p:nvSpPr>
        <p:spPr>
          <a:xfrm>
            <a:off x="481013" y="2239963"/>
            <a:ext cx="8229600" cy="387667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800" b="1" i="1" kern="0" dirty="0" smtClean="0"/>
              <a:t>	</a:t>
            </a:r>
            <a:r>
              <a:rPr lang="cs-CZ" sz="2000" b="1" kern="0" dirty="0" smtClean="0"/>
              <a:t>Kritéria hodnocení na základě:</a:t>
            </a:r>
          </a:p>
          <a:p>
            <a:pPr>
              <a:buFontTx/>
              <a:buNone/>
              <a:defRPr/>
            </a:pPr>
            <a:r>
              <a:rPr lang="cs-CZ" sz="2000" b="1" kern="0" dirty="0" smtClean="0"/>
              <a:t>	 </a:t>
            </a:r>
            <a:r>
              <a:rPr lang="cs-CZ" sz="2000" b="1" i="1" kern="0" dirty="0" smtClean="0">
                <a:solidFill>
                  <a:schemeClr val="accent2"/>
                </a:solidFill>
              </a:rPr>
              <a:t>fyzikálně-chemických vlastností:</a:t>
            </a:r>
          </a:p>
          <a:p>
            <a:pPr marL="457200" lvl="1" indent="0">
              <a:buFontTx/>
              <a:buNone/>
              <a:defRPr/>
            </a:pPr>
            <a:r>
              <a:rPr lang="cs-CZ" sz="2000" b="1" kern="0" dirty="0" smtClean="0"/>
              <a:t>- výbušné			- oxidující		</a:t>
            </a:r>
          </a:p>
          <a:p>
            <a:pPr>
              <a:buFontTx/>
              <a:buNone/>
              <a:defRPr/>
            </a:pPr>
            <a:r>
              <a:rPr lang="cs-CZ" sz="2000" b="1" kern="0" dirty="0" smtClean="0"/>
              <a:t>	 - vysoce hořlavé		- extrémně hořlavé</a:t>
            </a:r>
          </a:p>
          <a:p>
            <a:pPr>
              <a:buFontTx/>
              <a:buNone/>
              <a:defRPr/>
            </a:pPr>
            <a:r>
              <a:rPr lang="cs-CZ" sz="2000" b="1" kern="0" dirty="0" smtClean="0"/>
              <a:t>	 - hořlavé</a:t>
            </a:r>
          </a:p>
          <a:p>
            <a:pPr>
              <a:buFontTx/>
              <a:buNone/>
              <a:defRPr/>
            </a:pPr>
            <a:endParaRPr lang="cs-CZ" sz="2000" b="1" kern="0" dirty="0" smtClean="0"/>
          </a:p>
          <a:p>
            <a:pPr>
              <a:buFontTx/>
              <a:buNone/>
              <a:defRPr/>
            </a:pPr>
            <a:r>
              <a:rPr lang="cs-CZ" sz="2000" b="1" kern="0" dirty="0" smtClean="0"/>
              <a:t>	Kritéria hodnocení na základě:</a:t>
            </a:r>
          </a:p>
          <a:p>
            <a:pPr>
              <a:buFontTx/>
              <a:buNone/>
              <a:defRPr/>
            </a:pPr>
            <a:r>
              <a:rPr lang="cs-CZ" sz="2000" b="1" kern="0" dirty="0" smtClean="0"/>
              <a:t>	 </a:t>
            </a:r>
            <a:r>
              <a:rPr lang="cs-CZ" sz="2000" b="1" i="1" kern="0" dirty="0" smtClean="0">
                <a:solidFill>
                  <a:srgbClr val="FF0000"/>
                </a:solidFill>
              </a:rPr>
              <a:t>toxikologických vlastností:</a:t>
            </a:r>
          </a:p>
          <a:p>
            <a:pPr>
              <a:buFontTx/>
              <a:buNone/>
              <a:defRPr/>
            </a:pPr>
            <a:r>
              <a:rPr lang="cs-CZ" sz="2000" b="1" kern="0" dirty="0" smtClean="0"/>
              <a:t>	- vysoce toxické		- toxické	- zdraví škodlivé</a:t>
            </a:r>
          </a:p>
          <a:p>
            <a:pPr>
              <a:buFontTx/>
              <a:buNone/>
              <a:defRPr/>
            </a:pPr>
            <a:r>
              <a:rPr lang="cs-CZ" sz="2000" b="1" kern="0" dirty="0" smtClean="0"/>
              <a:t>	- žíravé			- dráždivé	- senzibilující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87BFB03-7B00-44D0-B9C9-FA8E96910F4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Text Box 15"/>
          <p:cNvSpPr txBox="1">
            <a:spLocks noChangeArrowheads="1"/>
          </p:cNvSpPr>
          <p:nvPr/>
        </p:nvSpPr>
        <p:spPr bwMode="auto">
          <a:xfrm>
            <a:off x="1692275" y="1628775"/>
            <a:ext cx="39592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6" name="Rectangle 2"/>
          <p:cNvSpPr txBox="1">
            <a:spLocks noChangeArrowheads="1"/>
          </p:cNvSpPr>
          <p:nvPr/>
        </p:nvSpPr>
        <p:spPr>
          <a:xfrm>
            <a:off x="395288" y="1052513"/>
            <a:ext cx="8229600" cy="108108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Kritéria pro klasifikaci, volbu symbolů, volbu R a S vět pro bezpečné zacházení</a:t>
            </a:r>
            <a:br>
              <a:rPr lang="cs-CZ" sz="2800" b="1" kern="0" dirty="0" smtClean="0"/>
            </a:br>
            <a:endParaRPr lang="cs-CZ" sz="2800" b="1" kern="0" dirty="0"/>
          </a:p>
        </p:txBody>
      </p:sp>
      <p:sp>
        <p:nvSpPr>
          <p:cNvPr id="17" name="Rectangle 3"/>
          <p:cNvSpPr txBox="1">
            <a:spLocks noChangeArrowheads="1"/>
          </p:cNvSpPr>
          <p:nvPr/>
        </p:nvSpPr>
        <p:spPr>
          <a:xfrm>
            <a:off x="457200" y="2349500"/>
            <a:ext cx="8229600" cy="36290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609600" indent="-609600">
              <a:buFontTx/>
              <a:buNone/>
              <a:defRPr/>
            </a:pPr>
            <a:r>
              <a:rPr lang="cs-CZ" sz="2000" b="1" kern="0" dirty="0" smtClean="0"/>
              <a:t>Kritéria hodnocení na základě:</a:t>
            </a:r>
          </a:p>
          <a:p>
            <a:pPr marL="609600" indent="-609600">
              <a:buFontTx/>
              <a:buNone/>
              <a:defRPr/>
            </a:pPr>
            <a:r>
              <a:rPr lang="cs-CZ" sz="2000" b="1" kern="0" dirty="0" smtClean="0"/>
              <a:t>	 </a:t>
            </a:r>
            <a:r>
              <a:rPr lang="cs-CZ" sz="2000" b="1" kern="0" dirty="0" smtClean="0">
                <a:solidFill>
                  <a:srgbClr val="FF6600"/>
                </a:solidFill>
              </a:rPr>
              <a:t>specifických účinků na zdraví člověka:</a:t>
            </a:r>
          </a:p>
          <a:p>
            <a:pPr marL="609600" indent="-609600">
              <a:buFontTx/>
              <a:buNone/>
              <a:defRPr/>
            </a:pPr>
            <a:r>
              <a:rPr lang="cs-CZ" sz="2000" b="1" kern="0" dirty="0" smtClean="0"/>
              <a:t>	- karcinogenní látky		</a:t>
            </a:r>
          </a:p>
          <a:p>
            <a:pPr marL="609600" indent="-609600">
              <a:buFontTx/>
              <a:buNone/>
              <a:defRPr/>
            </a:pPr>
            <a:r>
              <a:rPr lang="cs-CZ" sz="2000" b="1" kern="0" dirty="0"/>
              <a:t>	</a:t>
            </a:r>
            <a:r>
              <a:rPr lang="cs-CZ" sz="2000" b="1" kern="0" dirty="0" smtClean="0"/>
              <a:t>- mutagenní látky</a:t>
            </a:r>
          </a:p>
          <a:p>
            <a:pPr marL="609600" indent="-609600">
              <a:buFontTx/>
              <a:buNone/>
              <a:defRPr/>
            </a:pPr>
            <a:r>
              <a:rPr lang="cs-CZ" sz="2000" b="1" kern="0" dirty="0" smtClean="0"/>
              <a:t>	- látky toxické pro reprodukci</a:t>
            </a:r>
          </a:p>
          <a:p>
            <a:pPr marL="609600" indent="-609600">
              <a:buFontTx/>
              <a:buNone/>
              <a:defRPr/>
            </a:pPr>
            <a:endParaRPr lang="cs-CZ" sz="2000" b="1" kern="0" dirty="0" smtClean="0"/>
          </a:p>
          <a:p>
            <a:pPr marL="609600" indent="-609600">
              <a:buFontTx/>
              <a:buNone/>
              <a:defRPr/>
            </a:pPr>
            <a:r>
              <a:rPr lang="cs-CZ" sz="2000" b="1" kern="0" dirty="0" smtClean="0"/>
              <a:t>Kritéria hodnocení na základě:</a:t>
            </a:r>
          </a:p>
          <a:p>
            <a:pPr marL="609600" indent="-609600">
              <a:buFontTx/>
              <a:buNone/>
              <a:defRPr/>
            </a:pPr>
            <a:r>
              <a:rPr lang="cs-CZ" sz="2000" b="1" kern="0" dirty="0" smtClean="0"/>
              <a:t>	 </a:t>
            </a:r>
            <a:r>
              <a:rPr lang="cs-CZ" sz="2000" b="1" kern="0" dirty="0" smtClean="0">
                <a:solidFill>
                  <a:srgbClr val="009900"/>
                </a:solidFill>
              </a:rPr>
              <a:t>účinků na životní prostředí:</a:t>
            </a:r>
          </a:p>
          <a:p>
            <a:pPr marL="609600" indent="-609600">
              <a:buFontTx/>
              <a:buNone/>
              <a:defRPr/>
            </a:pPr>
            <a:r>
              <a:rPr lang="cs-CZ" sz="2000" b="1" kern="0" dirty="0" smtClean="0"/>
              <a:t>	- nebezpečné pro životní prostředí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821D1D0-BE07-43A1-B8ED-DA07B2C16C1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68313" y="987425"/>
            <a:ext cx="8229600" cy="64135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Definice látek pomocí „R,S“ vět</a:t>
            </a:r>
            <a:endParaRPr lang="cs-CZ" sz="2800" b="1" kern="0" dirty="0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395288" y="1557338"/>
            <a:ext cx="82296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b="1" kern="0" dirty="0" smtClean="0">
                <a:solidFill>
                  <a:srgbClr val="FF6600"/>
                </a:solidFill>
              </a:rPr>
              <a:t>	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>
                <a:solidFill>
                  <a:srgbClr val="FF6600"/>
                </a:solidFill>
              </a:rPr>
              <a:t>	</a:t>
            </a:r>
            <a:r>
              <a:rPr lang="cs-CZ" sz="2400" b="1" kern="0" dirty="0" smtClean="0">
                <a:solidFill>
                  <a:srgbClr val="FF6600"/>
                </a:solidFill>
              </a:rPr>
              <a:t>„R, S“ věty</a:t>
            </a:r>
            <a:r>
              <a:rPr lang="cs-CZ" sz="2400" kern="0" dirty="0" smtClean="0">
                <a:solidFill>
                  <a:srgbClr val="FF6600"/>
                </a:solidFill>
              </a:rPr>
              <a:t> definují </a:t>
            </a:r>
            <a:r>
              <a:rPr lang="cs-CZ" sz="2400" b="1" kern="0" dirty="0" smtClean="0">
                <a:solidFill>
                  <a:srgbClr val="FF6600"/>
                </a:solidFill>
              </a:rPr>
              <a:t>rizika</a:t>
            </a:r>
            <a:r>
              <a:rPr lang="cs-CZ" sz="2400" kern="0" dirty="0" smtClean="0">
                <a:solidFill>
                  <a:srgbClr val="FF6600"/>
                </a:solidFill>
              </a:rPr>
              <a:t> dané chemické látky a způsoby </a:t>
            </a:r>
            <a:r>
              <a:rPr lang="cs-CZ" sz="2400" b="1" kern="0" dirty="0" smtClean="0">
                <a:solidFill>
                  <a:srgbClr val="FF6600"/>
                </a:solidFill>
              </a:rPr>
              <a:t>standardní</a:t>
            </a:r>
            <a:r>
              <a:rPr lang="cs-CZ" sz="2400" kern="0" dirty="0" smtClean="0">
                <a:solidFill>
                  <a:srgbClr val="FF6600"/>
                </a:solidFill>
              </a:rPr>
              <a:t> manipulace tak, aby nedošlo k ohrožení zdraví pracovníků nebo životního prostředí.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sz="2400" b="1" kern="0" dirty="0" smtClean="0">
              <a:solidFill>
                <a:srgbClr val="FF6600"/>
              </a:solidFill>
            </a:endParaRP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009900"/>
                </a:solidFill>
              </a:rPr>
              <a:t>	Nebezpečné látky a přípravky</a:t>
            </a:r>
            <a:r>
              <a:rPr lang="cs-CZ" sz="2400" kern="0" dirty="0" smtClean="0">
                <a:solidFill>
                  <a:srgbClr val="009900"/>
                </a:solidFill>
              </a:rPr>
              <a:t>, které vykazují jednu nebo více nebezpečných vlastností a pro tyto vlastnosti jsou klasifikovány za podmínek stanovených tímto zákonem.</a:t>
            </a:r>
            <a:endParaRPr lang="cs-CZ" sz="2400" kern="0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6C766E6-F480-4C2F-A395-DD269ACA288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Ukázky „R,S“ vět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1773238"/>
            <a:ext cx="4038600" cy="43529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20  Zdraví škodlivý při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 vdechování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21  Zdraví škodlivý při styku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 s kůží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22  Zdraví škodlivý při požití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23  Toxický při vdechování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24  Toxický při styku s kůží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25  Toxický při požití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26  Vysoce toxický při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 vdechování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27  Vysoce toxický při styku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s kůží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R 28 Vysoce toxický při</a:t>
            </a:r>
            <a:r>
              <a:rPr lang="cs-CZ" sz="2000" kern="0" dirty="0" smtClean="0"/>
              <a:t> </a:t>
            </a:r>
            <a:r>
              <a:rPr lang="cs-CZ" sz="2000" b="1" kern="0" dirty="0" smtClean="0"/>
              <a:t>požití</a:t>
            </a:r>
            <a:endParaRPr lang="cs-CZ" sz="2000" b="1" kern="0" dirty="0"/>
          </a:p>
        </p:txBody>
      </p:sp>
      <p:sp>
        <p:nvSpPr>
          <p:cNvPr id="12" name="Rectangle 4"/>
          <p:cNvSpPr txBox="1">
            <a:spLocks noChangeArrowheads="1"/>
          </p:cNvSpPr>
          <p:nvPr/>
        </p:nvSpPr>
        <p:spPr>
          <a:xfrm>
            <a:off x="4543425" y="1484313"/>
            <a:ext cx="4038600" cy="41275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endParaRPr lang="cs-CZ" sz="20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S 5   Uchovávejte   pod    ....   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(příslušnou   kapalinu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specifikuje výrobce,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dovozce a distributor)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S 7   Uchovávejte obal těsně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uzavřený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S 8   Uchovávejte obal suchý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S 9   Uchovávejte obal na dobře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větraném místě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S 12  Neuchovávejte obal těsně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 uzavřený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S 13  Uchovávejte odděleně od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         potravin, nápojů a krmiv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0CFECD3-6FFC-4242-9441-6AA78960D4E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5613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Ukázky kombinovaných „R, S“ vět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1557338"/>
            <a:ext cx="8229600" cy="504031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endParaRPr lang="cs-CZ" sz="1600" b="1" kern="0" dirty="0" smtClean="0">
              <a:solidFill>
                <a:srgbClr val="FF0066"/>
              </a:solidFill>
            </a:endParaRP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S 3/9/14/49  Uchovávejte  pouze  v původním  obalu na chladném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                    dobře větraném  místě, odděleně od  ....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S 3/9/49       Uchovávejte  pouze v původním obalu  na chladném,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                    dobře větraném místě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S 3/14          Uchovávejte   na  chladném   místě,  odděleně   od  …</a:t>
            </a:r>
          </a:p>
          <a:p>
            <a:pPr>
              <a:lnSpc>
                <a:spcPct val="80000"/>
              </a:lnSpc>
              <a:defRPr/>
            </a:pPr>
            <a:endParaRPr lang="cs-CZ" sz="1800" b="1" kern="0" dirty="0" smtClean="0">
              <a:solidFill>
                <a:srgbClr val="FF0066"/>
              </a:solidFill>
            </a:endParaRP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R 48/20	     Zdraví   škodlivý:  nebezpečí   vážného  poškození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                    zdraví při dlouhodobé expozici vdechováním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R 48/21	     Zdraví   škodlivý:  nebezpečí   vážného  poškození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                   zdraví při dlouhodobé expozici stykem s kůží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R 48/22	     Zdraví   škodlivý:  nebezpečí   vážného  poškození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                   zdraví při dlouhodobé expozici požíváním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R 48/20/21 Zdraví   škodlivý:  nebezpečí  vážného  poškození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                   zdraví   při   dlouhodobé   expozici   vdechováním a stykem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>
                <a:solidFill>
                  <a:srgbClr val="FF0066"/>
                </a:solidFill>
              </a:rPr>
              <a:t>                   s kůží</a:t>
            </a:r>
            <a:endParaRPr lang="cs-CZ" sz="1800" b="1" kern="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6CA60AE-EC7A-4207-9D41-393413A7A3C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10"/>
          <p:cNvSpPr txBox="1">
            <a:spLocks noChangeArrowheads="1"/>
          </p:cNvSpPr>
          <p:nvPr/>
        </p:nvSpPr>
        <p:spPr bwMode="auto">
          <a:xfrm>
            <a:off x="539750" y="1773238"/>
            <a:ext cx="61198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36563" y="101758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Bezpečnostní list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9244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 smtClean="0"/>
              <a:t>	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1800" b="1" kern="0" dirty="0"/>
              <a:t>	</a:t>
            </a:r>
            <a:r>
              <a:rPr lang="cs-CZ" sz="2000" b="1" kern="0" dirty="0" smtClean="0">
                <a:solidFill>
                  <a:srgbClr val="FF0000"/>
                </a:solidFill>
              </a:rPr>
              <a:t>Je souhrn identifikačních údajů o výrobci nebo dovozci, o nebezpečné látce nebo přípravku a údajů potřebných pro ochranu zdraví člověka nebo životního prostředí. BL musí obsahovat:</a:t>
            </a:r>
          </a:p>
          <a:p>
            <a:pPr>
              <a:lnSpc>
                <a:spcPct val="80000"/>
              </a:lnSpc>
              <a:defRPr/>
            </a:pPr>
            <a:endParaRPr lang="cs-CZ" sz="1800" b="1" kern="0" dirty="0" smtClean="0"/>
          </a:p>
          <a:p>
            <a:pPr>
              <a:lnSpc>
                <a:spcPct val="80000"/>
              </a:lnSpc>
              <a:defRPr/>
            </a:pPr>
            <a:r>
              <a:rPr lang="cs-CZ" sz="1800" b="1" kern="0" dirty="0" smtClean="0"/>
              <a:t>název výrobku (systematický vzorec, případně obchodní či triviální název)a jeho katalogové číslo </a:t>
            </a:r>
          </a:p>
          <a:p>
            <a:pPr>
              <a:lnSpc>
                <a:spcPct val="80000"/>
              </a:lnSpc>
              <a:defRPr/>
            </a:pPr>
            <a:r>
              <a:rPr lang="cs-CZ" sz="1800" b="1" kern="0" dirty="0" smtClean="0"/>
              <a:t>informace o výrobci či dovozci</a:t>
            </a:r>
          </a:p>
          <a:p>
            <a:pPr>
              <a:lnSpc>
                <a:spcPct val="80000"/>
              </a:lnSpc>
              <a:defRPr/>
            </a:pPr>
            <a:r>
              <a:rPr lang="cs-CZ" sz="1800" b="1" kern="0" dirty="0" smtClean="0"/>
              <a:t>údaje o nebezpečnosti, výstražné symboly a „R,S“ věty</a:t>
            </a:r>
          </a:p>
          <a:p>
            <a:pPr>
              <a:lnSpc>
                <a:spcPct val="80000"/>
              </a:lnSpc>
              <a:defRPr/>
            </a:pPr>
            <a:r>
              <a:rPr lang="cs-CZ" sz="1800" b="1" kern="0" dirty="0" smtClean="0"/>
              <a:t>pokyny pro zacházení a skladování, opatření pro náhodný únik a hasební zásah</a:t>
            </a:r>
          </a:p>
          <a:p>
            <a:pPr>
              <a:lnSpc>
                <a:spcPct val="80000"/>
              </a:lnSpc>
              <a:defRPr/>
            </a:pPr>
            <a:r>
              <a:rPr lang="cs-CZ" sz="1800" b="1" kern="0" dirty="0" smtClean="0"/>
              <a:t>pokyny pro poskytnutí první pomoci</a:t>
            </a:r>
          </a:p>
          <a:p>
            <a:pPr>
              <a:lnSpc>
                <a:spcPct val="80000"/>
              </a:lnSpc>
              <a:defRPr/>
            </a:pPr>
            <a:r>
              <a:rPr lang="cs-CZ" sz="1800" b="1" kern="0" dirty="0" smtClean="0"/>
              <a:t>toxikologické informace i fyzikální a chemické vlastnosti</a:t>
            </a:r>
          </a:p>
          <a:p>
            <a:pPr>
              <a:lnSpc>
                <a:spcPct val="80000"/>
              </a:lnSpc>
              <a:defRPr/>
            </a:pPr>
            <a:r>
              <a:rPr lang="cs-CZ" sz="1800" b="1" kern="0" dirty="0" smtClean="0"/>
              <a:t>ekologické informace a informace pro zneškodňování</a:t>
            </a:r>
          </a:p>
          <a:p>
            <a:pPr>
              <a:lnSpc>
                <a:spcPct val="80000"/>
              </a:lnSpc>
              <a:defRPr/>
            </a:pPr>
            <a:r>
              <a:rPr lang="cs-CZ" sz="1800" b="1" kern="0" dirty="0" smtClean="0"/>
              <a:t>další upřesňující pokyny podle charakteru látky</a:t>
            </a:r>
            <a:endParaRPr lang="cs-CZ" sz="18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FE01424-1975-4C96-9DB7-019600D3A78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12297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7" t="30067" r="77908" b="24738"/>
          <a:stretch>
            <a:fillRect/>
          </a:stretch>
        </p:blipFill>
        <p:spPr bwMode="auto">
          <a:xfrm>
            <a:off x="755650" y="1916113"/>
            <a:ext cx="3230563" cy="374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" name="Rectangle 4"/>
          <p:cNvSpPr txBox="1">
            <a:spLocks noChangeArrowheads="1"/>
          </p:cNvSpPr>
          <p:nvPr/>
        </p:nvSpPr>
        <p:spPr>
          <a:xfrm>
            <a:off x="4356100" y="1916113"/>
            <a:ext cx="4289425" cy="396081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FF0000"/>
                </a:solidFill>
              </a:rPr>
              <a:t>Výbušné „E“, 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které mohou exotermně reagovat i bez přístupu kyslíku za rychlého vývinu plynu    nebo u nichž dochází při definovaných zkušebních podmínkách k detonaci a prudkému shoření nebo které vybuchují, jsou-li umístěny v částečně uzavřené nádobě.</a:t>
            </a:r>
            <a:r>
              <a:rPr lang="cs-CZ" sz="2400" kern="0" dirty="0" smtClean="0"/>
              <a:t> </a:t>
            </a:r>
            <a:endParaRPr lang="cs-CZ" sz="2400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8C72241-40D7-40E5-830A-D78BCFAD93A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13321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60" t="30067" r="68370" b="24738"/>
          <a:stretch>
            <a:fillRect/>
          </a:stretch>
        </p:blipFill>
        <p:spPr bwMode="auto">
          <a:xfrm>
            <a:off x="4932363" y="1844675"/>
            <a:ext cx="2952750" cy="388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0000FF"/>
                </a:solidFill>
              </a:rPr>
              <a:t>Oxidující „O“</a:t>
            </a:r>
            <a:r>
              <a:rPr lang="cs-CZ" sz="2400" kern="0" dirty="0" smtClean="0">
                <a:solidFill>
                  <a:srgbClr val="0000FF"/>
                </a:solidFill>
              </a:rPr>
              <a:t>, </a:t>
            </a:r>
          </a:p>
          <a:p>
            <a:pPr algn="ctr">
              <a:buFontTx/>
              <a:buNone/>
              <a:defRPr/>
            </a:pPr>
            <a:endParaRPr lang="cs-CZ" sz="2400" kern="0" dirty="0" smtClean="0"/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které při styku s jinými látkami, zejména hořlavými, vyvolávají vysoce exotermní </a:t>
            </a:r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reakce</a:t>
            </a:r>
            <a:r>
              <a:rPr lang="cs-CZ" sz="2400" kern="0" dirty="0" smtClean="0"/>
              <a:t>.</a:t>
            </a:r>
            <a:endParaRPr lang="cs-CZ" sz="2400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5AA4407-7174-427B-B370-563E0A02217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>
            <a:spLocks noChangeArrowheads="1"/>
          </p:cNvSpPr>
          <p:nvPr/>
        </p:nvSpPr>
        <p:spPr bwMode="auto">
          <a:xfrm>
            <a:off x="611188" y="981075"/>
            <a:ext cx="777240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14346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55" t="30067" r="30267" b="24738"/>
          <a:stretch>
            <a:fillRect/>
          </a:stretch>
        </p:blipFill>
        <p:spPr bwMode="auto">
          <a:xfrm>
            <a:off x="900113" y="2060575"/>
            <a:ext cx="3006725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Rectangle 4"/>
          <p:cNvSpPr txBox="1">
            <a:spLocks noChangeArrowheads="1"/>
          </p:cNvSpPr>
          <p:nvPr/>
        </p:nvSpPr>
        <p:spPr>
          <a:xfrm>
            <a:off x="4648200" y="1600200"/>
            <a:ext cx="3524250" cy="41322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FF0066"/>
                </a:solidFill>
              </a:rPr>
              <a:t>Extrémně hořlavé „F+“</a:t>
            </a:r>
            <a:r>
              <a:rPr lang="cs-CZ" sz="2400" kern="0" dirty="0" smtClean="0">
                <a:solidFill>
                  <a:srgbClr val="FF0066"/>
                </a:solidFill>
              </a:rPr>
              <a:t>, 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endParaRPr lang="cs-CZ" sz="2400" kern="0" dirty="0" smtClean="0">
              <a:solidFill>
                <a:srgbClr val="FF0066"/>
              </a:solidFill>
            </a:endParaRP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	které v kapalném stavu mají bod vzplanutí nižší než 0 °C a bod varu nižší než 35 °C nebo které v plynném stavu jsou vznětlivé při styku se vzduchem za normální pokojové teploty (20°C) a normálního (atmosférického) tlaku 101,325 </a:t>
            </a:r>
            <a:r>
              <a:rPr lang="cs-CZ" sz="2000" b="1" kern="0" dirty="0" err="1" smtClean="0"/>
              <a:t>kPa</a:t>
            </a:r>
            <a:r>
              <a:rPr lang="cs-CZ" sz="2000" b="1" kern="0" dirty="0" smtClean="0"/>
              <a:t>.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A3934CE-0B3F-4281-91A0-A71AEF4C36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15369" name="Picture 6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32" t="30067" r="39819" b="24738"/>
          <a:stretch>
            <a:fillRect/>
          </a:stretch>
        </p:blipFill>
        <p:spPr bwMode="auto">
          <a:xfrm>
            <a:off x="5148263" y="1844675"/>
            <a:ext cx="2876550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900113" y="1600200"/>
            <a:ext cx="3595687" cy="40608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>
                <a:solidFill>
                  <a:srgbClr val="CC0000"/>
                </a:solidFill>
              </a:rPr>
              <a:t>Vysoce hořlavé „F“</a:t>
            </a:r>
            <a:r>
              <a:rPr lang="cs-CZ" sz="2400" kern="0" dirty="0" smtClean="0">
                <a:solidFill>
                  <a:srgbClr val="CC0000"/>
                </a:solidFill>
              </a:rPr>
              <a:t>, </a:t>
            </a:r>
            <a:r>
              <a:rPr lang="cs-CZ" sz="2400" b="1" kern="0" dirty="0" smtClean="0">
                <a:solidFill>
                  <a:srgbClr val="CC0000"/>
                </a:solidFill>
              </a:rPr>
              <a:t>které se:</a:t>
            </a:r>
          </a:p>
          <a:p>
            <a:pPr algn="ctr">
              <a:buFontTx/>
              <a:buNone/>
              <a:defRPr/>
            </a:pPr>
            <a:endParaRPr lang="cs-CZ" sz="2800" kern="0" dirty="0" smtClean="0"/>
          </a:p>
          <a:p>
            <a:pPr algn="ctr">
              <a:buFontTx/>
              <a:buNone/>
              <a:defRPr/>
            </a:pPr>
            <a:r>
              <a:rPr lang="cs-CZ" sz="2000" b="1" kern="0" dirty="0" smtClean="0"/>
              <a:t>1, mohou samovolně zahřívat a poté vznítit při styku se vzduchem za normální(pokojové) teploty, normálního (atmosférického) tlaku a bez přívodu energie.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92AF684-2505-4378-AE44-A8242C8C52D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16393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32" t="30067" r="39819" b="24738"/>
          <a:stretch>
            <a:fillRect/>
          </a:stretch>
        </p:blipFill>
        <p:spPr bwMode="auto">
          <a:xfrm>
            <a:off x="971550" y="2060575"/>
            <a:ext cx="2832100" cy="3529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211638" y="1600200"/>
            <a:ext cx="4475162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>
                <a:solidFill>
                  <a:srgbClr val="CC0000"/>
                </a:solidFill>
              </a:rPr>
              <a:t>	</a:t>
            </a:r>
            <a:r>
              <a:rPr lang="cs-CZ" sz="2400" b="1" kern="0" dirty="0" smtClean="0">
                <a:solidFill>
                  <a:srgbClr val="CC0000"/>
                </a:solidFill>
              </a:rPr>
              <a:t>Hořlavé: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2, se mohou v pevném stavu snadno vznítit po krátkém styku se zápalným zdrojem a po odstranění zápalného zdroje dále hoří nebo doutnají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	3, mají v kapalném stavu bod vzplanutí nižší než 21 °C a nejsou extrémně hořlavé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     4, při styku s vodou nebo vlhkým vzduchem uvolňují vysoce hořlavé plyny v množství nejméně </a:t>
            </a:r>
          </a:p>
          <a:p>
            <a:pPr marL="0" indent="0">
              <a:buFontTx/>
              <a:buNone/>
              <a:defRPr/>
            </a:pPr>
            <a:r>
              <a:rPr lang="cs-CZ" sz="2000" b="1" kern="0" dirty="0" smtClean="0"/>
              <a:t>	     </a:t>
            </a:r>
            <a:r>
              <a:rPr lang="cs-CZ" sz="2000" b="1" dirty="0"/>
              <a:t>1 litr . kg</a:t>
            </a:r>
            <a:r>
              <a:rPr lang="cs-CZ" sz="2000" b="1" baseline="30000" dirty="0"/>
              <a:t>-1</a:t>
            </a:r>
            <a:r>
              <a:rPr lang="cs-CZ" sz="2000" b="1" dirty="0"/>
              <a:t>.hod</a:t>
            </a:r>
            <a:r>
              <a:rPr lang="cs-CZ" sz="2000" b="1" baseline="30000" dirty="0"/>
              <a:t>-1</a:t>
            </a:r>
            <a:r>
              <a:rPr lang="cs-CZ" sz="2000" b="1" dirty="0"/>
              <a:t>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FF9D7F8-84CA-4483-A654-A41BDCD6C3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sp>
        <p:nvSpPr>
          <p:cNvPr id="17417" name="Obdélník 1"/>
          <p:cNvSpPr>
            <a:spLocks noChangeArrowheads="1"/>
          </p:cNvSpPr>
          <p:nvPr/>
        </p:nvSpPr>
        <p:spPr bwMode="auto">
          <a:xfrm>
            <a:off x="1881188" y="2828925"/>
            <a:ext cx="5381625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>
                <a:solidFill>
                  <a:srgbClr val="CC0000"/>
                </a:solidFill>
              </a:rPr>
              <a:t>Hořlavé, </a:t>
            </a:r>
          </a:p>
          <a:p>
            <a:pPr eaLnBrk="1" hangingPunct="1"/>
            <a:endParaRPr lang="cs-CZ" altLang="cs-CZ" sz="2400" b="1"/>
          </a:p>
          <a:p>
            <a:pPr eaLnBrk="1" hangingPunct="1"/>
            <a:r>
              <a:rPr lang="cs-CZ" altLang="cs-CZ" sz="2400" b="1"/>
              <a:t>které mají bod vzplanutí v rozmezí </a:t>
            </a:r>
          </a:p>
          <a:p>
            <a:pPr eaLnBrk="1" hangingPunct="1"/>
            <a:r>
              <a:rPr lang="cs-CZ" altLang="cs-CZ" sz="2400" b="1"/>
              <a:t>	od 21 do  35 °C.</a:t>
            </a:r>
            <a:r>
              <a:rPr lang="cs-CZ" altLang="cs-CZ" sz="24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800" b="1" smtClean="0"/>
              <a:t>Klasifikace látek</a:t>
            </a:r>
          </a:p>
        </p:txBody>
      </p:sp>
      <p:sp>
        <p:nvSpPr>
          <p:cNvPr id="18435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755650" y="1628775"/>
            <a:ext cx="3751263" cy="4525963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altLang="cs-CZ" sz="2400" b="1" smtClean="0"/>
              <a:t>	</a:t>
            </a:r>
            <a:r>
              <a:rPr lang="cs-CZ" altLang="cs-CZ" sz="2400" b="1" smtClean="0">
                <a:solidFill>
                  <a:srgbClr val="CC0000"/>
                </a:solidFill>
              </a:rPr>
              <a:t>Vysoce</a:t>
            </a:r>
            <a:r>
              <a:rPr lang="cs-CZ" altLang="cs-CZ" sz="2400" b="1" smtClean="0">
                <a:solidFill>
                  <a:srgbClr val="C00000"/>
                </a:solidFill>
              </a:rPr>
              <a:t> toxické „T+“</a:t>
            </a:r>
            <a:r>
              <a:rPr lang="cs-CZ" altLang="cs-CZ" sz="2400" smtClean="0">
                <a:solidFill>
                  <a:srgbClr val="C00000"/>
                </a:solidFill>
              </a:rPr>
              <a:t>, </a:t>
            </a:r>
          </a:p>
          <a:p>
            <a:pPr algn="ctr">
              <a:buFontTx/>
              <a:buNone/>
            </a:pPr>
            <a:endParaRPr lang="cs-CZ" altLang="cs-CZ" sz="2400" smtClean="0">
              <a:solidFill>
                <a:srgbClr val="C00000"/>
              </a:solidFill>
            </a:endParaRPr>
          </a:p>
          <a:p>
            <a:pPr algn="ctr">
              <a:buFontTx/>
              <a:buNone/>
            </a:pPr>
            <a:r>
              <a:rPr lang="cs-CZ" altLang="cs-CZ" sz="2400" b="1" smtClean="0"/>
              <a:t>	</a:t>
            </a:r>
            <a:r>
              <a:rPr lang="cs-CZ" altLang="cs-CZ" sz="2000" b="1" smtClean="0"/>
              <a:t>které po vdechnutí, požití nebo proniknutí kůží mohou </a:t>
            </a:r>
            <a:r>
              <a:rPr lang="cs-CZ" altLang="cs-CZ" sz="2000" b="1" u="sng" smtClean="0"/>
              <a:t>i </a:t>
            </a:r>
            <a:r>
              <a:rPr lang="cs-CZ" altLang="cs-CZ" sz="2000" b="1" i="1" u="sng" smtClean="0"/>
              <a:t>ve velmi</a:t>
            </a:r>
            <a:r>
              <a:rPr lang="cs-CZ" altLang="cs-CZ" sz="2000" b="1" smtClean="0"/>
              <a:t> malém množství způsobit akutní nebo chronické poškození zdraví nebo smrt</a:t>
            </a:r>
            <a:r>
              <a:rPr lang="cs-CZ" altLang="cs-CZ" sz="2400" b="1" smtClean="0"/>
              <a:t>.</a:t>
            </a:r>
          </a:p>
        </p:txBody>
      </p:sp>
      <p:pic>
        <p:nvPicPr>
          <p:cNvPr id="18436" name="Picture 7" descr="scan001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03" t="30067" r="11206" b="22984"/>
          <a:stretch>
            <a:fillRect/>
          </a:stretch>
        </p:blipFill>
        <p:spPr>
          <a:xfrm>
            <a:off x="5003800" y="1700213"/>
            <a:ext cx="3313113" cy="41052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793ED3B-1507-49ED-8595-89353172125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4" name="Text Box 10"/>
          <p:cNvSpPr txBox="1">
            <a:spLocks noChangeArrowheads="1"/>
          </p:cNvSpPr>
          <p:nvPr/>
        </p:nvSpPr>
        <p:spPr bwMode="auto">
          <a:xfrm>
            <a:off x="1331913" y="2276475"/>
            <a:ext cx="60483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dirty="0" smtClean="0"/>
              <a:t>Hodnocení nebezpečnosti přípravku na zdraví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1989138"/>
            <a:ext cx="8229600" cy="41370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b="1" kern="0" dirty="0" smtClean="0"/>
              <a:t>	</a:t>
            </a:r>
            <a:r>
              <a:rPr lang="cs-CZ" sz="2400" b="1" kern="0" dirty="0" smtClean="0">
                <a:solidFill>
                  <a:srgbClr val="CC0000"/>
                </a:solidFill>
              </a:rPr>
              <a:t>Látky vysoce toxické T+</a:t>
            </a:r>
            <a:r>
              <a:rPr lang="cs-CZ" sz="2400" kern="0" dirty="0" smtClean="0">
                <a:solidFill>
                  <a:srgbClr val="CC0000"/>
                </a:solidFill>
              </a:rPr>
              <a:t> </a:t>
            </a:r>
            <a:r>
              <a:rPr lang="cs-CZ" sz="2400" b="1" kern="0" dirty="0" smtClean="0">
                <a:solidFill>
                  <a:srgbClr val="CC0000"/>
                </a:solidFill>
              </a:rPr>
              <a:t>a doplněné větami R 26, 27 nebo 28 se pro své akutní smrtelné nebezpečí klasifikují: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000" kern="0" dirty="0" smtClean="0"/>
              <a:t>	</a:t>
            </a:r>
            <a:r>
              <a:rPr lang="cs-CZ" sz="2000" b="1" kern="0" dirty="0" smtClean="0"/>
              <a:t>a, při požití množství do 25 mg/ 1 kg tělesné   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000" b="1" kern="0" dirty="0"/>
              <a:t> </a:t>
            </a:r>
            <a:r>
              <a:rPr lang="cs-CZ" sz="2000" b="1" kern="0" dirty="0" smtClean="0"/>
              <a:t>       hmotnosti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sz="2000" b="1" kern="0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	b, při styku s kůží do 50 mg/ 1 kg tělesné hmotnosti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sz="2000" b="1" kern="0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	c, při vdechování do 25 mg/l za 4 hodiny pro 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000" b="1" kern="0" dirty="0"/>
              <a:t> </a:t>
            </a:r>
            <a:r>
              <a:rPr lang="cs-CZ" sz="2000" b="1" kern="0" dirty="0" smtClean="0"/>
              <a:t>       aerosoly nebo částice do 50 mg/l za 4 hodiny pro 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000" b="1" kern="0" dirty="0"/>
              <a:t> </a:t>
            </a:r>
            <a:r>
              <a:rPr lang="cs-CZ" sz="2000" b="1" kern="0" dirty="0" smtClean="0"/>
              <a:t>      plyny a páry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41A9C3E-A29A-45A4-B90D-3D8583660C0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Text Box 16"/>
          <p:cNvSpPr txBox="1">
            <a:spLocks noChangeArrowheads="1"/>
          </p:cNvSpPr>
          <p:nvPr/>
        </p:nvSpPr>
        <p:spPr bwMode="auto">
          <a:xfrm>
            <a:off x="1476375" y="4868863"/>
            <a:ext cx="59769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20490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80" t="30067" r="20738" b="22162"/>
          <a:stretch>
            <a:fillRect/>
          </a:stretch>
        </p:blipFill>
        <p:spPr bwMode="auto">
          <a:xfrm>
            <a:off x="1187450" y="1916113"/>
            <a:ext cx="2879725" cy="367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0" y="1624013"/>
            <a:ext cx="338455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CC0000"/>
                </a:solidFill>
              </a:rPr>
              <a:t>	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CC0000"/>
                </a:solidFill>
              </a:rPr>
              <a:t>Toxické „T“, 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endParaRPr lang="cs-CZ" sz="2400" b="1" kern="0" dirty="0" smtClean="0">
              <a:solidFill>
                <a:srgbClr val="CC0000"/>
              </a:solidFill>
            </a:endParaRP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000" b="1" kern="0" dirty="0" smtClean="0"/>
              <a:t>které po vdechnutí, požití nebo proniknutí kůží mohou i </a:t>
            </a:r>
            <a:r>
              <a:rPr lang="cs-CZ" sz="2000" b="1" u="sng" kern="0" dirty="0" smtClean="0"/>
              <a:t>v </a:t>
            </a:r>
            <a:r>
              <a:rPr lang="cs-CZ" sz="2000" b="1" i="1" u="sng" kern="0" dirty="0" smtClean="0"/>
              <a:t>malém</a:t>
            </a:r>
            <a:r>
              <a:rPr lang="cs-CZ" sz="2000" b="1" i="1" kern="0" dirty="0" smtClean="0"/>
              <a:t> </a:t>
            </a:r>
            <a:r>
              <a:rPr lang="cs-CZ" sz="2000" b="1" kern="0" dirty="0" smtClean="0"/>
              <a:t>množství způsobit 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	akutní nebo chronické poškození zdraví nebo smrt.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BE2C794-F625-4ED1-B8CD-568CE81BFC5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21513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08" t="30067" r="49341" b="24738"/>
          <a:stretch>
            <a:fillRect/>
          </a:stretch>
        </p:blipFill>
        <p:spPr bwMode="auto">
          <a:xfrm>
            <a:off x="5076825" y="1773238"/>
            <a:ext cx="3178175" cy="387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" name="Rectangle 4"/>
          <p:cNvSpPr txBox="1">
            <a:spLocks noChangeArrowheads="1"/>
          </p:cNvSpPr>
          <p:nvPr/>
        </p:nvSpPr>
        <p:spPr>
          <a:xfrm>
            <a:off x="471488" y="1624013"/>
            <a:ext cx="40386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endParaRPr lang="cs-CZ" sz="2400" b="1" kern="0" dirty="0" smtClean="0"/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FF3399"/>
                </a:solidFill>
              </a:rPr>
              <a:t>Zdraví škodlivé „</a:t>
            </a:r>
            <a:r>
              <a:rPr lang="cs-CZ" sz="2400" b="1" kern="0" dirty="0" err="1" smtClean="0">
                <a:solidFill>
                  <a:srgbClr val="FF3399"/>
                </a:solidFill>
              </a:rPr>
              <a:t>Xn</a:t>
            </a:r>
            <a:r>
              <a:rPr lang="cs-CZ" sz="2400" b="1" kern="0" dirty="0" smtClean="0">
                <a:solidFill>
                  <a:srgbClr val="FF3399"/>
                </a:solidFill>
              </a:rPr>
              <a:t>“, 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endParaRPr lang="cs-CZ" sz="2400" b="1" kern="0" dirty="0" smtClean="0"/>
          </a:p>
          <a:p>
            <a:pPr algn="ctr">
              <a:lnSpc>
                <a:spcPct val="90000"/>
              </a:lnSpc>
              <a:buFontTx/>
              <a:buNone/>
              <a:defRPr/>
            </a:pPr>
            <a:r>
              <a:rPr lang="cs-CZ" sz="2000" b="1" kern="0" dirty="0" smtClean="0"/>
              <a:t>	které po vdechnutí, požití nebo proniknutí kůží mohou způsobit akutní nebo chronické poškození zdraví nebo smrt.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08DBDC1-E3AD-4438-AE79-490DB6A3795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dirty="0" smtClean="0"/>
              <a:t>Hodnocení nebezpečnosti přípravku na zdraví</a:t>
            </a:r>
            <a:endParaRPr lang="cs-CZ" sz="2800" b="1" kern="0" dirty="0"/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3600" b="1" kern="0" dirty="0" smtClean="0"/>
              <a:t>	</a:t>
            </a:r>
            <a:r>
              <a:rPr lang="cs-CZ" sz="2400" b="1" kern="0" dirty="0" smtClean="0">
                <a:solidFill>
                  <a:srgbClr val="FF3399"/>
                </a:solidFill>
              </a:rPr>
              <a:t>Látky zdraví škodlivé </a:t>
            </a:r>
            <a:r>
              <a:rPr lang="cs-CZ" sz="2400" b="1" kern="0" dirty="0" err="1" smtClean="0">
                <a:solidFill>
                  <a:srgbClr val="FF3399"/>
                </a:solidFill>
              </a:rPr>
              <a:t>Xn</a:t>
            </a:r>
            <a:r>
              <a:rPr lang="cs-CZ" sz="2400" b="1" kern="0" dirty="0" smtClean="0">
                <a:solidFill>
                  <a:srgbClr val="FF3399"/>
                </a:solidFill>
              </a:rPr>
              <a:t>, </a:t>
            </a:r>
          </a:p>
          <a:p>
            <a:pPr>
              <a:buFontTx/>
              <a:buNone/>
              <a:defRPr/>
            </a:pPr>
            <a:r>
              <a:rPr lang="cs-CZ" sz="2800" kern="0" dirty="0" smtClean="0"/>
              <a:t>	</a:t>
            </a:r>
            <a:r>
              <a:rPr lang="cs-CZ" sz="2000" b="1" kern="0" dirty="0" smtClean="0"/>
              <a:t>doplněné větami R 20, 21 nebo 22 se pro své akutní smrtelné účinky klasifikují:</a:t>
            </a:r>
          </a:p>
          <a:p>
            <a:pPr>
              <a:buFontTx/>
              <a:buNone/>
              <a:defRPr/>
            </a:pPr>
            <a:endParaRPr lang="cs-CZ" sz="2000" b="1" kern="0" dirty="0" smtClean="0"/>
          </a:p>
          <a:p>
            <a:pPr>
              <a:buFontTx/>
              <a:buNone/>
              <a:defRPr/>
            </a:pPr>
            <a:r>
              <a:rPr lang="cs-CZ" sz="2000" kern="0" dirty="0" smtClean="0"/>
              <a:t>	</a:t>
            </a:r>
            <a:r>
              <a:rPr lang="cs-CZ" sz="2000" b="1" kern="0" dirty="0" smtClean="0"/>
              <a:t>a, při požití 0,2 – 2 g / 1 kg tělesné hmotnosti</a:t>
            </a:r>
          </a:p>
          <a:p>
            <a:pPr>
              <a:buFontTx/>
              <a:buNone/>
              <a:defRPr/>
            </a:pPr>
            <a:r>
              <a:rPr lang="cs-CZ" sz="2000" b="1" kern="0" dirty="0" smtClean="0"/>
              <a:t>	b, při styku s kůží 0,4 – 2 g / 1 kg tělesné hmotnosti</a:t>
            </a:r>
          </a:p>
          <a:p>
            <a:pPr>
              <a:buFontTx/>
              <a:buNone/>
              <a:defRPr/>
            </a:pPr>
            <a:r>
              <a:rPr lang="cs-CZ" sz="2000" b="1" kern="0" dirty="0" smtClean="0"/>
              <a:t>	c, při vdechování aerosolů nebo částic 1 – 5 mg/l za 4 hodiny,</a:t>
            </a:r>
          </a:p>
          <a:p>
            <a:pPr>
              <a:buFontTx/>
              <a:buNone/>
              <a:defRPr/>
            </a:pPr>
            <a:r>
              <a:rPr lang="cs-CZ" sz="2000" b="1" kern="0" dirty="0"/>
              <a:t> </a:t>
            </a:r>
            <a:r>
              <a:rPr lang="cs-CZ" sz="2000" b="1" kern="0" dirty="0" smtClean="0"/>
              <a:t>        plynů nebo par 2 – 5 mg / l za 4 hodiny.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5B07DB5-2B44-4C9A-A2C2-BD3C095BB2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23561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1" t="29832" r="87363" b="21709"/>
          <a:stretch>
            <a:fillRect/>
          </a:stretch>
        </p:blipFill>
        <p:spPr bwMode="auto">
          <a:xfrm>
            <a:off x="5003800" y="1844675"/>
            <a:ext cx="3024188" cy="381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971550" y="1600200"/>
            <a:ext cx="352425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sz="2400" b="1" kern="0" dirty="0" smtClean="0">
                <a:solidFill>
                  <a:srgbClr val="666699"/>
                </a:solidFill>
              </a:rPr>
              <a:t>Žíravé „C“,</a:t>
            </a:r>
            <a:r>
              <a:rPr lang="cs-CZ" sz="2400" kern="0" dirty="0" smtClean="0">
                <a:solidFill>
                  <a:srgbClr val="666699"/>
                </a:solidFill>
              </a:rPr>
              <a:t> </a:t>
            </a:r>
          </a:p>
          <a:p>
            <a:pPr algn="ctr">
              <a:buFontTx/>
              <a:buNone/>
              <a:defRPr/>
            </a:pPr>
            <a:endParaRPr lang="cs-CZ" sz="2800" kern="0" dirty="0" smtClean="0"/>
          </a:p>
          <a:p>
            <a:pPr algn="ctr">
              <a:buFontTx/>
              <a:buNone/>
              <a:defRPr/>
            </a:pPr>
            <a:r>
              <a:rPr lang="cs-CZ" sz="2800" kern="0" dirty="0" smtClean="0"/>
              <a:t>	</a:t>
            </a:r>
            <a:r>
              <a:rPr lang="cs-CZ" sz="2000" b="1" kern="0" dirty="0" smtClean="0"/>
              <a:t>které při styku s živou tkání mohou způsobit její zničení.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115EA76-EACA-4D1B-A53A-2C420180DFD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458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24585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38" t="30067" r="58792" b="25748"/>
          <a:stretch>
            <a:fillRect/>
          </a:stretch>
        </p:blipFill>
        <p:spPr bwMode="auto">
          <a:xfrm>
            <a:off x="1116013" y="1916113"/>
            <a:ext cx="2951162" cy="3614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" name="Rectangle 4"/>
          <p:cNvSpPr txBox="1">
            <a:spLocks noChangeArrowheads="1"/>
          </p:cNvSpPr>
          <p:nvPr/>
        </p:nvSpPr>
        <p:spPr>
          <a:xfrm>
            <a:off x="4648200" y="1600200"/>
            <a:ext cx="3668713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sz="2400" b="1" kern="0" dirty="0" smtClean="0">
                <a:solidFill>
                  <a:srgbClr val="666699"/>
                </a:solidFill>
              </a:rPr>
              <a:t>Dráždivé „</a:t>
            </a:r>
            <a:r>
              <a:rPr lang="cs-CZ" sz="2400" b="1" kern="0" dirty="0" err="1" smtClean="0">
                <a:solidFill>
                  <a:srgbClr val="666699"/>
                </a:solidFill>
              </a:rPr>
              <a:t>Xi</a:t>
            </a:r>
            <a:r>
              <a:rPr lang="cs-CZ" sz="2400" b="1" kern="0" dirty="0" smtClean="0">
                <a:solidFill>
                  <a:srgbClr val="666699"/>
                </a:solidFill>
              </a:rPr>
              <a:t>“</a:t>
            </a:r>
            <a:r>
              <a:rPr lang="cs-CZ" sz="2400" kern="0" dirty="0" smtClean="0">
                <a:solidFill>
                  <a:srgbClr val="666699"/>
                </a:solidFill>
              </a:rPr>
              <a:t>, </a:t>
            </a:r>
          </a:p>
          <a:p>
            <a:pPr algn="ctr">
              <a:buFontTx/>
              <a:buNone/>
              <a:defRPr/>
            </a:pPr>
            <a:endParaRPr lang="cs-CZ" sz="2400" kern="0" dirty="0" smtClean="0">
              <a:solidFill>
                <a:srgbClr val="666699"/>
              </a:solidFill>
            </a:endParaRPr>
          </a:p>
          <a:p>
            <a:pPr algn="ctr">
              <a:buFontTx/>
              <a:buNone/>
              <a:defRPr/>
            </a:pPr>
            <a:r>
              <a:rPr lang="cs-CZ" sz="2000" kern="0" dirty="0" smtClean="0"/>
              <a:t>	</a:t>
            </a:r>
            <a:r>
              <a:rPr lang="cs-CZ" sz="2000" b="1" kern="0" dirty="0" smtClean="0"/>
              <a:t>které nemají vlastnosti žíravin, ale při přímém dlouhodobém nebo opakovaném </a:t>
            </a:r>
          </a:p>
          <a:p>
            <a:pPr algn="ctr">
              <a:buFontTx/>
              <a:buNone/>
              <a:defRPr/>
            </a:pPr>
            <a:r>
              <a:rPr lang="cs-CZ" sz="2000" b="1" kern="0" dirty="0" smtClean="0"/>
              <a:t>	styku s kůží nebo sliznicí mohou vyvolat zánět.</a:t>
            </a:r>
            <a:endParaRPr lang="cs-CZ" sz="20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1DF760-79AF-43BB-8E76-4BDA258C0D6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FF0000"/>
                </a:solidFill>
              </a:rPr>
              <a:t>Senzibilující</a:t>
            </a:r>
            <a:r>
              <a:rPr lang="cs-CZ" sz="2400" kern="0" dirty="0" smtClean="0">
                <a:solidFill>
                  <a:srgbClr val="FF0000"/>
                </a:solidFill>
              </a:rPr>
              <a:t>,</a:t>
            </a:r>
            <a:r>
              <a:rPr lang="cs-CZ" sz="2400" kern="0" dirty="0" smtClean="0"/>
              <a:t> </a:t>
            </a:r>
          </a:p>
          <a:p>
            <a:pPr algn="ctr">
              <a:buFontTx/>
              <a:buNone/>
              <a:defRPr/>
            </a:pPr>
            <a:endParaRPr lang="cs-CZ" sz="2400" kern="0" dirty="0" smtClean="0"/>
          </a:p>
          <a:p>
            <a:pPr algn="ctr">
              <a:buFontTx/>
              <a:buNone/>
              <a:defRPr/>
            </a:pPr>
            <a:r>
              <a:rPr lang="cs-CZ" sz="2000" b="1" kern="0" dirty="0" smtClean="0"/>
              <a:t>	které po vdechnutí nebo proniknutí kůží mohou vyvolat přecitlivělost tak, že po </a:t>
            </a:r>
          </a:p>
          <a:p>
            <a:pPr algn="ctr">
              <a:buFontTx/>
              <a:buNone/>
              <a:defRPr/>
            </a:pPr>
            <a:r>
              <a:rPr lang="cs-CZ" sz="2000" b="1" kern="0" dirty="0" smtClean="0"/>
              <a:t>	další expozici vznikají charakteristické příznaky. 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  <a:endParaRPr lang="cs-CZ" sz="2400" kern="0" dirty="0"/>
          </a:p>
        </p:txBody>
      </p:sp>
      <p:sp>
        <p:nvSpPr>
          <p:cNvPr id="10" name="Rectangle 5"/>
          <p:cNvSpPr txBox="1">
            <a:spLocks noChangeArrowheads="1"/>
          </p:cNvSpPr>
          <p:nvPr/>
        </p:nvSpPr>
        <p:spPr>
          <a:xfrm>
            <a:off x="4700588" y="1939925"/>
            <a:ext cx="4038600" cy="35052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b="1" kern="0" dirty="0" smtClean="0"/>
              <a:t>		</a:t>
            </a:r>
            <a:r>
              <a:rPr lang="cs-CZ" sz="2400" b="1" kern="0" dirty="0" smtClean="0">
                <a:solidFill>
                  <a:srgbClr val="0033CC"/>
                </a:solidFill>
              </a:rPr>
              <a:t>Karcinogenní</a:t>
            </a:r>
            <a:r>
              <a:rPr lang="cs-CZ" sz="2400" kern="0" dirty="0" smtClean="0">
                <a:solidFill>
                  <a:srgbClr val="0033CC"/>
                </a:solidFill>
              </a:rPr>
              <a:t>, </a:t>
            </a:r>
          </a:p>
          <a:p>
            <a:pPr algn="ctr">
              <a:buFontTx/>
              <a:buNone/>
              <a:defRPr/>
            </a:pPr>
            <a:endParaRPr lang="cs-CZ" sz="2400" kern="0" dirty="0" smtClean="0">
              <a:solidFill>
                <a:srgbClr val="0033CC"/>
              </a:solidFill>
            </a:endParaRPr>
          </a:p>
          <a:p>
            <a:pPr algn="ctr">
              <a:buFontTx/>
              <a:buNone/>
              <a:defRPr/>
            </a:pPr>
            <a:r>
              <a:rPr lang="cs-CZ" sz="2400" kern="0" dirty="0" smtClean="0"/>
              <a:t>	</a:t>
            </a:r>
            <a:r>
              <a:rPr lang="cs-CZ" sz="2000" b="1" kern="0" dirty="0" smtClean="0"/>
              <a:t>které po vdechnutí, požití nebo proniknutí kůží mohou vyvolat nebo zvýšit četnost výskytu rakoviny.</a:t>
            </a:r>
          </a:p>
          <a:p>
            <a:pPr>
              <a:defRPr/>
            </a:pP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D98D559-A32D-4693-BBE6-442E73D9308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663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endParaRPr lang="cs-CZ" sz="2400" b="1" kern="0" dirty="0" smtClean="0"/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FF0066"/>
                </a:solidFill>
              </a:rPr>
              <a:t>Mutagenní</a:t>
            </a:r>
            <a:r>
              <a:rPr lang="cs-CZ" sz="2400" kern="0" dirty="0" smtClean="0">
                <a:solidFill>
                  <a:srgbClr val="FF0066"/>
                </a:solidFill>
              </a:rPr>
              <a:t>, 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endParaRPr lang="cs-CZ" sz="2400" kern="0" dirty="0" smtClean="0">
              <a:solidFill>
                <a:srgbClr val="FF0066"/>
              </a:solidFill>
            </a:endParaRP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000" kern="0" dirty="0" smtClean="0"/>
              <a:t>	</a:t>
            </a:r>
            <a:r>
              <a:rPr lang="cs-CZ" sz="2000" b="1" kern="0" dirty="0" smtClean="0"/>
              <a:t>které po vdechnutí, požití nebo proniknutí kůží mohou vyvolat nebo zvýšit četnost výskytu genetických poškození.</a:t>
            </a:r>
            <a:endParaRPr lang="cs-CZ" sz="2000" b="1" kern="0" dirty="0"/>
          </a:p>
        </p:txBody>
      </p:sp>
      <p:sp>
        <p:nvSpPr>
          <p:cNvPr id="10" name="Rectangle 4"/>
          <p:cNvSpPr txBox="1">
            <a:spLocks noChangeArrowheads="1"/>
          </p:cNvSpPr>
          <p:nvPr/>
        </p:nvSpPr>
        <p:spPr>
          <a:xfrm>
            <a:off x="4681538" y="1920875"/>
            <a:ext cx="3597275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b="1" kern="0" dirty="0" smtClean="0"/>
              <a:t>	</a:t>
            </a:r>
            <a:r>
              <a:rPr lang="cs-CZ" sz="2400" b="1" kern="0" dirty="0" smtClean="0">
                <a:solidFill>
                  <a:srgbClr val="993300"/>
                </a:solidFill>
              </a:rPr>
              <a:t>Toxické pro reprodukci</a:t>
            </a:r>
            <a:r>
              <a:rPr lang="cs-CZ" sz="2400" kern="0" dirty="0" smtClean="0">
                <a:solidFill>
                  <a:srgbClr val="993300"/>
                </a:solidFill>
              </a:rPr>
              <a:t>, </a:t>
            </a:r>
          </a:p>
          <a:p>
            <a:pPr algn="ctr">
              <a:lnSpc>
                <a:spcPct val="80000"/>
              </a:lnSpc>
              <a:buFontTx/>
              <a:buNone/>
              <a:defRPr/>
            </a:pPr>
            <a:r>
              <a:rPr lang="cs-CZ" sz="2400" kern="0" dirty="0" smtClean="0"/>
              <a:t>	</a:t>
            </a:r>
            <a:r>
              <a:rPr lang="cs-CZ" sz="2000" b="1" kern="0" dirty="0" smtClean="0"/>
              <a:t>které po vdechnutí, požití nebo proniknutí kůží mohou vyvolat nebo zvýšit četnost výskytu nedědičných poškození potomků, poškození reprodukčních funkcí nebo schopností reprodukce muže nebo ženy.</a:t>
            </a:r>
          </a:p>
          <a:p>
            <a:pPr algn="ctr">
              <a:lnSpc>
                <a:spcPct val="80000"/>
              </a:lnSpc>
              <a:defRPr/>
            </a:pP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024ED8A-BAEC-491E-BA81-2F48E6CEC08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765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Klasifikace látek</a:t>
            </a:r>
            <a:endParaRPr lang="cs-CZ" sz="2800" b="1" kern="0" dirty="0"/>
          </a:p>
        </p:txBody>
      </p:sp>
      <p:pic>
        <p:nvPicPr>
          <p:cNvPr id="27657" name="Picture 5" descr="scan00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828" t="30067" r="1770" b="24016"/>
          <a:stretch>
            <a:fillRect/>
          </a:stretch>
        </p:blipFill>
        <p:spPr bwMode="auto">
          <a:xfrm>
            <a:off x="5076825" y="1773238"/>
            <a:ext cx="3146425" cy="388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>
                <a:solidFill>
                  <a:srgbClr val="009900"/>
                </a:solidFill>
              </a:rPr>
              <a:t>Nebezpečné pro životní prostředí „N“</a:t>
            </a:r>
            <a:r>
              <a:rPr lang="cs-CZ" sz="2400" kern="0" dirty="0" smtClean="0">
                <a:solidFill>
                  <a:srgbClr val="009900"/>
                </a:solidFill>
              </a:rPr>
              <a:t>, </a:t>
            </a:r>
          </a:p>
          <a:p>
            <a:pPr algn="ctr">
              <a:buFontTx/>
              <a:buNone/>
              <a:defRPr/>
            </a:pPr>
            <a:endParaRPr lang="cs-CZ" sz="2800" kern="0" dirty="0" smtClean="0"/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které po proniknutí do životního prostředí představují </a:t>
            </a:r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okamžité nebo opožděné nebezpečí.</a:t>
            </a: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FFE6FF8-3191-4F16-A59B-84D3C261B38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86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0" name="Picture 4" descr="scan00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7" t="14481" b="5553"/>
          <a:stretch>
            <a:fillRect/>
          </a:stretch>
        </p:blipFill>
        <p:spPr bwMode="auto">
          <a:xfrm>
            <a:off x="611188" y="968375"/>
            <a:ext cx="7848600" cy="490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9E4F6A-6A96-482F-9577-B0B87A7D902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97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4" name="Text Box 10"/>
          <p:cNvSpPr txBox="1">
            <a:spLocks noChangeArrowheads="1"/>
          </p:cNvSpPr>
          <p:nvPr/>
        </p:nvSpPr>
        <p:spPr bwMode="auto">
          <a:xfrm>
            <a:off x="1908175" y="1196975"/>
            <a:ext cx="46085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2800" b="1"/>
              <a:t>Kontrolní otázky</a:t>
            </a:r>
          </a:p>
        </p:txBody>
      </p:sp>
      <p:sp>
        <p:nvSpPr>
          <p:cNvPr id="29705" name="Text Box 11"/>
          <p:cNvSpPr txBox="1">
            <a:spLocks noChangeArrowheads="1"/>
          </p:cNvSpPr>
          <p:nvPr/>
        </p:nvSpPr>
        <p:spPr bwMode="auto">
          <a:xfrm>
            <a:off x="900113" y="1927225"/>
            <a:ext cx="7632700" cy="318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b="1"/>
              <a:t>1, Čím se řídí klasifikace nebezpečných chemických látek a 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    přípravků a následná manipulace s nimi?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2, Co vyjadřují „R a S“ věty?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3, K čemu slouží bezpečnostní list chemické látky nebo přípravku?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b="1"/>
              <a:t>4, Jakým symbolem se označují toxické látky </a:t>
            </a:r>
            <a:r>
              <a:rPr lang="cs-CZ" altLang="cs-CZ" sz="1600" b="1"/>
              <a:t>(písmeno a piktogram)?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1600" b="1"/>
              <a:t>5, Jaký je rozdíl mezi látkou karcinogenní a látkou nebezpečnou pro 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1600" b="1"/>
              <a:t>    reprodukci?</a:t>
            </a:r>
          </a:p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B677BC4-EEF1-4387-BE47-070A15AE531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30729" name="Zástupný symbol pro obsah 2"/>
          <p:cNvSpPr>
            <a:spLocks/>
          </p:cNvSpPr>
          <p:nvPr/>
        </p:nvSpPr>
        <p:spPr bwMode="auto">
          <a:xfrm>
            <a:off x="395288" y="1916113"/>
            <a:ext cx="82296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altLang="cs-CZ" b="1"/>
              <a:t>	</a:t>
            </a:r>
            <a:endParaRPr lang="cs-CZ" altLang="cs-CZ"/>
          </a:p>
          <a:p>
            <a:pPr>
              <a:spcBef>
                <a:spcPct val="20000"/>
              </a:spcBef>
            </a:pPr>
            <a:r>
              <a:rPr lang="cs-CZ" altLang="cs-CZ"/>
              <a:t>	</a:t>
            </a:r>
          </a:p>
          <a:p>
            <a:pPr>
              <a:spcBef>
                <a:spcPct val="20000"/>
              </a:spcBef>
              <a:buFontTx/>
              <a:buChar char="•"/>
            </a:pPr>
            <a:endParaRPr lang="cs-CZ" altLang="cs-CZ" sz="3200"/>
          </a:p>
        </p:txBody>
      </p:sp>
      <p:sp>
        <p:nvSpPr>
          <p:cNvPr id="10" name="Rectangle 4"/>
          <p:cNvSpPr txBox="1">
            <a:spLocks noChangeArrowheads="1"/>
          </p:cNvSpPr>
          <p:nvPr/>
        </p:nvSpPr>
        <p:spPr>
          <a:xfrm>
            <a:off x="509588" y="2060575"/>
            <a:ext cx="8280400" cy="237648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90000"/>
              </a:lnSpc>
              <a:buFontTx/>
              <a:buNone/>
              <a:defRPr/>
            </a:pPr>
            <a:r>
              <a:rPr lang="cs-CZ" sz="1800" b="1" kern="0" dirty="0" smtClean="0"/>
              <a:t>Zákon č. 157/1998 Sb.</a:t>
            </a:r>
          </a:p>
          <a:p>
            <a:pPr marL="0" indent="0" algn="ctr">
              <a:lnSpc>
                <a:spcPct val="90000"/>
              </a:lnSpc>
              <a:buFontTx/>
              <a:buNone/>
              <a:defRPr/>
            </a:pPr>
            <a:r>
              <a:rPr lang="cs-CZ" sz="1800" b="1" kern="0" dirty="0" smtClean="0"/>
              <a:t>a další Vyhlášky a Zákony tuto oblast inovující, </a:t>
            </a:r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cs-CZ" sz="1800" b="1" kern="0" dirty="0" smtClean="0"/>
              <a:t>		např.: Vyhláška č. 251/1998 Sb.</a:t>
            </a:r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cs-CZ" sz="1800" b="1" kern="0" dirty="0" smtClean="0"/>
              <a:t>		           Vyhláška </a:t>
            </a:r>
            <a:r>
              <a:rPr lang="cs-CZ" sz="1800" b="1" kern="0" dirty="0"/>
              <a:t>č. </a:t>
            </a:r>
            <a:r>
              <a:rPr lang="cs-CZ" sz="1800" b="1" kern="0" dirty="0" smtClean="0"/>
              <a:t>306/1998 </a:t>
            </a:r>
            <a:r>
              <a:rPr lang="cs-CZ" sz="1800" b="1" kern="0" dirty="0"/>
              <a:t>Sb</a:t>
            </a:r>
            <a:r>
              <a:rPr lang="cs-CZ" sz="1800" b="1" kern="0" dirty="0" smtClean="0"/>
              <a:t>.</a:t>
            </a:r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cs-CZ" sz="1800" b="1" kern="0" dirty="0" smtClean="0"/>
              <a:t>                     	           Vyhláška </a:t>
            </a:r>
            <a:r>
              <a:rPr lang="cs-CZ" sz="1800" b="1" kern="0" dirty="0"/>
              <a:t>č. </a:t>
            </a:r>
            <a:r>
              <a:rPr lang="cs-CZ" sz="1800" b="1" kern="0" dirty="0" smtClean="0"/>
              <a:t>27/1998 </a:t>
            </a:r>
            <a:r>
              <a:rPr lang="cs-CZ" sz="1800" b="1" kern="0" dirty="0"/>
              <a:t>Sb</a:t>
            </a:r>
            <a:r>
              <a:rPr lang="cs-CZ" sz="1800" b="1" kern="0" dirty="0" smtClean="0"/>
              <a:t>.</a:t>
            </a:r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cs-CZ" sz="1800" b="1" kern="0" dirty="0"/>
              <a:t>	</a:t>
            </a:r>
            <a:r>
              <a:rPr lang="cs-CZ" sz="1800" b="1" kern="0" dirty="0" smtClean="0"/>
              <a:t>	           Nařízení vlády č. 25/1999 Sb.</a:t>
            </a:r>
            <a:endParaRPr lang="cs-CZ" sz="1800" b="1" kern="0" dirty="0"/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endParaRPr lang="cs-CZ" sz="1800" b="1" kern="0" dirty="0" smtClean="0"/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endParaRPr lang="cs-CZ" sz="1800" b="1" kern="0" dirty="0" smtClean="0"/>
          </a:p>
          <a:p>
            <a:pPr marL="0" indent="0" algn="ctr">
              <a:lnSpc>
                <a:spcPct val="90000"/>
              </a:lnSpc>
              <a:buFontTx/>
              <a:buNone/>
              <a:defRPr/>
            </a:pPr>
            <a:endParaRPr lang="cs-CZ" sz="1800" b="1" kern="0" dirty="0"/>
          </a:p>
          <a:p>
            <a:pPr marL="0" indent="0" algn="ctr">
              <a:lnSpc>
                <a:spcPct val="90000"/>
              </a:lnSpc>
              <a:buFontTx/>
              <a:buNone/>
              <a:defRPr/>
            </a:pPr>
            <a:r>
              <a:rPr lang="cs-CZ" sz="1800" b="1" kern="0" dirty="0" smtClean="0"/>
              <a:t>Propagační materiál firmy DEKONTA</a:t>
            </a:r>
            <a:endParaRPr lang="cs-CZ" sz="18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1191</TotalTime>
  <Words>649</Words>
  <Application>Microsoft Office PowerPoint</Application>
  <PresentationFormat>Předvádění na obrazovce (4:3)</PresentationFormat>
  <Paragraphs>309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Klasifikace látek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78</cp:revision>
  <dcterms:created xsi:type="dcterms:W3CDTF">2007-02-24T11:24:02Z</dcterms:created>
  <dcterms:modified xsi:type="dcterms:W3CDTF">2013-11-02T01:34:17Z</dcterms:modified>
</cp:coreProperties>
</file>