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307" r:id="rId3"/>
    <p:sldId id="314" r:id="rId4"/>
    <p:sldId id="308" r:id="rId5"/>
    <p:sldId id="309" r:id="rId6"/>
    <p:sldId id="310" r:id="rId7"/>
    <p:sldId id="311" r:id="rId8"/>
    <p:sldId id="317" r:id="rId9"/>
    <p:sldId id="316" r:id="rId10"/>
    <p:sldId id="319" r:id="rId11"/>
    <p:sldId id="325" r:id="rId12"/>
    <p:sldId id="318" r:id="rId13"/>
    <p:sldId id="324" r:id="rId14"/>
    <p:sldId id="29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  <a:srgbClr val="FF3300"/>
    <a:srgbClr val="0000FF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69" autoAdjust="0"/>
    <p:restoredTop sz="94640" autoAdjust="0"/>
  </p:normalViewPr>
  <p:slideViewPr>
    <p:cSldViewPr>
      <p:cViewPr>
        <p:scale>
          <a:sx n="100" d="100"/>
          <a:sy n="100" d="100"/>
        </p:scale>
        <p:origin x="-1980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15" d="100"/>
        <a:sy n="11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9B0AA2-243C-4838-AD51-5B96EAB44A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465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3E98E4-B71B-44F5-B2F7-4785353B5A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297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5BA54B-4C9D-4282-A4F9-EEA6C8D223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281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F75DCF-E342-4544-AFD8-E2A9278753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097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B83747-B4B5-406C-9E3E-4B38AAA409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759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7F3D21-F281-4E58-B1DC-2520A95512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171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A2831E-F8E2-4CFB-87EE-67338E6161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317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7EF69A-B59C-4C72-A470-DB6700498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463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255F0-0DC1-49F1-AE03-6936F72DA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118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24001B-222B-48E5-A7E6-5F2936465A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889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FC524E-9B3D-436A-89CF-01D376D66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9343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01C72B-3E99-421B-8E60-85B3EAE191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4764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9E0523-037F-4AA4-82FE-4ACF0AB4E1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2079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0FF0AF-4C0B-474D-B22C-5F284A4EB2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9406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62FEFC-FD86-41E6-A641-40EBA174E8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505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43DC2A51-92BF-41D8-81E8-3486AC0988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Grafit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Brillanten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GraphiteUSGOV.jpg" TargetMode="External"/><Relationship Id="rId9" Type="http://schemas.openxmlformats.org/officeDocument/2006/relationships/hyperlink" Target="http://cs.wikipedia.org/wiki/Diamant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MarbleUSGOV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72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21" name="Group 7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0426295"/>
              </p:ext>
            </p:extLst>
          </p:nvPr>
        </p:nvGraphicFramePr>
        <p:xfrm>
          <a:off x="750888" y="2060575"/>
          <a:ext cx="7559675" cy="38354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Uhlík a jeho sloučeniny, výskyt uhlíku v přírodě, anorganické a organické sloučeniny uhlíku.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Uhlík, grafit, diamant, uhličitany, karbidy, organický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uhlík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ročník, žáci 15 - 16 let,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36-47-M/01 Stavebnictví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>
                <a:solidFill>
                  <a:schemeClr val="tx2"/>
                </a:solidFill>
              </a:rPr>
              <a:t>Uhlík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92F89C1-06AD-47A4-9860-4170A98EFD8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84784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400" b="1" dirty="0" smtClean="0"/>
              <a:t>VY_32_INOVACE_29_593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A36A3F1-5403-4EDA-8FAA-03D9FB7E618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1331913" y="2492375"/>
            <a:ext cx="6119812" cy="101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6000" b="1">
                <a:solidFill>
                  <a:schemeClr val="tx2"/>
                </a:solidFill>
              </a:rPr>
              <a:t>UHLÍK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19F7AC7-5B32-485E-A485-10371D65FEA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graphicFrame>
        <p:nvGraphicFramePr>
          <p:cNvPr id="55322" name="Group 26"/>
          <p:cNvGraphicFramePr>
            <a:graphicFrameLocks noGrp="1"/>
          </p:cNvGraphicFramePr>
          <p:nvPr/>
        </p:nvGraphicFramePr>
        <p:xfrm>
          <a:off x="971550" y="2420938"/>
          <a:ext cx="7200900" cy="2560638"/>
        </p:xfrm>
        <a:graphic>
          <a:graphicData uri="http://schemas.openxmlformats.org/drawingml/2006/table">
            <a:tbl>
              <a:tblPr/>
              <a:tblGrid>
                <a:gridCol w="3600450"/>
                <a:gridCol w="3600450"/>
              </a:tblGrid>
              <a:tr h="457248"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Uhlík -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carboneum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113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Relativn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atomová hmotnost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  12,01115 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Hustota  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(podle modifikace)                           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        1,8 –3,51g/cm</a:t>
                      </a:r>
                      <a:r>
                        <a:rPr kumimoji="0" lang="cs-CZ" sz="2000" b="1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113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Teplota tání              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  3550 °C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Teplota varu           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 4200 °C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113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Skupenství pevn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é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Tvrdost až 10            (</a:t>
                      </a:r>
                      <a:r>
                        <a:rPr kumimoji="0" lang="cs-CZ" sz="2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Mohrova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stupnice )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70C6C53-EAB7-43F7-A60B-6812C47622A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14"/>
          <p:cNvSpPr>
            <a:spLocks noChangeArrowheads="1"/>
          </p:cNvSpPr>
          <p:nvPr/>
        </p:nvSpPr>
        <p:spPr bwMode="auto">
          <a:xfrm>
            <a:off x="1116013" y="1125538"/>
            <a:ext cx="6119812" cy="2370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400" b="1">
                <a:solidFill>
                  <a:schemeClr val="tx2"/>
                </a:solidFill>
              </a:rPr>
              <a:t>Elementární uhlík se vyskytuje ve dvou zcela odlišných modifikacích</a:t>
            </a:r>
          </a:p>
          <a:p>
            <a:pPr algn="ctr" eaLnBrk="1" hangingPunct="1"/>
            <a:r>
              <a:rPr lang="cs-CZ" altLang="cs-CZ" sz="2800" b="1">
                <a:solidFill>
                  <a:srgbClr val="FF3399"/>
                </a:solidFill>
              </a:rPr>
              <a:t>DIAMANT A GRAFIT.</a:t>
            </a:r>
          </a:p>
          <a:p>
            <a:pPr algn="ctr" eaLnBrk="1" hangingPunct="1"/>
            <a:r>
              <a:rPr lang="cs-CZ" altLang="cs-CZ" sz="2400" b="1">
                <a:solidFill>
                  <a:schemeClr val="tx2"/>
                </a:solidFill>
              </a:rPr>
              <a:t>Svými vlastnostmi se velice liší. </a:t>
            </a:r>
          </a:p>
          <a:p>
            <a:pPr algn="ctr" eaLnBrk="1" hangingPunct="1"/>
            <a:r>
              <a:rPr lang="cs-CZ" altLang="cs-CZ" sz="2400" b="1">
                <a:solidFill>
                  <a:schemeClr val="tx2"/>
                </a:solidFill>
              </a:rPr>
              <a:t>Je to dáno jejich vazebnými poměry.</a:t>
            </a:r>
          </a:p>
          <a:p>
            <a:pPr algn="ctr" eaLnBrk="1" hangingPunct="1"/>
            <a:endParaRPr lang="cs-CZ" altLang="cs-CZ" sz="2400" b="1">
              <a:solidFill>
                <a:schemeClr val="tx2"/>
              </a:solidFill>
            </a:endParaRPr>
          </a:p>
        </p:txBody>
      </p:sp>
      <p:pic>
        <p:nvPicPr>
          <p:cNvPr id="5129" name="Picture 12" descr="GraphiteUSGOV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3213100"/>
            <a:ext cx="2362200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0" name="Picture 14" descr="Brillanten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550" y="3379788"/>
            <a:ext cx="2543175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1" name="TextovéPole 1"/>
          <p:cNvSpPr txBox="1">
            <a:spLocks noChangeArrowheads="1"/>
          </p:cNvSpPr>
          <p:nvPr/>
        </p:nvSpPr>
        <p:spPr bwMode="auto">
          <a:xfrm>
            <a:off x="755650" y="5732463"/>
            <a:ext cx="7632700" cy="24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1000"/>
              <a:t>          </a:t>
            </a:r>
            <a:r>
              <a:rPr lang="cs-CZ" altLang="cs-CZ" sz="1000">
                <a:hlinkClick r:id="rId8"/>
              </a:rPr>
              <a:t>http://cs.wikipedia.org/wiki/Grafit</a:t>
            </a:r>
            <a:r>
              <a:rPr lang="cs-CZ" altLang="cs-CZ" sz="1000"/>
              <a:t>                                                                      </a:t>
            </a:r>
            <a:r>
              <a:rPr lang="cs-CZ" altLang="cs-CZ" sz="1000">
                <a:hlinkClick r:id="rId9"/>
              </a:rPr>
              <a:t>http://cs.wikipedia.org/wiki/Diamant</a:t>
            </a:r>
            <a:r>
              <a:rPr lang="cs-CZ" altLang="cs-CZ" sz="100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7309BB2-42A1-4F1E-9401-B746ED01533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>
            <a:spLocks noChangeArrowheads="1"/>
          </p:cNvSpPr>
          <p:nvPr/>
        </p:nvSpPr>
        <p:spPr bwMode="auto">
          <a:xfrm>
            <a:off x="3419475" y="1125538"/>
            <a:ext cx="5278438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pic>
        <p:nvPicPr>
          <p:cNvPr id="6153" name="Picture 15" descr="E:\IMAGE026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09" b="21165"/>
          <a:stretch>
            <a:fillRect/>
          </a:stretch>
        </p:blipFill>
        <p:spPr bwMode="auto">
          <a:xfrm>
            <a:off x="1331913" y="1484313"/>
            <a:ext cx="6561137" cy="3744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630AEEB-2509-4EA5-9E39-D0C78C1F3D7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7177" name="Text Box 15"/>
          <p:cNvSpPr txBox="1">
            <a:spLocks noChangeArrowheads="1"/>
          </p:cNvSpPr>
          <p:nvPr/>
        </p:nvSpPr>
        <p:spPr bwMode="auto">
          <a:xfrm>
            <a:off x="2195513" y="1042988"/>
            <a:ext cx="6418262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altLang="cs-CZ" sz="2800" b="1"/>
              <a:t>Anorganické sloučeniny uhlíku</a:t>
            </a:r>
          </a:p>
        </p:txBody>
      </p:sp>
      <p:sp>
        <p:nvSpPr>
          <p:cNvPr id="7178" name="TextovéPole 1"/>
          <p:cNvSpPr txBox="1">
            <a:spLocks noChangeArrowheads="1"/>
          </p:cNvSpPr>
          <p:nvPr/>
        </p:nvSpPr>
        <p:spPr bwMode="auto">
          <a:xfrm>
            <a:off x="395288" y="2008188"/>
            <a:ext cx="8353425" cy="396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		   </a:t>
            </a:r>
            <a:r>
              <a:rPr lang="cs-CZ" altLang="cs-CZ" b="1">
                <a:solidFill>
                  <a:srgbClr val="FF3300"/>
                </a:solidFill>
              </a:rPr>
              <a:t>CO</a:t>
            </a:r>
            <a:r>
              <a:rPr lang="cs-CZ" altLang="cs-CZ" b="1"/>
              <a:t> </a:t>
            </a:r>
            <a:r>
              <a:rPr lang="cs-CZ" altLang="cs-CZ" b="1">
                <a:solidFill>
                  <a:srgbClr val="FF0000"/>
                </a:solidFill>
              </a:rPr>
              <a:t>– oxid uhelnatý</a:t>
            </a:r>
          </a:p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 		   jedovatý, bezbarvý plyn bez zápachu, v krvi váže 		   hemoglobin a znemožňuje přenášení kyslíku. </a:t>
            </a:r>
          </a:p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		   Vzniká nedokonalým spalováním, je součástí 			   kouřových a výfukových plynů.</a:t>
            </a:r>
          </a:p>
          <a:p>
            <a:pPr eaLnBrk="1" hangingPunct="1"/>
            <a:endParaRPr lang="cs-CZ" altLang="cs-CZ" b="1"/>
          </a:p>
          <a:p>
            <a:pPr lvl="2" eaLnBrk="1" hangingPunct="1"/>
            <a:r>
              <a:rPr lang="cs-CZ" altLang="cs-CZ" b="1"/>
              <a:t>                 </a:t>
            </a:r>
            <a:r>
              <a:rPr lang="cs-CZ" altLang="cs-CZ" b="1">
                <a:solidFill>
                  <a:srgbClr val="0000FF"/>
                </a:solidFill>
              </a:rPr>
              <a:t>CO</a:t>
            </a:r>
            <a:r>
              <a:rPr lang="cs-CZ" altLang="cs-CZ" b="1" baseline="-25000">
                <a:solidFill>
                  <a:srgbClr val="0000FF"/>
                </a:solidFill>
              </a:rPr>
              <a:t>2 </a:t>
            </a:r>
            <a:r>
              <a:rPr lang="cs-CZ" altLang="cs-CZ" b="1">
                <a:solidFill>
                  <a:srgbClr val="0000FF"/>
                </a:solidFill>
              </a:rPr>
              <a:t>– oxid uhličitý</a:t>
            </a:r>
          </a:p>
          <a:p>
            <a:pPr eaLnBrk="1" hangingPunct="1"/>
            <a:r>
              <a:rPr lang="cs-CZ" altLang="cs-CZ" b="1">
                <a:solidFill>
                  <a:srgbClr val="0000FF"/>
                </a:solidFill>
              </a:rPr>
              <a:t>    je bezbarvý, těžký a nedýchatelný plyn, </a:t>
            </a:r>
          </a:p>
          <a:p>
            <a:pPr eaLnBrk="1" hangingPunct="1"/>
            <a:r>
              <a:rPr lang="cs-CZ" altLang="cs-CZ" b="1">
                <a:solidFill>
                  <a:srgbClr val="0000FF"/>
                </a:solidFill>
              </a:rPr>
              <a:t>    vznikající při dokonalém spalování, </a:t>
            </a:r>
          </a:p>
          <a:p>
            <a:pPr eaLnBrk="1" hangingPunct="1"/>
            <a:r>
              <a:rPr lang="cs-CZ" altLang="cs-CZ" b="1">
                <a:solidFill>
                  <a:srgbClr val="0000FF"/>
                </a:solidFill>
              </a:rPr>
              <a:t>   je součástí kouřových plynů spalovacích </a:t>
            </a:r>
          </a:p>
          <a:p>
            <a:pPr eaLnBrk="1" hangingPunct="1"/>
            <a:r>
              <a:rPr lang="cs-CZ" altLang="cs-CZ" b="1">
                <a:solidFill>
                  <a:srgbClr val="0000FF"/>
                </a:solidFill>
              </a:rPr>
              <a:t>   zařízení, vzniká  při dýchání, alkoholickém </a:t>
            </a:r>
          </a:p>
          <a:p>
            <a:pPr eaLnBrk="1" hangingPunct="1"/>
            <a:r>
              <a:rPr lang="cs-CZ" altLang="cs-CZ" b="1">
                <a:solidFill>
                  <a:srgbClr val="0000FF"/>
                </a:solidFill>
              </a:rPr>
              <a:t>   kvašení i hnilobných procesech. </a:t>
            </a:r>
          </a:p>
          <a:p>
            <a:pPr eaLnBrk="1" hangingPunct="1"/>
            <a:r>
              <a:rPr lang="cs-CZ" altLang="cs-CZ" b="1">
                <a:solidFill>
                  <a:srgbClr val="0000FF"/>
                </a:solidFill>
              </a:rPr>
              <a:t>   Je také známý jako „suchý led“.</a:t>
            </a:r>
          </a:p>
          <a:p>
            <a:pPr eaLnBrk="1" hangingPunct="1"/>
            <a:endParaRPr lang="cs-CZ" altLang="cs-CZ" b="1"/>
          </a:p>
        </p:txBody>
      </p:sp>
      <p:pic>
        <p:nvPicPr>
          <p:cNvPr id="7179" name="Picture 15" descr="E:\IMAGE026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6" t="4176" r="2715" b="5991"/>
          <a:stretch>
            <a:fillRect/>
          </a:stretch>
        </p:blipFill>
        <p:spPr bwMode="auto">
          <a:xfrm>
            <a:off x="5395913" y="3671888"/>
            <a:ext cx="3348037" cy="237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0" name="Picture 7" descr="scan00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03" t="30067" r="11206" b="22984"/>
          <a:stretch>
            <a:fillRect/>
          </a:stretch>
        </p:blipFill>
        <p:spPr bwMode="auto">
          <a:xfrm>
            <a:off x="611188" y="1727200"/>
            <a:ext cx="1404937" cy="177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EC51899-3136-45CC-8E0C-6ECAE8578AF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8201" name="Text Box 15"/>
          <p:cNvSpPr txBox="1">
            <a:spLocks noChangeArrowheads="1"/>
          </p:cNvSpPr>
          <p:nvPr/>
        </p:nvSpPr>
        <p:spPr bwMode="auto">
          <a:xfrm>
            <a:off x="1363663" y="1042988"/>
            <a:ext cx="641667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altLang="cs-CZ" sz="2800" b="1"/>
              <a:t>Anorganické sloučeniny uhlíku</a:t>
            </a:r>
          </a:p>
        </p:txBody>
      </p:sp>
      <p:sp>
        <p:nvSpPr>
          <p:cNvPr id="8202" name="TextovéPole 1"/>
          <p:cNvSpPr txBox="1">
            <a:spLocks noChangeArrowheads="1"/>
          </p:cNvSpPr>
          <p:nvPr/>
        </p:nvSpPr>
        <p:spPr bwMode="auto">
          <a:xfrm>
            <a:off x="323850" y="1989138"/>
            <a:ext cx="8289925" cy="397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Uhličitany – soli kyseliny uhličité. Na rozdíl od mateřské kyseliny mají její soli vysokou stálost a technický význam.</a:t>
            </a:r>
          </a:p>
          <a:p>
            <a:pPr eaLnBrk="1" hangingPunct="1"/>
            <a:endParaRPr lang="cs-CZ" altLang="cs-CZ" b="1"/>
          </a:p>
          <a:p>
            <a:pPr eaLnBrk="1" hangingPunct="1"/>
            <a:r>
              <a:rPr lang="cs-CZ" altLang="cs-CZ" b="1"/>
              <a:t>Uhličitan sodný - Na</a:t>
            </a:r>
            <a:r>
              <a:rPr lang="cs-CZ" altLang="cs-CZ" b="1" baseline="-25000"/>
              <a:t>2</a:t>
            </a:r>
            <a:r>
              <a:rPr lang="cs-CZ" altLang="cs-CZ" b="1"/>
              <a:t>CO</a:t>
            </a:r>
            <a:r>
              <a:rPr lang="cs-CZ" altLang="cs-CZ" b="1" baseline="-25000"/>
              <a:t>3 </a:t>
            </a:r>
            <a:r>
              <a:rPr lang="cs-CZ" altLang="cs-CZ" b="1"/>
              <a:t>a uhličitan draselný - K</a:t>
            </a:r>
            <a:r>
              <a:rPr lang="cs-CZ" altLang="cs-CZ" b="1" baseline="-25000"/>
              <a:t>2</a:t>
            </a:r>
            <a:r>
              <a:rPr lang="cs-CZ" altLang="cs-CZ" b="1"/>
              <a:t>CO</a:t>
            </a:r>
            <a:r>
              <a:rPr lang="cs-CZ" altLang="cs-CZ" b="1" baseline="-25000"/>
              <a:t>3</a:t>
            </a:r>
            <a:r>
              <a:rPr lang="cs-CZ" altLang="cs-CZ" b="1"/>
              <a:t> </a:t>
            </a:r>
          </a:p>
          <a:p>
            <a:pPr eaLnBrk="1" hangingPunct="1"/>
            <a:r>
              <a:rPr lang="cs-CZ" altLang="cs-CZ" b="1"/>
              <a:t>obě sloučeniny jsou významnou surovinou pro výrobu skla a mýdla.</a:t>
            </a:r>
          </a:p>
          <a:p>
            <a:pPr eaLnBrk="1" hangingPunct="1"/>
            <a:endParaRPr lang="cs-CZ" altLang="cs-CZ" b="1"/>
          </a:p>
          <a:p>
            <a:pPr eaLnBrk="1" hangingPunct="1"/>
            <a:r>
              <a:rPr lang="cs-CZ" altLang="cs-CZ" b="1"/>
              <a:t>Uhličitan vápenatý - CaCO</a:t>
            </a:r>
            <a:r>
              <a:rPr lang="cs-CZ" altLang="cs-CZ" b="1" baseline="-25000"/>
              <a:t>3</a:t>
            </a:r>
            <a:r>
              <a:rPr lang="cs-CZ" altLang="cs-CZ" b="1"/>
              <a:t> je v přírodě rozšířený jako </a:t>
            </a:r>
          </a:p>
          <a:p>
            <a:pPr eaLnBrk="1" hangingPunct="1"/>
            <a:r>
              <a:rPr lang="cs-CZ" altLang="cs-CZ" b="1"/>
              <a:t>vápenec. </a:t>
            </a:r>
          </a:p>
          <a:p>
            <a:pPr eaLnBrk="1" hangingPunct="1"/>
            <a:endParaRPr lang="cs-CZ" altLang="cs-CZ" b="1"/>
          </a:p>
          <a:p>
            <a:pPr eaLnBrk="1" hangingPunct="1"/>
            <a:r>
              <a:rPr lang="cs-CZ" altLang="cs-CZ" b="1"/>
              <a:t>			Lze jej nalézt ve formě mramoru </a:t>
            </a:r>
          </a:p>
          <a:p>
            <a:pPr eaLnBrk="1" hangingPunct="1"/>
            <a:r>
              <a:rPr lang="cs-CZ" altLang="cs-CZ" b="1"/>
              <a:t>			nebo kalcitu (velké čiré krystaly</a:t>
            </a:r>
          </a:p>
          <a:p>
            <a:pPr eaLnBrk="1" hangingPunct="1"/>
            <a:r>
              <a:rPr lang="cs-CZ" altLang="cs-CZ" b="1"/>
              <a:t>			které způsobují dvojí lom světla).</a:t>
            </a:r>
          </a:p>
          <a:p>
            <a:pPr eaLnBrk="1" hangingPunct="1"/>
            <a:r>
              <a:rPr lang="cs-CZ" altLang="cs-CZ" b="1"/>
              <a:t>			</a:t>
            </a:r>
          </a:p>
          <a:p>
            <a:pPr eaLnBrk="1" hangingPunct="1"/>
            <a:r>
              <a:rPr lang="cs-CZ" altLang="cs-CZ" b="1"/>
              <a:t>      </a:t>
            </a:r>
            <a:r>
              <a:rPr lang="cs-CZ" altLang="cs-CZ"/>
              <a:t> </a:t>
            </a:r>
            <a:r>
              <a:rPr lang="cs-CZ" altLang="cs-CZ" sz="1200"/>
              <a:t>http://cs.wikipedia.org/wiki/Mramor</a:t>
            </a:r>
            <a:endParaRPr lang="cs-CZ" altLang="cs-CZ" sz="1200" b="1"/>
          </a:p>
        </p:txBody>
      </p:sp>
      <p:pic>
        <p:nvPicPr>
          <p:cNvPr id="8203" name="Picture 14" descr="http://upload.wikimedia.org/wikipedia/commons/thumb/8/8d/MarbleUSGOV.jpg/180px-MarbleUSGOV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4221163"/>
            <a:ext cx="1714500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4" name="Picture 16" descr="E:\IMAGE0269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9" t="13812" r="7996" b="3749"/>
          <a:stretch>
            <a:fillRect/>
          </a:stretch>
        </p:blipFill>
        <p:spPr bwMode="auto">
          <a:xfrm>
            <a:off x="7048500" y="3406775"/>
            <a:ext cx="1649413" cy="245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AAC5489-364A-4369-9EB6-6DC0D1BB513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TextovéPole 3"/>
          <p:cNvSpPr txBox="1">
            <a:spLocks noChangeArrowheads="1"/>
          </p:cNvSpPr>
          <p:nvPr/>
        </p:nvSpPr>
        <p:spPr bwMode="auto">
          <a:xfrm>
            <a:off x="539750" y="1341438"/>
            <a:ext cx="7777163" cy="3856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 b="1"/>
          </a:p>
          <a:p>
            <a:pPr eaLnBrk="1" hangingPunct="1"/>
            <a:r>
              <a:rPr lang="cs-CZ" altLang="cs-CZ" b="1"/>
              <a:t>Uhličitan vápenatý - CaCO</a:t>
            </a:r>
            <a:r>
              <a:rPr lang="cs-CZ" altLang="cs-CZ" b="1" baseline="-25000"/>
              <a:t>3</a:t>
            </a:r>
            <a:r>
              <a:rPr lang="cs-CZ" altLang="cs-CZ" b="1"/>
              <a:t> má také velký význam ve stavebnictví.</a:t>
            </a:r>
          </a:p>
          <a:p>
            <a:pPr eaLnBrk="1" hangingPunct="1"/>
            <a:endParaRPr lang="cs-CZ" altLang="cs-CZ" b="1"/>
          </a:p>
          <a:p>
            <a:pPr eaLnBrk="1" hangingPunct="1"/>
            <a:r>
              <a:rPr lang="cs-CZ" altLang="cs-CZ"/>
              <a:t>Nejdříve se vápenec tepelně rozloží na oxid vápenatý (pálené vápno) a oxid uhličitý:</a:t>
            </a:r>
          </a:p>
          <a:p>
            <a:pPr eaLnBrk="1" hangingPunct="1"/>
            <a:r>
              <a:rPr lang="cs-CZ" altLang="cs-CZ"/>
              <a:t>		</a:t>
            </a:r>
            <a:r>
              <a:rPr lang="cs-CZ" altLang="cs-CZ" b="1"/>
              <a:t>CaCO</a:t>
            </a:r>
            <a:r>
              <a:rPr lang="cs-CZ" altLang="cs-CZ" b="1" baseline="-25000"/>
              <a:t>3</a:t>
            </a:r>
            <a:r>
              <a:rPr lang="cs-CZ" altLang="cs-CZ" b="1"/>
              <a:t> 			CaO + CO</a:t>
            </a:r>
            <a:r>
              <a:rPr lang="cs-CZ" altLang="cs-CZ" b="1" baseline="-25000"/>
              <a:t>2</a:t>
            </a:r>
            <a:endParaRPr lang="cs-CZ" altLang="cs-CZ" b="1"/>
          </a:p>
          <a:p>
            <a:pPr eaLnBrk="1" hangingPunct="1"/>
            <a:r>
              <a:rPr lang="cs-CZ" altLang="cs-CZ" baseline="-25000"/>
              <a:t> </a:t>
            </a:r>
            <a:r>
              <a:rPr lang="cs-CZ" altLang="cs-CZ" sz="2800" baseline="-25000"/>
              <a:t>Poté se oxid smísí s vodou a vzniká hašené vápno.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		</a:t>
            </a:r>
            <a:r>
              <a:rPr lang="cs-CZ" altLang="cs-CZ" b="1"/>
              <a:t>CaO + H</a:t>
            </a:r>
            <a:r>
              <a:rPr lang="cs-CZ" altLang="cs-CZ" b="1" baseline="-25000"/>
              <a:t>2</a:t>
            </a:r>
            <a:r>
              <a:rPr lang="cs-CZ" altLang="cs-CZ" b="1"/>
              <a:t>O 		Ca(OH)</a:t>
            </a:r>
            <a:r>
              <a:rPr lang="cs-CZ" altLang="cs-CZ" b="1" baseline="-25000"/>
              <a:t>2       </a:t>
            </a:r>
          </a:p>
          <a:p>
            <a:pPr eaLnBrk="1" hangingPunct="1"/>
            <a:endParaRPr lang="cs-CZ" altLang="cs-CZ" baseline="-25000"/>
          </a:p>
          <a:p>
            <a:pPr eaLnBrk="1" hangingPunct="1"/>
            <a:r>
              <a:rPr lang="cs-CZ" altLang="cs-CZ" sz="2400" baseline="-25000"/>
              <a:t>To jako součást malty reaguje se vzdušným oxidem uhličitým za vzniku vápence </a:t>
            </a:r>
          </a:p>
          <a:p>
            <a:pPr eaLnBrk="1" hangingPunct="1"/>
            <a:r>
              <a:rPr lang="cs-CZ" altLang="cs-CZ" sz="2400" baseline="-25000"/>
              <a:t>a vodní</a:t>
            </a:r>
            <a:r>
              <a:rPr lang="cs-CZ" altLang="cs-CZ"/>
              <a:t> páry:</a:t>
            </a:r>
          </a:p>
          <a:p>
            <a:pPr eaLnBrk="1" hangingPunct="1"/>
            <a:r>
              <a:rPr lang="cs-CZ" altLang="cs-CZ" baseline="-25000"/>
              <a:t> </a:t>
            </a:r>
            <a:endParaRPr lang="cs-CZ" altLang="cs-CZ"/>
          </a:p>
          <a:p>
            <a:pPr eaLnBrk="1" hangingPunct="1"/>
            <a:r>
              <a:rPr lang="cs-CZ" altLang="cs-CZ"/>
              <a:t>		</a:t>
            </a:r>
            <a:r>
              <a:rPr lang="cs-CZ" altLang="cs-CZ" b="1"/>
              <a:t>Ca(OH)</a:t>
            </a:r>
            <a:r>
              <a:rPr lang="cs-CZ" altLang="cs-CZ" b="1" baseline="-25000"/>
              <a:t>2 </a:t>
            </a:r>
            <a:r>
              <a:rPr lang="cs-CZ" altLang="cs-CZ" b="1"/>
              <a:t>+ CO</a:t>
            </a:r>
            <a:r>
              <a:rPr lang="cs-CZ" altLang="cs-CZ" b="1" baseline="-25000"/>
              <a:t>2 		  </a:t>
            </a:r>
            <a:r>
              <a:rPr lang="cs-CZ" altLang="cs-CZ" b="1"/>
              <a:t>CaCO</a:t>
            </a:r>
            <a:r>
              <a:rPr lang="cs-CZ" altLang="cs-CZ" b="1" baseline="-25000"/>
              <a:t>3</a:t>
            </a:r>
            <a:r>
              <a:rPr lang="cs-CZ" altLang="cs-CZ" b="1"/>
              <a:t> + H</a:t>
            </a:r>
            <a:r>
              <a:rPr lang="cs-CZ" altLang="cs-CZ" b="1" baseline="-25000"/>
              <a:t>2</a:t>
            </a:r>
            <a:r>
              <a:rPr lang="cs-CZ" altLang="cs-CZ" b="1"/>
              <a:t>O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600450" y="2900363"/>
            <a:ext cx="1079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887788" y="3789363"/>
            <a:ext cx="900112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140200" y="5013325"/>
            <a:ext cx="936625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039BB4C-2711-46D1-9B3F-A1245E2B578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TextovéPole 1"/>
          <p:cNvSpPr txBox="1">
            <a:spLocks noChangeArrowheads="1"/>
          </p:cNvSpPr>
          <p:nvPr/>
        </p:nvSpPr>
        <p:spPr bwMode="auto">
          <a:xfrm>
            <a:off x="468313" y="1268413"/>
            <a:ext cx="7920037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Karbidy</a:t>
            </a:r>
            <a:r>
              <a:rPr lang="cs-CZ" altLang="cs-CZ"/>
              <a:t> – sloučeniny uhlíku s kovy nebo polokovy.</a:t>
            </a:r>
          </a:p>
          <a:p>
            <a:pPr eaLnBrk="1" hangingPunct="1"/>
            <a:r>
              <a:rPr lang="cs-CZ" altLang="cs-CZ"/>
              <a:t>	  Při reakci s vodou nebo kyselinou poskytují uhlovodíky.</a:t>
            </a:r>
          </a:p>
          <a:p>
            <a:pPr eaLnBrk="1" hangingPunct="1"/>
            <a:r>
              <a:rPr lang="cs-CZ" altLang="cs-CZ"/>
              <a:t>	  Tak vzniká např. ethin (acetylén).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		</a:t>
            </a:r>
            <a:r>
              <a:rPr lang="cs-CZ" altLang="cs-CZ" b="1"/>
              <a:t>CaC</a:t>
            </a:r>
            <a:r>
              <a:rPr lang="cs-CZ" altLang="cs-CZ" b="1" baseline="-25000"/>
              <a:t>2</a:t>
            </a:r>
            <a:r>
              <a:rPr lang="cs-CZ" altLang="cs-CZ" b="1"/>
              <a:t> + H</a:t>
            </a:r>
            <a:r>
              <a:rPr lang="cs-CZ" altLang="cs-CZ" b="1" baseline="-25000"/>
              <a:t>2</a:t>
            </a:r>
            <a:r>
              <a:rPr lang="cs-CZ" altLang="cs-CZ" b="1"/>
              <a:t>O    C</a:t>
            </a:r>
            <a:r>
              <a:rPr lang="cs-CZ" altLang="cs-CZ" b="1" baseline="-25000"/>
              <a:t>2</a:t>
            </a:r>
            <a:r>
              <a:rPr lang="cs-CZ" altLang="cs-CZ" b="1"/>
              <a:t>H</a:t>
            </a:r>
            <a:r>
              <a:rPr lang="cs-CZ" altLang="cs-CZ" b="1" baseline="-25000"/>
              <a:t>2</a:t>
            </a:r>
            <a:r>
              <a:rPr lang="cs-CZ" altLang="cs-CZ" b="1"/>
              <a:t> + CaO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	  Karbid křemíku SiC a karbid wolframu W</a:t>
            </a:r>
            <a:r>
              <a:rPr lang="cs-CZ" altLang="cs-CZ" baseline="-25000"/>
              <a:t>2</a:t>
            </a:r>
            <a:r>
              <a:rPr lang="cs-CZ" altLang="cs-CZ"/>
              <a:t>C	se vyznačují </a:t>
            </a:r>
          </a:p>
          <a:p>
            <a:pPr eaLnBrk="1" hangingPunct="1"/>
            <a:r>
              <a:rPr lang="cs-CZ" altLang="cs-CZ"/>
              <a:t>   	  mimořádnou tvrdostí a používají se ve vrtných a řezných 	</a:t>
            </a:r>
          </a:p>
          <a:p>
            <a:pPr eaLnBrk="1" hangingPunct="1"/>
            <a:r>
              <a:rPr lang="cs-CZ" altLang="cs-CZ"/>
              <a:t>	  nástrojích.</a:t>
            </a:r>
          </a:p>
          <a:p>
            <a:pPr eaLnBrk="1" hangingPunct="1"/>
            <a:endParaRPr lang="cs-CZ" altLang="cs-CZ" b="1"/>
          </a:p>
          <a:p>
            <a:pPr eaLnBrk="1" hangingPunct="1"/>
            <a:r>
              <a:rPr lang="cs-CZ" altLang="cs-CZ" b="1"/>
              <a:t>Kyanidy </a:t>
            </a:r>
            <a:r>
              <a:rPr lang="cs-CZ" altLang="cs-CZ"/>
              <a:t>– jsou soli kyanovodíku HCN, vysoce jedovaté kapaliny a </a:t>
            </a:r>
          </a:p>
          <a:p>
            <a:pPr eaLnBrk="1" hangingPunct="1"/>
            <a:r>
              <a:rPr lang="cs-CZ" altLang="cs-CZ"/>
              <a:t>	  krystalické látky. Způsobují blokování dýchacích enzymů.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 b="1"/>
              <a:t>Kyanid draselný KCN </a:t>
            </a:r>
            <a:r>
              <a:rPr lang="cs-CZ" altLang="cs-CZ"/>
              <a:t>(cyankáli) se používá v galvanotechnice a způsobuje</a:t>
            </a:r>
          </a:p>
          <a:p>
            <a:pPr eaLnBrk="1" hangingPunct="1"/>
            <a:r>
              <a:rPr lang="cs-CZ" altLang="cs-CZ"/>
              <a:t>		         smrt při požití 0,15 g.</a:t>
            </a:r>
          </a:p>
          <a:p>
            <a:pPr eaLnBrk="1" hangingPunct="1"/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9A052D0-9E13-4618-8268-641C6022FB8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 Box 10"/>
          <p:cNvSpPr txBox="1">
            <a:spLocks noChangeArrowheads="1"/>
          </p:cNvSpPr>
          <p:nvPr/>
        </p:nvSpPr>
        <p:spPr bwMode="auto">
          <a:xfrm>
            <a:off x="539750" y="1773238"/>
            <a:ext cx="611981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  <p:sp>
        <p:nvSpPr>
          <p:cNvPr id="11273" name="TextovéPole 1"/>
          <p:cNvSpPr txBox="1">
            <a:spLocks noChangeArrowheads="1"/>
          </p:cNvSpPr>
          <p:nvPr/>
        </p:nvSpPr>
        <p:spPr bwMode="auto">
          <a:xfrm>
            <a:off x="1116013" y="1052513"/>
            <a:ext cx="66960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/>
              <a:t>Organické sloučeniny uhlíku</a:t>
            </a:r>
            <a:r>
              <a:rPr lang="cs-CZ" altLang="cs-CZ"/>
              <a:t>.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kern="0" dirty="0" smtClean="0"/>
              <a:t>	</a:t>
            </a:r>
            <a:endParaRPr lang="cs-CZ" sz="2400" kern="0" dirty="0" smtClean="0"/>
          </a:p>
          <a:p>
            <a:pPr>
              <a:buFontTx/>
              <a:buNone/>
              <a:defRPr/>
            </a:pPr>
            <a:r>
              <a:rPr lang="cs-CZ" sz="2400" b="1" kern="0" dirty="0" smtClean="0"/>
              <a:t>	V organické chemii se vychází z tzv. čtyřvazného uhlíku</a:t>
            </a:r>
            <a:r>
              <a:rPr lang="cs-CZ" sz="2800" b="1" kern="0" dirty="0" smtClean="0"/>
              <a:t>.</a:t>
            </a:r>
          </a:p>
          <a:p>
            <a:pPr>
              <a:buFontTx/>
              <a:buNone/>
              <a:defRPr/>
            </a:pPr>
            <a:r>
              <a:rPr lang="cs-CZ" sz="2800" b="1" kern="0" dirty="0" smtClean="0"/>
              <a:t>					- C-					</a:t>
            </a:r>
          </a:p>
          <a:p>
            <a:pPr algn="ctr">
              <a:buFontTx/>
              <a:buNone/>
              <a:defRPr/>
            </a:pPr>
            <a:r>
              <a:rPr lang="cs-CZ" kern="0" dirty="0" smtClean="0"/>
              <a:t>	</a:t>
            </a:r>
            <a:r>
              <a:rPr lang="cs-CZ" sz="2400" b="1" kern="0" dirty="0" smtClean="0"/>
              <a:t>Z rozborů organických látek bylo zjištěno, že vedle všudypřítomného uhlíku a vodíku jsou v molekulách obsaženy ještě tyto prvky: kyslík, dusík, fosfor, síra a halogeny.</a:t>
            </a:r>
            <a:endParaRPr lang="cs-CZ" sz="2400" b="1" kern="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4573588" y="2897188"/>
            <a:ext cx="0" cy="1444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592638" y="3573463"/>
            <a:ext cx="0" cy="1428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E894C75-A181-4734-8A41-1F8A532B945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Picture 2" descr="E:\2013-08-29\IMAGE027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84" r="4077" b="15157"/>
          <a:stretch>
            <a:fillRect/>
          </a:stretch>
        </p:blipFill>
        <p:spPr bwMode="auto">
          <a:xfrm>
            <a:off x="827088" y="2195513"/>
            <a:ext cx="4762500" cy="3478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7" name="Picture 3" descr="E:\2013-08-29\IMAGE027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01" t="13948" r="10989" b="7033"/>
          <a:stretch>
            <a:fillRect/>
          </a:stretch>
        </p:blipFill>
        <p:spPr bwMode="auto">
          <a:xfrm>
            <a:off x="5940425" y="2373313"/>
            <a:ext cx="2303463" cy="333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8" name="TextovéPole 1"/>
          <p:cNvSpPr txBox="1">
            <a:spLocks noChangeArrowheads="1"/>
          </p:cNvSpPr>
          <p:nvPr/>
        </p:nvSpPr>
        <p:spPr bwMode="auto">
          <a:xfrm>
            <a:off x="611188" y="1412875"/>
            <a:ext cx="80025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/>
              <a:t>Příklady vzorců některých jednoduchých organických sloučenin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870B2C8-CC1E-4673-825E-03C7A35E460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Organická chemie</a:t>
            </a:r>
            <a:r>
              <a:rPr lang="cs-CZ" sz="4000" b="1" kern="0" dirty="0" smtClean="0"/>
              <a:t/>
            </a:r>
            <a:br>
              <a:rPr lang="cs-CZ" sz="4000" b="1" kern="0" dirty="0" smtClean="0"/>
            </a:br>
            <a:r>
              <a:rPr lang="cs-CZ" sz="2400" kern="0" dirty="0" smtClean="0"/>
              <a:t>rozdělení do oblastí		počet známých organických 			sloučenin</a:t>
            </a:r>
            <a:endParaRPr lang="cs-CZ" sz="4000" kern="0" dirty="0"/>
          </a:p>
        </p:txBody>
      </p:sp>
      <p:pic>
        <p:nvPicPr>
          <p:cNvPr id="13321" name="Picture 5" descr="scan00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895" r="35506" b="3795"/>
          <a:stretch>
            <a:fillRect/>
          </a:stretch>
        </p:blipFill>
        <p:spPr bwMode="auto">
          <a:xfrm>
            <a:off x="755650" y="1966913"/>
            <a:ext cx="2841625" cy="3798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22" name="Picture 6" descr="scan00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2" t="14801" r="21429" b="38655"/>
          <a:stretch>
            <a:fillRect/>
          </a:stretch>
        </p:blipFill>
        <p:spPr bwMode="auto">
          <a:xfrm>
            <a:off x="4883150" y="2276475"/>
            <a:ext cx="2663825" cy="3563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3056233-19D2-480A-B37E-94BE842A4EF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Text Box 10"/>
          <p:cNvSpPr txBox="1">
            <a:spLocks noChangeArrowheads="1"/>
          </p:cNvSpPr>
          <p:nvPr/>
        </p:nvSpPr>
        <p:spPr bwMode="auto">
          <a:xfrm>
            <a:off x="1908175" y="1196975"/>
            <a:ext cx="46085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altLang="cs-CZ" sz="2800" b="1"/>
              <a:t>Kontrolní otázky</a:t>
            </a:r>
          </a:p>
        </p:txBody>
      </p:sp>
      <p:sp>
        <p:nvSpPr>
          <p:cNvPr id="14345" name="Text Box 11"/>
          <p:cNvSpPr txBox="1">
            <a:spLocks noChangeArrowheads="1"/>
          </p:cNvSpPr>
          <p:nvPr/>
        </p:nvSpPr>
        <p:spPr bwMode="auto">
          <a:xfrm>
            <a:off x="900113" y="1916113"/>
            <a:ext cx="7343775" cy="327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b="1"/>
              <a:t>1, V jakých formách se v přírodě vyskytuje uhlík?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2, Porovnejte některé vlastnosti grafitu a diamantu!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3, Vyjmenujte alespoň tři anorganické sloučeniny uhlíku 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    a charakterizujte je!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4, Který z oxidů uhlíku je více toxický (jedovatý) a proč?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5, Vyjmenujte některé organické sloučeniny uhlíku!</a:t>
            </a:r>
          </a:p>
          <a:p>
            <a:pPr eaLnBrk="1" hangingPunct="1">
              <a:spcBef>
                <a:spcPct val="50000"/>
              </a:spcBef>
            </a:pPr>
            <a:endParaRPr lang="cs-CZ" altLang="cs-CZ" b="1"/>
          </a:p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D1EF4CB-3C20-4E3B-BB54-DA531469717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8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21513" name="Zástupný symbol pro obsah 2"/>
          <p:cNvSpPr>
            <a:spLocks/>
          </p:cNvSpPr>
          <p:nvPr/>
        </p:nvSpPr>
        <p:spPr bwMode="auto">
          <a:xfrm>
            <a:off x="385763" y="1644650"/>
            <a:ext cx="8229600" cy="3817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b="1" dirty="0"/>
              <a:t>	</a:t>
            </a:r>
            <a:endParaRPr lang="cs-CZ" dirty="0"/>
          </a:p>
          <a:p>
            <a:pPr marL="342900" indent="-342900">
              <a:defRPr/>
            </a:pPr>
            <a:r>
              <a:rPr lang="cs-CZ" dirty="0"/>
              <a:t>     </a:t>
            </a:r>
            <a:r>
              <a:rPr lang="cs-CZ" sz="1400" dirty="0" err="1"/>
              <a:t>Neufingerl</a:t>
            </a:r>
            <a:r>
              <a:rPr lang="cs-CZ" sz="1400" dirty="0"/>
              <a:t> Franz Dr., Urban Otto Prof., </a:t>
            </a:r>
            <a:r>
              <a:rPr lang="cs-CZ" sz="1400" dirty="0" err="1"/>
              <a:t>Viehhauser</a:t>
            </a:r>
            <a:r>
              <a:rPr lang="cs-CZ" sz="1400" dirty="0"/>
              <a:t> Martina </a:t>
            </a:r>
            <a:r>
              <a:rPr lang="cs-CZ" sz="1400" dirty="0" err="1"/>
              <a:t>Dr.,</a:t>
            </a:r>
            <a:r>
              <a:rPr lang="cs-CZ" sz="1400" i="1" dirty="0" err="1"/>
              <a:t>Chemie</a:t>
            </a:r>
            <a:r>
              <a:rPr lang="cs-CZ" sz="1400" i="1" dirty="0"/>
              <a:t> 1 </a:t>
            </a:r>
            <a:r>
              <a:rPr lang="cs-CZ" sz="1400" i="1" dirty="0" err="1"/>
              <a:t>anorganickáchemie</a:t>
            </a:r>
            <a:r>
              <a:rPr lang="cs-CZ" sz="1400" i="1" dirty="0"/>
              <a:t>,</a:t>
            </a:r>
            <a:r>
              <a:rPr lang="cs-CZ" sz="1400" dirty="0"/>
              <a:t> originální vydání nakladatelství </a:t>
            </a:r>
            <a:r>
              <a:rPr lang="cs-CZ" sz="1400" dirty="0" err="1"/>
              <a:t>Bohmann</a:t>
            </a:r>
            <a:r>
              <a:rPr lang="cs-CZ" sz="1400" dirty="0"/>
              <a:t> </a:t>
            </a:r>
            <a:r>
              <a:rPr lang="cs-CZ" sz="1400" dirty="0" err="1"/>
              <a:t>Druck</a:t>
            </a:r>
            <a:r>
              <a:rPr lang="cs-CZ" sz="1400" dirty="0"/>
              <a:t> </a:t>
            </a:r>
            <a:r>
              <a:rPr lang="cs-CZ" sz="1400" dirty="0" err="1"/>
              <a:t>und</a:t>
            </a:r>
            <a:r>
              <a:rPr lang="cs-CZ" sz="1400" dirty="0"/>
              <a:t> </a:t>
            </a:r>
            <a:r>
              <a:rPr lang="cs-CZ" sz="1400" dirty="0" err="1"/>
              <a:t>Verlag</a:t>
            </a:r>
            <a:r>
              <a:rPr lang="cs-CZ" sz="1400" dirty="0"/>
              <a:t> </a:t>
            </a:r>
            <a:r>
              <a:rPr lang="cs-CZ" sz="1400" dirty="0" err="1"/>
              <a:t>Gesellschaft</a:t>
            </a:r>
            <a:r>
              <a:rPr lang="cs-CZ" sz="1400" i="1" dirty="0"/>
              <a:t> </a:t>
            </a:r>
            <a:r>
              <a:rPr lang="cs-CZ" sz="1400" dirty="0" err="1"/>
              <a:t>m.b.H</a:t>
            </a:r>
            <a:r>
              <a:rPr lang="cs-CZ" sz="1400" dirty="0"/>
              <a:t>. </a:t>
            </a:r>
            <a:r>
              <a:rPr lang="en-US" sz="1400" dirty="0">
                <a:cs typeface="Arial" charset="0"/>
              </a:rPr>
              <a:t>&amp;</a:t>
            </a:r>
            <a:r>
              <a:rPr lang="cs-CZ" sz="1400" dirty="0">
                <a:cs typeface="Arial" charset="0"/>
              </a:rPr>
              <a:t> Co KG, </a:t>
            </a:r>
            <a:r>
              <a:rPr lang="cs-CZ" sz="1400" dirty="0" err="1">
                <a:cs typeface="Arial" charset="0"/>
              </a:rPr>
              <a:t>Wien</a:t>
            </a:r>
            <a:r>
              <a:rPr lang="cs-CZ" sz="1400" dirty="0">
                <a:cs typeface="Arial" charset="0"/>
              </a:rPr>
              <a:t>, české vydání 1995, ISBN 80-901-657-6-1,</a:t>
            </a:r>
          </a:p>
          <a:p>
            <a:pPr marL="342900" indent="-342900">
              <a:defRPr/>
            </a:pPr>
            <a:r>
              <a:rPr lang="cs-CZ" sz="1400" dirty="0">
                <a:cs typeface="Arial" charset="0"/>
              </a:rPr>
              <a:t>       použité obrázky: snímek č. 5, tab. str. 124, snímek č. 7, obr. 1,str.128,  </a:t>
            </a:r>
            <a:endParaRPr lang="en-US" sz="1400" dirty="0">
              <a:cs typeface="Arial" charset="0"/>
            </a:endParaRPr>
          </a:p>
          <a:p>
            <a:pPr marL="342900" indent="-342900">
              <a:defRPr/>
            </a:pPr>
            <a:endParaRPr lang="cs-CZ" sz="1400" dirty="0"/>
          </a:p>
          <a:p>
            <a:pPr>
              <a:defRPr/>
            </a:pPr>
            <a:r>
              <a:rPr lang="cs-CZ" sz="1400" dirty="0"/>
              <a:t>       </a:t>
            </a:r>
            <a:r>
              <a:rPr lang="cs-CZ" sz="1400" dirty="0" err="1"/>
              <a:t>Neufingerl</a:t>
            </a:r>
            <a:r>
              <a:rPr lang="cs-CZ" sz="1400" dirty="0"/>
              <a:t> Franz Dr., Urban Otto Prof., </a:t>
            </a:r>
            <a:r>
              <a:rPr lang="cs-CZ" sz="1400" dirty="0" err="1"/>
              <a:t>Viehhauser</a:t>
            </a:r>
            <a:r>
              <a:rPr lang="cs-CZ" sz="1400" dirty="0"/>
              <a:t> Martin Dr.,</a:t>
            </a:r>
          </a:p>
          <a:p>
            <a:pPr>
              <a:defRPr/>
            </a:pPr>
            <a:r>
              <a:rPr lang="cs-CZ" sz="1400" i="1" dirty="0"/>
              <a:t>       Chemie 2 Organická chemie,</a:t>
            </a:r>
            <a:r>
              <a:rPr lang="cs-CZ" sz="1400" dirty="0"/>
              <a:t> originální vydání nakladatelství </a:t>
            </a:r>
            <a:r>
              <a:rPr lang="cs-CZ" sz="1400" dirty="0" err="1"/>
              <a:t>Bohmann</a:t>
            </a:r>
            <a:r>
              <a:rPr lang="cs-CZ" sz="1400" dirty="0"/>
              <a:t> </a:t>
            </a:r>
            <a:r>
              <a:rPr lang="cs-CZ" sz="1400" dirty="0" err="1"/>
              <a:t>Druck</a:t>
            </a:r>
            <a:r>
              <a:rPr lang="cs-CZ" sz="1400" dirty="0"/>
              <a:t> </a:t>
            </a:r>
          </a:p>
          <a:p>
            <a:pPr>
              <a:defRPr/>
            </a:pPr>
            <a:r>
              <a:rPr lang="cs-CZ" sz="1400" dirty="0"/>
              <a:t>       </a:t>
            </a:r>
            <a:r>
              <a:rPr lang="cs-CZ" sz="1400" dirty="0" err="1"/>
              <a:t>und</a:t>
            </a:r>
            <a:r>
              <a:rPr lang="cs-CZ" sz="1400" dirty="0"/>
              <a:t> </a:t>
            </a:r>
            <a:r>
              <a:rPr lang="cs-CZ" sz="1400" dirty="0" err="1"/>
              <a:t>Verlag</a:t>
            </a:r>
            <a:r>
              <a:rPr lang="cs-CZ" sz="1400" dirty="0"/>
              <a:t> </a:t>
            </a:r>
            <a:r>
              <a:rPr lang="cs-CZ" sz="1400" dirty="0" err="1"/>
              <a:t>Gesellschaft</a:t>
            </a:r>
            <a:r>
              <a:rPr lang="cs-CZ" sz="1400" i="1" dirty="0"/>
              <a:t> </a:t>
            </a:r>
            <a:r>
              <a:rPr lang="cs-CZ" sz="1400" dirty="0" err="1"/>
              <a:t>m.b.H</a:t>
            </a:r>
            <a:r>
              <a:rPr lang="cs-CZ" sz="1400" dirty="0"/>
              <a:t>. &amp; Co KG, </a:t>
            </a:r>
            <a:r>
              <a:rPr lang="cs-CZ" sz="1400" dirty="0" err="1"/>
              <a:t>Wien</a:t>
            </a:r>
            <a:r>
              <a:rPr lang="cs-CZ" sz="1400" dirty="0"/>
              <a:t>, české vydání SPU, nakladatelství   </a:t>
            </a:r>
          </a:p>
          <a:p>
            <a:pPr>
              <a:defRPr/>
            </a:pPr>
            <a:r>
              <a:rPr lang="cs-CZ" sz="1400" dirty="0"/>
              <a:t>       </a:t>
            </a:r>
            <a:r>
              <a:rPr lang="cs-CZ" sz="1400" dirty="0" err="1"/>
              <a:t>Wahlberg</a:t>
            </a:r>
            <a:r>
              <a:rPr lang="cs-CZ" sz="1400" dirty="0"/>
              <a:t>, Praha 1995, ISBN 80-901-657-7-X</a:t>
            </a:r>
          </a:p>
          <a:p>
            <a:pPr marL="342900" indent="-342900">
              <a:defRPr/>
            </a:pPr>
            <a:r>
              <a:rPr lang="cs-CZ" sz="1400" dirty="0">
                <a:cs typeface="Arial" charset="0"/>
              </a:rPr>
              <a:t>       použité obrázky: snímek č. 12, tabulka a graf str. 2</a:t>
            </a:r>
          </a:p>
          <a:p>
            <a:pPr marL="342900" indent="-342900">
              <a:defRPr/>
            </a:pPr>
            <a:endParaRPr lang="cs-CZ" sz="1400" dirty="0"/>
          </a:p>
          <a:p>
            <a:pPr>
              <a:defRPr/>
            </a:pPr>
            <a:r>
              <a:rPr lang="cs-CZ" sz="1400" dirty="0"/>
              <a:t>      Eisner Werner, </a:t>
            </a:r>
            <a:r>
              <a:rPr lang="cs-CZ" sz="1400" dirty="0" err="1"/>
              <a:t>Fladt</a:t>
            </a:r>
            <a:r>
              <a:rPr lang="cs-CZ" sz="1400" dirty="0"/>
              <a:t> </a:t>
            </a:r>
            <a:r>
              <a:rPr lang="cs-CZ" sz="1400" dirty="0" err="1"/>
              <a:t>Rudiger</a:t>
            </a:r>
            <a:r>
              <a:rPr lang="cs-CZ" sz="1400" dirty="0"/>
              <a:t>, </a:t>
            </a:r>
            <a:r>
              <a:rPr lang="cs-CZ" sz="1400" dirty="0" err="1"/>
              <a:t>Gietz</a:t>
            </a:r>
            <a:r>
              <a:rPr lang="cs-CZ" sz="1400" dirty="0"/>
              <a:t> Paul, </a:t>
            </a:r>
            <a:r>
              <a:rPr lang="cs-CZ" sz="1400" dirty="0" err="1"/>
              <a:t>Laitenberger</a:t>
            </a:r>
            <a:r>
              <a:rPr lang="cs-CZ" sz="1400" dirty="0"/>
              <a:t> Klaus, </a:t>
            </a:r>
            <a:r>
              <a:rPr lang="cs-CZ" sz="1400" dirty="0" err="1"/>
              <a:t>Schierle</a:t>
            </a:r>
            <a:r>
              <a:rPr lang="cs-CZ" sz="1400" dirty="0"/>
              <a:t> Werner, Justuj </a:t>
            </a:r>
          </a:p>
          <a:p>
            <a:pPr>
              <a:defRPr/>
            </a:pPr>
            <a:r>
              <a:rPr lang="cs-CZ" sz="1400" dirty="0"/>
              <a:t>      Axel,</a:t>
            </a:r>
            <a:r>
              <a:rPr lang="cs-CZ" sz="1400" b="1" dirty="0"/>
              <a:t> </a:t>
            </a:r>
            <a:r>
              <a:rPr lang="cs-CZ" sz="1400" i="1" dirty="0"/>
              <a:t>Chemie pro střední školy 1b,</a:t>
            </a:r>
            <a:r>
              <a:rPr lang="cs-CZ" sz="1400" dirty="0"/>
              <a:t> nakladatelství</a:t>
            </a:r>
            <a:r>
              <a:rPr lang="cs-CZ" sz="1400" i="1" dirty="0"/>
              <a:t> </a:t>
            </a:r>
            <a:r>
              <a:rPr lang="cs-CZ" sz="1400" dirty="0"/>
              <a:t>Ernst </a:t>
            </a:r>
            <a:r>
              <a:rPr lang="cs-CZ" sz="1400" dirty="0" err="1"/>
              <a:t>Klett</a:t>
            </a:r>
            <a:r>
              <a:rPr lang="cs-CZ" sz="1400" dirty="0"/>
              <a:t> </a:t>
            </a:r>
            <a:r>
              <a:rPr lang="cs-CZ" sz="1400" dirty="0" err="1"/>
              <a:t>Schulbuchverlag</a:t>
            </a:r>
            <a:r>
              <a:rPr lang="cs-CZ" sz="1400" dirty="0"/>
              <a:t>, </a:t>
            </a:r>
            <a:r>
              <a:rPr lang="cs-CZ" sz="1400" dirty="0" err="1"/>
              <a:t>GmbH</a:t>
            </a:r>
            <a:r>
              <a:rPr lang="cs-CZ" sz="1400" dirty="0"/>
              <a:t> </a:t>
            </a:r>
          </a:p>
          <a:p>
            <a:pPr>
              <a:defRPr/>
            </a:pPr>
            <a:r>
              <a:rPr lang="cs-CZ" sz="1400" dirty="0"/>
              <a:t>      Stuttgart 1986, české vydání </a:t>
            </a:r>
            <a:r>
              <a:rPr lang="cs-CZ" sz="1400" dirty="0" err="1"/>
              <a:t>Scientia</a:t>
            </a:r>
            <a:r>
              <a:rPr lang="cs-CZ" sz="1400" dirty="0"/>
              <a:t> </a:t>
            </a:r>
            <a:r>
              <a:rPr lang="cs-CZ" sz="1400" dirty="0" err="1"/>
              <a:t>s.r.o</a:t>
            </a:r>
            <a:r>
              <a:rPr lang="cs-CZ" sz="1400" dirty="0"/>
              <a:t> pedagogické nakladatelství 1997, </a:t>
            </a:r>
          </a:p>
          <a:p>
            <a:pPr>
              <a:defRPr/>
            </a:pPr>
            <a:r>
              <a:rPr lang="cs-CZ" sz="1400" dirty="0"/>
              <a:t>      ISBN 80-7183-051-8, </a:t>
            </a:r>
            <a:r>
              <a:rPr lang="cs-CZ" sz="1400" dirty="0">
                <a:cs typeface="Arial" charset="0"/>
              </a:rPr>
              <a:t>použité obrázky: snímek č. 11, str. 88, tab. 88/1 a obr. 105/2, str. 105</a:t>
            </a:r>
            <a:r>
              <a:rPr lang="cs-CZ" sz="1600" dirty="0"/>
              <a:t>	</a:t>
            </a:r>
            <a:r>
              <a:rPr lang="cs-CZ" sz="1600" b="1" dirty="0"/>
              <a:t>			</a:t>
            </a:r>
            <a:endParaRPr lang="cs-CZ" sz="1600" dirty="0"/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sz="1600" dirty="0"/>
              <a:t>	   </a:t>
            </a:r>
            <a:r>
              <a:rPr lang="cs-CZ" dirty="0"/>
              <a:t>	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1312</TotalTime>
  <Words>429</Words>
  <Application>Microsoft Office PowerPoint</Application>
  <PresentationFormat>Předvádění na obrazovce (4:3)</PresentationFormat>
  <Paragraphs>166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Karel Filas, Ing.</cp:lastModifiedBy>
  <cp:revision>91</cp:revision>
  <dcterms:created xsi:type="dcterms:W3CDTF">2007-02-24T11:24:02Z</dcterms:created>
  <dcterms:modified xsi:type="dcterms:W3CDTF">2013-11-02T01:35:26Z</dcterms:modified>
</cp:coreProperties>
</file>