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307" r:id="rId3"/>
    <p:sldId id="314" r:id="rId4"/>
    <p:sldId id="308" r:id="rId5"/>
    <p:sldId id="309" r:id="rId6"/>
    <p:sldId id="310" r:id="rId7"/>
    <p:sldId id="311" r:id="rId8"/>
    <p:sldId id="317" r:id="rId9"/>
    <p:sldId id="316" r:id="rId10"/>
    <p:sldId id="319" r:id="rId11"/>
    <p:sldId id="318" r:id="rId12"/>
    <p:sldId id="315" r:id="rId13"/>
    <p:sldId id="273" r:id="rId14"/>
    <p:sldId id="306" r:id="rId15"/>
    <p:sldId id="320" r:id="rId16"/>
    <p:sldId id="298" r:id="rId17"/>
    <p:sldId id="321" r:id="rId18"/>
    <p:sldId id="322" r:id="rId19"/>
    <p:sldId id="323" r:id="rId20"/>
    <p:sldId id="324" r:id="rId21"/>
    <p:sldId id="297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  <a:srgbClr val="FF3399"/>
    <a:srgbClr val="0000FF"/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69" autoAdjust="0"/>
    <p:restoredTop sz="94640" autoAdjust="0"/>
  </p:normalViewPr>
  <p:slideViewPr>
    <p:cSldViewPr>
      <p:cViewPr varScale="1">
        <p:scale>
          <a:sx n="105" d="100"/>
          <a:sy n="105" d="100"/>
        </p:scale>
        <p:origin x="-183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33" d="100"/>
        <a:sy n="133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E2AE77-0B4E-4681-A55A-24CEB6642A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867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AA0EEC-4435-44D4-8BB9-CC78E996C8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678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3C8DA9-C122-43F1-BBA4-2212A53658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677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883854-9805-4378-9EEC-27B161B405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479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808A16-703C-4FCF-96FB-989A3C862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63995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816C98-3049-4777-8017-99C95AF8B9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6683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4C51D8-18EE-48EB-8AEA-BB6B816A8C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812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61E6A1-81BB-4C4D-9775-A49C76542C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94727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22F3B1-A861-4545-B3C4-0120FB78AB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4170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1BA3E5-A5D0-4DEE-9F4F-520F022EAF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654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DE1679-56A4-4286-9D16-9F421396DA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0527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C6B260-2D96-4870-9B9A-A8DB8D7448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4450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709DB1-FCEB-4406-B0A8-7D11874623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85257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7E6C70-468B-4E41-BF29-8CCC18C47C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25496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09CEF8-FC60-4DCC-AE08-20CE5E2D72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998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3E5718C7-6635-4F42-8BA4-4194C15C3B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Widmanstatten_IronMet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21" name="Group 7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8729403"/>
              </p:ext>
            </p:extLst>
          </p:nvPr>
        </p:nvGraphicFramePr>
        <p:xfrm>
          <a:off x="750888" y="2060575"/>
          <a:ext cx="7559675" cy="374332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29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Výskyt železa v přírodě, výroba oceli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litiny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Železná ruda, hematit, magnetit, pyrit, vysoká pec, kuplovna, indukční pec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ročník, žáci 15 - 16 let,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36-47-M/01 Stavebnictví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Železo, ocel a litina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61E6BB3-B397-4433-9999-29EA8C49136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84784"/>
            <a:ext cx="75612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/>
              <a:t>VY_32_INOVACE_29_594</a:t>
            </a:r>
            <a:endParaRPr lang="cs-CZ" altLang="cs-CZ" sz="2400" b="1" dirty="0">
              <a:latin typeface="Calibri" pitchFamily="34" charset="0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9417747-629B-49F5-A9C1-8C5BAA638CD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2"/>
          <p:cNvSpPr>
            <a:spLocks noChangeArrowheads="1"/>
          </p:cNvSpPr>
          <p:nvPr/>
        </p:nvSpPr>
        <p:spPr bwMode="auto">
          <a:xfrm>
            <a:off x="457200" y="1052513"/>
            <a:ext cx="8229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400" b="1">
              <a:solidFill>
                <a:schemeClr val="tx2"/>
              </a:solidFill>
            </a:endParaRPr>
          </a:p>
        </p:txBody>
      </p:sp>
      <p:sp>
        <p:nvSpPr>
          <p:cNvPr id="3081" name="Rectangle 9"/>
          <p:cNvSpPr>
            <a:spLocks noChangeArrowheads="1"/>
          </p:cNvSpPr>
          <p:nvPr/>
        </p:nvSpPr>
        <p:spPr bwMode="auto">
          <a:xfrm>
            <a:off x="1331913" y="1989138"/>
            <a:ext cx="6119812" cy="2862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>
                <a:solidFill>
                  <a:schemeClr val="tx2"/>
                </a:solidFill>
              </a:rPr>
              <a:t>ŽELEZO,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>
                <a:solidFill>
                  <a:schemeClr val="tx2"/>
                </a:solidFill>
              </a:rPr>
              <a:t>OCEL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>
                <a:solidFill>
                  <a:schemeClr val="tx2"/>
                </a:solidFill>
              </a:rPr>
              <a:t>A LITINA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6B1567B-A75E-4900-ACB8-FE70C79C034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2"/>
          <p:cNvSpPr>
            <a:spLocks noChangeArrowheads="1"/>
          </p:cNvSpPr>
          <p:nvPr/>
        </p:nvSpPr>
        <p:spPr bwMode="auto">
          <a:xfrm>
            <a:off x="539750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graphicFrame>
        <p:nvGraphicFramePr>
          <p:cNvPr id="55322" name="Group 26"/>
          <p:cNvGraphicFramePr>
            <a:graphicFrameLocks noGrp="1"/>
          </p:cNvGraphicFramePr>
          <p:nvPr/>
        </p:nvGraphicFramePr>
        <p:xfrm>
          <a:off x="971550" y="2420938"/>
          <a:ext cx="7200900" cy="2452694"/>
        </p:xfrm>
        <a:graphic>
          <a:graphicData uri="http://schemas.openxmlformats.org/drawingml/2006/table">
            <a:tbl>
              <a:tblPr/>
              <a:tblGrid>
                <a:gridCol w="3600450"/>
                <a:gridCol w="3600450"/>
              </a:tblGrid>
              <a:tr h="457166"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Železo - Ferrum</a:t>
                      </a:r>
                    </a:p>
                  </a:txBody>
                  <a:tcPr marT="45704" marB="45704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100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Relativn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atomová hmotnost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    55,845 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4" marB="45704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Hustota                               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7,86 g/cm</a:t>
                      </a:r>
                      <a:r>
                        <a:rPr kumimoji="0" lang="cs-CZ" sz="2000" b="1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4" marB="45704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100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Teplota tání                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      1538  °C(1811K) 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4" marB="45704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Teplota varu             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     2861 °C (3134K)  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4" marB="45704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351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Skupenství pevn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é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4" marB="45704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Tvrdost 4 (Mohrova stupnice )</a:t>
                      </a:r>
                    </a:p>
                  </a:txBody>
                  <a:tcPr marT="45704" marB="45704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4CBDC9A-F2BB-4F60-B350-0E30DC5A8E6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Text Box 12"/>
          <p:cNvSpPr txBox="1">
            <a:spLocks noChangeArrowheads="1"/>
          </p:cNvSpPr>
          <p:nvPr/>
        </p:nvSpPr>
        <p:spPr bwMode="auto">
          <a:xfrm>
            <a:off x="684213" y="1916113"/>
            <a:ext cx="4679950" cy="4076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/>
              <a:t>Je poměrně měkký, světle šedý až bílý, ferromagnetický kov s malou odolností proti korozi. 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/>
              <a:t>Chemicky je elementární železo značně nestálé a reaktivní. 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endParaRPr lang="cs-CZ" altLang="cs-CZ" sz="1800" b="1"/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 u="sng"/>
              <a:t>Vlastnosti: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Stříbrobílý lesklý, poměrně měkký kov.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Dobře vede elektrický proud.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Ve vlhku se pokrývá vrstvičkou rzi – Fe(OH)</a:t>
            </a:r>
            <a:r>
              <a:rPr lang="cs-CZ" altLang="cs-CZ" sz="1800" b="1" baseline="30000"/>
              <a:t>3</a:t>
            </a:r>
            <a:r>
              <a:rPr lang="cs-CZ" altLang="cs-CZ" sz="1800" b="1"/>
              <a:t>, vytvořená rez opadává a narušují se další vrstvy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cs-CZ" altLang="cs-CZ" sz="1800" b="1"/>
          </a:p>
        </p:txBody>
      </p:sp>
      <p:pic>
        <p:nvPicPr>
          <p:cNvPr id="5129" name="Picture 13" descr="150px-Widmanstatten_IronMet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76"/>
          <a:stretch>
            <a:fillRect/>
          </a:stretch>
        </p:blipFill>
        <p:spPr bwMode="auto">
          <a:xfrm>
            <a:off x="5795963" y="1916113"/>
            <a:ext cx="2163762" cy="376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0" name="Rectangle 14"/>
          <p:cNvSpPr>
            <a:spLocks noChangeArrowheads="1"/>
          </p:cNvSpPr>
          <p:nvPr/>
        </p:nvSpPr>
        <p:spPr bwMode="auto">
          <a:xfrm>
            <a:off x="1116013" y="1125538"/>
            <a:ext cx="6119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ŽELEZO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3FC7862-22D3-45AB-86BB-B4B9B30A52E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2"/>
          <p:cNvSpPr>
            <a:spLocks noChangeArrowheads="1"/>
          </p:cNvSpPr>
          <p:nvPr/>
        </p:nvSpPr>
        <p:spPr bwMode="auto">
          <a:xfrm>
            <a:off x="3419475" y="1125538"/>
            <a:ext cx="5278438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6153" name="Rectangle 2"/>
          <p:cNvSpPr>
            <a:spLocks noChangeArrowheads="1"/>
          </p:cNvSpPr>
          <p:nvPr/>
        </p:nvSpPr>
        <p:spPr bwMode="auto">
          <a:xfrm>
            <a:off x="395288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Výskyt železa v přírodě</a:t>
            </a:r>
          </a:p>
        </p:txBody>
      </p:sp>
      <p:sp>
        <p:nvSpPr>
          <p:cNvPr id="6154" name="Text Box 14"/>
          <p:cNvSpPr txBox="1">
            <a:spLocks noChangeArrowheads="1"/>
          </p:cNvSpPr>
          <p:nvPr/>
        </p:nvSpPr>
        <p:spPr bwMode="auto">
          <a:xfrm>
            <a:off x="323850" y="1700213"/>
            <a:ext cx="8351838" cy="91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V přírodě se železo vyskytuje ve formě sloučenin v mnoha rudách, které mohou být průmyslově využity k jeho výrobě. Nejvíce se vyskytuje ve formě oxidů a uhličitanů.</a:t>
            </a:r>
          </a:p>
        </p:txBody>
      </p:sp>
      <p:pic>
        <p:nvPicPr>
          <p:cNvPr id="6155" name="Picture 9" descr="hematit kreve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997200"/>
            <a:ext cx="1800225" cy="172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156" name="Picture 10" descr="120px-Magnetit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313"/>
          <a:stretch>
            <a:fillRect/>
          </a:stretch>
        </p:blipFill>
        <p:spPr bwMode="auto">
          <a:xfrm>
            <a:off x="3203575" y="2997200"/>
            <a:ext cx="2592388" cy="172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157" name="Picture 12" descr="limonit- hnědel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2997200"/>
            <a:ext cx="2087562" cy="170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158" name="Text Box 18"/>
          <p:cNvSpPr txBox="1">
            <a:spLocks noChangeArrowheads="1"/>
          </p:cNvSpPr>
          <p:nvPr/>
        </p:nvSpPr>
        <p:spPr bwMode="auto">
          <a:xfrm>
            <a:off x="539750" y="5084763"/>
            <a:ext cx="8280400" cy="1357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None/>
            </a:pPr>
            <a:r>
              <a:rPr lang="cs-CZ" altLang="cs-CZ" sz="1800" b="1"/>
              <a:t> Hematit (krevel)               Magnetit (magnetovec)            Limonit (hnědel) </a:t>
            </a:r>
          </a:p>
          <a:p>
            <a:pPr eaLnBrk="1" hangingPunct="1">
              <a:buFontTx/>
              <a:buNone/>
            </a:pPr>
            <a:r>
              <a:rPr lang="cs-CZ" altLang="cs-CZ" sz="1800" b="1"/>
              <a:t>       Fe</a:t>
            </a:r>
            <a:r>
              <a:rPr lang="cs-CZ" altLang="cs-CZ" sz="1800" b="1" baseline="-25000"/>
              <a:t>2</a:t>
            </a:r>
            <a:r>
              <a:rPr lang="cs-CZ" altLang="cs-CZ" sz="1800" b="1"/>
              <a:t>O</a:t>
            </a:r>
            <a:r>
              <a:rPr lang="cs-CZ" altLang="cs-CZ" sz="1800" b="1" baseline="-25000"/>
              <a:t>3</a:t>
            </a:r>
            <a:r>
              <a:rPr lang="cs-CZ" altLang="cs-CZ" sz="1800" b="1"/>
              <a:t>                                       Fe</a:t>
            </a:r>
            <a:r>
              <a:rPr lang="cs-CZ" altLang="cs-CZ" sz="1800" b="1" baseline="-25000"/>
              <a:t>3</a:t>
            </a:r>
            <a:r>
              <a:rPr lang="cs-CZ" altLang="cs-CZ" sz="1800" b="1"/>
              <a:t>O</a:t>
            </a:r>
            <a:r>
              <a:rPr lang="cs-CZ" altLang="cs-CZ" sz="1800" b="1" baseline="-25000"/>
              <a:t>4</a:t>
            </a:r>
            <a:r>
              <a:rPr lang="cs-CZ" altLang="cs-CZ" sz="1800" b="1"/>
              <a:t>                                Fe</a:t>
            </a:r>
            <a:r>
              <a:rPr lang="cs-CZ" altLang="cs-CZ" sz="1800" b="1" baseline="-25000"/>
              <a:t>2</a:t>
            </a:r>
            <a:r>
              <a:rPr lang="cs-CZ" altLang="cs-CZ" sz="1800" b="1"/>
              <a:t>O</a:t>
            </a:r>
            <a:r>
              <a:rPr lang="cs-CZ" altLang="cs-CZ" sz="1800" b="1" baseline="-25000"/>
              <a:t>3</a:t>
            </a:r>
            <a:r>
              <a:rPr lang="cs-CZ" altLang="cs-CZ" sz="1800" b="1"/>
              <a:t> . X H</a:t>
            </a:r>
            <a:r>
              <a:rPr lang="cs-CZ" altLang="cs-CZ" sz="1800" b="1" baseline="-25000"/>
              <a:t>2</a:t>
            </a:r>
            <a:r>
              <a:rPr lang="cs-CZ" altLang="cs-CZ" sz="1800" b="1"/>
              <a:t>O</a:t>
            </a:r>
          </a:p>
          <a:p>
            <a:pPr eaLnBrk="1" hangingPunct="1"/>
            <a:endParaRPr lang="cs-CZ" altLang="cs-CZ" sz="1800" b="1"/>
          </a:p>
          <a:p>
            <a:pPr eaLnBrk="1" hangingPunct="1">
              <a:buFontTx/>
              <a:buNone/>
            </a:pPr>
            <a:endParaRPr lang="cs-CZ" altLang="cs-CZ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B95AAEC-6439-45EE-AA13-C103B52B21F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pic>
        <p:nvPicPr>
          <p:cNvPr id="7177" name="Picture 7" descr="siderit - ocele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2349500"/>
            <a:ext cx="2520950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178" name="Text Box 14"/>
          <p:cNvSpPr txBox="1">
            <a:spLocks noChangeArrowheads="1"/>
          </p:cNvSpPr>
          <p:nvPr/>
        </p:nvSpPr>
        <p:spPr bwMode="auto">
          <a:xfrm>
            <a:off x="539750" y="4797425"/>
            <a:ext cx="8064500" cy="779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/>
              <a:t>Siderit (ocelek)                               Pyrit                                     Ilmenit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/>
              <a:t>       FeCO</a:t>
            </a:r>
            <a:r>
              <a:rPr lang="cs-CZ" altLang="cs-CZ" sz="1800" b="1" baseline="-25000"/>
              <a:t>3</a:t>
            </a:r>
            <a:r>
              <a:rPr lang="cs-CZ" altLang="cs-CZ" sz="1800" b="1"/>
              <a:t>                                       FeS</a:t>
            </a:r>
            <a:r>
              <a:rPr lang="cs-CZ" altLang="cs-CZ" sz="1800" b="1" baseline="-25000"/>
              <a:t>2</a:t>
            </a:r>
            <a:r>
              <a:rPr lang="cs-CZ" altLang="cs-CZ" sz="1800" b="1"/>
              <a:t>                                     FeTiO</a:t>
            </a:r>
            <a:r>
              <a:rPr lang="cs-CZ" altLang="cs-CZ" sz="1800" b="1" baseline="-25000"/>
              <a:t>3</a:t>
            </a:r>
          </a:p>
        </p:txBody>
      </p:sp>
      <p:sp>
        <p:nvSpPr>
          <p:cNvPr id="7179" name="Text Box 15"/>
          <p:cNvSpPr txBox="1">
            <a:spLocks noChangeArrowheads="1"/>
          </p:cNvSpPr>
          <p:nvPr/>
        </p:nvSpPr>
        <p:spPr bwMode="auto">
          <a:xfrm>
            <a:off x="1692275" y="1628775"/>
            <a:ext cx="39592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cs-CZ" altLang="cs-CZ" sz="1800"/>
          </a:p>
        </p:txBody>
      </p:sp>
      <p:sp>
        <p:nvSpPr>
          <p:cNvPr id="7180" name="Text Box 16"/>
          <p:cNvSpPr txBox="1">
            <a:spLocks noChangeArrowheads="1"/>
          </p:cNvSpPr>
          <p:nvPr/>
        </p:nvSpPr>
        <p:spPr bwMode="auto">
          <a:xfrm>
            <a:off x="1979613" y="1125538"/>
            <a:ext cx="41751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800" b="1"/>
              <a:t>Další železné rudy</a:t>
            </a:r>
          </a:p>
        </p:txBody>
      </p:sp>
      <p:pic>
        <p:nvPicPr>
          <p:cNvPr id="7181" name="Picture 8" descr="120px-Pyrite_foolsgold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038" y="2420938"/>
            <a:ext cx="2498725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82" name="Picture 13" descr="120px-Ilmenit%2C_W%C5%82ochy%2C_Novara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2420938"/>
            <a:ext cx="2374900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3A2236A-F21D-4C5B-A21E-4125E9B22E6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>
            <a:spLocks noChangeArrowheads="1"/>
          </p:cNvSpPr>
          <p:nvPr/>
        </p:nvSpPr>
        <p:spPr bwMode="auto">
          <a:xfrm>
            <a:off x="468313" y="98107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8201" name="Text Box 11"/>
          <p:cNvSpPr txBox="1">
            <a:spLocks noChangeArrowheads="1"/>
          </p:cNvSpPr>
          <p:nvPr/>
        </p:nvSpPr>
        <p:spPr bwMode="auto">
          <a:xfrm>
            <a:off x="1619250" y="1125538"/>
            <a:ext cx="561657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800" b="1"/>
              <a:t>Železná ruda – povrchový důl</a:t>
            </a:r>
          </a:p>
        </p:txBody>
      </p:sp>
      <p:pic>
        <p:nvPicPr>
          <p:cNvPr id="8202" name="Picture 12" descr="IMAGE007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85" t="14737" r="5803" b="5113"/>
          <a:stretch>
            <a:fillRect/>
          </a:stretch>
        </p:blipFill>
        <p:spPr bwMode="auto">
          <a:xfrm>
            <a:off x="971550" y="1700213"/>
            <a:ext cx="6769100" cy="428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3" name="Text Box 13"/>
          <p:cNvSpPr txBox="1">
            <a:spLocks noChangeArrowheads="1"/>
          </p:cNvSpPr>
          <p:nvPr/>
        </p:nvSpPr>
        <p:spPr bwMode="auto">
          <a:xfrm>
            <a:off x="827088" y="1700213"/>
            <a:ext cx="69119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/>
              <a:t>Pro české hutě se dováží ruda z Ruska, Švédska a Brazílie.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2B24D95-A1B4-4692-A7AA-72E958FA316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Text Box 8"/>
          <p:cNvSpPr txBox="1">
            <a:spLocks noChangeArrowheads="1"/>
          </p:cNvSpPr>
          <p:nvPr/>
        </p:nvSpPr>
        <p:spPr bwMode="auto">
          <a:xfrm>
            <a:off x="1042988" y="1052513"/>
            <a:ext cx="66976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/>
              <a:t>Schéma výroby surového železa</a:t>
            </a:r>
          </a:p>
        </p:txBody>
      </p:sp>
      <p:pic>
        <p:nvPicPr>
          <p:cNvPr id="9225" name="Picture 9" descr="IMAGE007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17" b="4462"/>
          <a:stretch>
            <a:fillRect/>
          </a:stretch>
        </p:blipFill>
        <p:spPr bwMode="auto">
          <a:xfrm>
            <a:off x="971550" y="1484313"/>
            <a:ext cx="7127875" cy="4484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14B6C18-C02C-46FD-A686-F0B1ACD52FB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8" name="Picture 8" descr="IMAGE008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9" t="8488"/>
          <a:stretch>
            <a:fillRect/>
          </a:stretch>
        </p:blipFill>
        <p:spPr bwMode="auto">
          <a:xfrm>
            <a:off x="611188" y="1341438"/>
            <a:ext cx="7848600" cy="470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9" name="Text Box 9"/>
          <p:cNvSpPr txBox="1">
            <a:spLocks noChangeArrowheads="1"/>
          </p:cNvSpPr>
          <p:nvPr/>
        </p:nvSpPr>
        <p:spPr bwMode="auto">
          <a:xfrm>
            <a:off x="827088" y="981075"/>
            <a:ext cx="72739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/>
              <a:t>Schéma vysoké pece a chemické pochody probíhající uvnitř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C18773E-C31C-45F2-A5B0-715B3F712F5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 Box 10"/>
          <p:cNvSpPr txBox="1">
            <a:spLocks noChangeArrowheads="1"/>
          </p:cNvSpPr>
          <p:nvPr/>
        </p:nvSpPr>
        <p:spPr bwMode="auto">
          <a:xfrm>
            <a:off x="539750" y="1773238"/>
            <a:ext cx="611981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cs-CZ" altLang="cs-CZ" sz="1800"/>
          </a:p>
        </p:txBody>
      </p:sp>
      <p:sp>
        <p:nvSpPr>
          <p:cNvPr id="11273" name="Text Box 11"/>
          <p:cNvSpPr txBox="1">
            <a:spLocks noChangeArrowheads="1"/>
          </p:cNvSpPr>
          <p:nvPr/>
        </p:nvSpPr>
        <p:spPr bwMode="auto">
          <a:xfrm>
            <a:off x="755650" y="1700213"/>
            <a:ext cx="7272338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/>
              <a:t>Surové železo obsahuje kromě  čistého železa asi 4% uhlíku a dalších příměsí, které jsou buď nežádoucí, nebo převyšují neškodnou koncentraci. Jedná se hlavně o křemík, fosfor, síru a mangan. Při přeměně surového železa nebo železné houby (nepřetaveného železa, houbovité porézní struktury, vyrobeného přímou redukcí železné rudy) na ocel je nutné snížit obsah uhlíku a téměř zcela odstranit nežádoucí složky. Tento proces je nazývá zkujňování.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2C0CE3E-821B-4AEB-97BE-370D33E9BE1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Text Box 8"/>
          <p:cNvSpPr txBox="1">
            <a:spLocks noChangeArrowheads="1"/>
          </p:cNvSpPr>
          <p:nvPr/>
        </p:nvSpPr>
        <p:spPr bwMode="auto">
          <a:xfrm>
            <a:off x="2195513" y="1268413"/>
            <a:ext cx="424973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800" b="1"/>
              <a:t>Ocel</a:t>
            </a:r>
          </a:p>
        </p:txBody>
      </p: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539750" y="1989138"/>
            <a:ext cx="7993063" cy="301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/>
              <a:t>Obsah uhlíku v surovém železe je příliš vysoký a proto je nutné jej oxidačním procesem v ocelářských zařízeních snížit. Toho se dociluje oxidací uhlíku buďto kyslíkem ze vzduchu (Thomasův konvertor), profoukáváním kyslíkem (LD konvertor) nebo přisazováním železné rudy a ocelového odpadu do taveniny v nístějových pecích (Siemens-Martinův proces, elektrická oblouková pec).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3A902D6-1142-4B53-AE57-39458BD32DD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Text Box 8"/>
          <p:cNvSpPr txBox="1">
            <a:spLocks noChangeArrowheads="1"/>
          </p:cNvSpPr>
          <p:nvPr/>
        </p:nvSpPr>
        <p:spPr bwMode="auto">
          <a:xfrm>
            <a:off x="1908175" y="1052513"/>
            <a:ext cx="525621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800" b="1"/>
              <a:t>Výroba oceli v LD konvertoru</a:t>
            </a:r>
          </a:p>
        </p:txBody>
      </p:sp>
      <p:pic>
        <p:nvPicPr>
          <p:cNvPr id="13321" name="Picture 9" descr="IMAGE007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66" t="54385" r="11884" b="6357"/>
          <a:stretch>
            <a:fillRect/>
          </a:stretch>
        </p:blipFill>
        <p:spPr bwMode="auto">
          <a:xfrm>
            <a:off x="1042988" y="1916113"/>
            <a:ext cx="2147887" cy="3887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2" name="Text Box 11"/>
          <p:cNvSpPr txBox="1">
            <a:spLocks noChangeArrowheads="1"/>
          </p:cNvSpPr>
          <p:nvPr/>
        </p:nvSpPr>
        <p:spPr bwMode="auto">
          <a:xfrm>
            <a:off x="3779838" y="2565400"/>
            <a:ext cx="3960812" cy="301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/>
              <a:t>Do surového železa se vodou chlazenou tryskou vhání pod tlakem 1 MPa čistý kyslík. Proces trvá asi 20 minut. Teplo, které se při rekci uvolňuje, se využije k tavení přisazovaného šrotu.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E953655-BD5F-44B8-8EFE-F56BAA7554A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4" name="Rectangle 2"/>
          <p:cNvSpPr>
            <a:spLocks noChangeArrowheads="1"/>
          </p:cNvSpPr>
          <p:nvPr/>
        </p:nvSpPr>
        <p:spPr bwMode="auto">
          <a:xfrm>
            <a:off x="611188" y="981075"/>
            <a:ext cx="7772400" cy="446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8000" b="1">
                <a:solidFill>
                  <a:schemeClr val="tx2"/>
                </a:solidFill>
              </a:rPr>
              <a:t/>
            </a:r>
            <a:br>
              <a:rPr lang="cs-CZ" altLang="cs-CZ" sz="8000" b="1">
                <a:solidFill>
                  <a:schemeClr val="tx2"/>
                </a:solidFill>
              </a:rPr>
            </a:br>
            <a:endParaRPr lang="cs-CZ" altLang="cs-CZ" sz="6000" b="1">
              <a:solidFill>
                <a:schemeClr val="tx2"/>
              </a:solidFill>
            </a:endParaRPr>
          </a:p>
        </p:txBody>
      </p:sp>
      <p:pic>
        <p:nvPicPr>
          <p:cNvPr id="14345" name="Picture 15" descr="IMAGE008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16" t="12468" r="4988" b="7230"/>
          <a:stretch>
            <a:fillRect/>
          </a:stretch>
        </p:blipFill>
        <p:spPr bwMode="auto">
          <a:xfrm>
            <a:off x="827088" y="1773238"/>
            <a:ext cx="7200900" cy="4079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6" name="Text Box 16"/>
          <p:cNvSpPr txBox="1">
            <a:spLocks noChangeArrowheads="1"/>
          </p:cNvSpPr>
          <p:nvPr/>
        </p:nvSpPr>
        <p:spPr bwMode="auto">
          <a:xfrm>
            <a:off x="468313" y="1196975"/>
            <a:ext cx="820737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800" b="1"/>
              <a:t>LD konvertor a struktura probíhajících procesů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68D8DD5-1022-423E-B754-C57C9DA30ED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8891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8" name="Picture 12" descr="IMAGE008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70" t="11398" r="5797" b="14357"/>
          <a:stretch>
            <a:fillRect/>
          </a:stretch>
        </p:blipFill>
        <p:spPr bwMode="auto">
          <a:xfrm>
            <a:off x="1258888" y="1773238"/>
            <a:ext cx="6335712" cy="411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9" name="Text Box 13"/>
          <p:cNvSpPr txBox="1">
            <a:spLocks noChangeArrowheads="1"/>
          </p:cNvSpPr>
          <p:nvPr/>
        </p:nvSpPr>
        <p:spPr bwMode="auto">
          <a:xfrm>
            <a:off x="755650" y="1125538"/>
            <a:ext cx="74898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/>
              <a:t>Schéma výroby oceli v elektrické obloukové peci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60E9511-9ADF-4F37-9919-61374FDDB8E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Rectangle 8"/>
          <p:cNvSpPr>
            <a:spLocks noChangeArrowheads="1"/>
          </p:cNvSpPr>
          <p:nvPr/>
        </p:nvSpPr>
        <p:spPr bwMode="auto">
          <a:xfrm>
            <a:off x="2843213" y="1125538"/>
            <a:ext cx="27749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Výrobky z oceli</a:t>
            </a:r>
          </a:p>
        </p:txBody>
      </p:sp>
      <p:pic>
        <p:nvPicPr>
          <p:cNvPr id="16393" name="Picture 10" descr="IMAGE009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91" t="38063" r="5025" b="42186"/>
          <a:stretch>
            <a:fillRect/>
          </a:stretch>
        </p:blipFill>
        <p:spPr bwMode="auto">
          <a:xfrm>
            <a:off x="3276600" y="2133600"/>
            <a:ext cx="2520950" cy="217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4" name="Picture 11" descr="IMAGE009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91" t="2063" r="5025" b="69867"/>
          <a:stretch>
            <a:fillRect/>
          </a:stretch>
        </p:blipFill>
        <p:spPr bwMode="auto">
          <a:xfrm>
            <a:off x="539750" y="1916113"/>
            <a:ext cx="2171700" cy="2665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5" name="Picture 12" descr="IMAGE009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91" t="65468" r="5025" b="7494"/>
          <a:stretch>
            <a:fillRect/>
          </a:stretch>
        </p:blipFill>
        <p:spPr bwMode="auto">
          <a:xfrm>
            <a:off x="6227763" y="1916113"/>
            <a:ext cx="2192337" cy="259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6" name="Text Box 13"/>
          <p:cNvSpPr txBox="1">
            <a:spLocks noChangeArrowheads="1"/>
          </p:cNvSpPr>
          <p:nvPr/>
        </p:nvSpPr>
        <p:spPr bwMode="auto">
          <a:xfrm>
            <a:off x="468313" y="4868863"/>
            <a:ext cx="8137525" cy="106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600" b="1"/>
              <a:t>       Stojan lisu                             Soustružené díly                       Ozubená kola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600" b="1"/>
              <a:t>    z jemnozrnné                             z automatové                            z cementační 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600" b="1"/>
              <a:t> konstrukční oceli                               oceli			 oceli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E66A9FA-22FA-40A6-8DCF-9D3D0B95C95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6" name="Text Box 13"/>
          <p:cNvSpPr txBox="1">
            <a:spLocks noChangeArrowheads="1"/>
          </p:cNvSpPr>
          <p:nvPr/>
        </p:nvSpPr>
        <p:spPr bwMode="auto">
          <a:xfrm>
            <a:off x="971550" y="2060575"/>
            <a:ext cx="6769100" cy="301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/>
              <a:t>Litiny, kromě ocelolitiny jsou železné materiály s obsahem uhlíku 2,14 – 6,67%, hodící se ke slévání. Litinu nelze kovat, protože je křehká. 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/>
              <a:t>Mezi tekutou a pevnou fází nemá těstovitý stav vhodný k plastickému tváření.</a:t>
            </a:r>
          </a:p>
          <a:p>
            <a:pPr algn="ctr" eaLnBrk="1" hangingPunct="1">
              <a:spcBef>
                <a:spcPct val="50000"/>
              </a:spcBef>
              <a:buFontTx/>
              <a:buNone/>
            </a:pPr>
            <a:endParaRPr lang="cs-CZ" altLang="cs-CZ" sz="2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794A213-A5AA-490E-B34D-0DE8B360809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84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0" name="Text Box 10"/>
          <p:cNvSpPr txBox="1">
            <a:spLocks noChangeArrowheads="1"/>
          </p:cNvSpPr>
          <p:nvPr/>
        </p:nvSpPr>
        <p:spPr bwMode="auto">
          <a:xfrm>
            <a:off x="1331913" y="2276475"/>
            <a:ext cx="604837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cs-CZ" altLang="cs-CZ" sz="1800"/>
          </a:p>
        </p:txBody>
      </p:sp>
      <p:sp>
        <p:nvSpPr>
          <p:cNvPr id="18441" name="Text Box 11"/>
          <p:cNvSpPr txBox="1">
            <a:spLocks noChangeArrowheads="1"/>
          </p:cNvSpPr>
          <p:nvPr/>
        </p:nvSpPr>
        <p:spPr bwMode="auto">
          <a:xfrm>
            <a:off x="468313" y="1412875"/>
            <a:ext cx="8064500" cy="434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Litina se vyrábí ze surového železa a litinového i ocelového šrotu s koksem a vápencem.Vyrábí se v kuplovně, tavicí peci válcovitého tvaru při teplotě okolo 1 500 °C. Při pomalém ochlazování vzniká šedá litina, při rychlém ochlazování vzniká bílá litina. Takovéto litiny mají nežádoucí vlastnosti a musí se dále zpracovávat.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1800" b="1"/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Šedá litina bývá modifikována hořčíkem, vzniká litina tvárná neboli očkovaná. Ta je podstatně pevnější, houževnatější a tvárnější. Ppoužívá se na výrobu ozubených kol, vložených válců či vložek válců motorů, vačkových a klikových hřídelí.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1800" b="1"/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Odlitky z bílé litiny jsou příliš tvrdé a těžko obrobitelné. Proto se odlitky dlouhodobě žíhají (až 6 hodin) při 900 °C, čímž povrch změkne a dá se snáze obrábět. Pak je litina označována už jako temperovaná.</a:t>
            </a:r>
          </a:p>
          <a:p>
            <a:pPr eaLnBrk="1" hangingPunct="1">
              <a:spcBef>
                <a:spcPct val="50000"/>
              </a:spcBef>
            </a:pPr>
            <a:endParaRPr lang="cs-CZ" altLang="cs-CZ" sz="18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8B3ED30-C89D-4301-9DFB-C3AACA2C269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4" name="Picture 12" descr="IMAGE009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5" t="1984" r="4387" b="8022"/>
          <a:stretch>
            <a:fillRect/>
          </a:stretch>
        </p:blipFill>
        <p:spPr bwMode="auto">
          <a:xfrm>
            <a:off x="900113" y="1268413"/>
            <a:ext cx="3357562" cy="432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5" name="Text Box 13"/>
          <p:cNvSpPr txBox="1">
            <a:spLocks noChangeArrowheads="1"/>
          </p:cNvSpPr>
          <p:nvPr/>
        </p:nvSpPr>
        <p:spPr bwMode="auto">
          <a:xfrm>
            <a:off x="4356100" y="1125538"/>
            <a:ext cx="367188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800" b="1"/>
              <a:t>Výroba litiny</a:t>
            </a:r>
          </a:p>
        </p:txBody>
      </p:sp>
      <p:pic>
        <p:nvPicPr>
          <p:cNvPr id="19466" name="Picture 15" descr="IMAGE009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25" t="7671" r="4013" b="10434"/>
          <a:stretch>
            <a:fillRect/>
          </a:stretch>
        </p:blipFill>
        <p:spPr bwMode="auto">
          <a:xfrm>
            <a:off x="4787900" y="1844675"/>
            <a:ext cx="3167063" cy="2881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7" name="Text Box 16"/>
          <p:cNvSpPr txBox="1">
            <a:spLocks noChangeArrowheads="1"/>
          </p:cNvSpPr>
          <p:nvPr/>
        </p:nvSpPr>
        <p:spPr bwMode="auto">
          <a:xfrm>
            <a:off x="1476375" y="4868863"/>
            <a:ext cx="597693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cs-CZ" altLang="cs-CZ" sz="1800"/>
          </a:p>
        </p:txBody>
      </p:sp>
      <p:sp>
        <p:nvSpPr>
          <p:cNvPr id="19468" name="Text Box 17"/>
          <p:cNvSpPr txBox="1">
            <a:spLocks noChangeArrowheads="1"/>
          </p:cNvSpPr>
          <p:nvPr/>
        </p:nvSpPr>
        <p:spPr bwMode="auto">
          <a:xfrm>
            <a:off x="684213" y="5032375"/>
            <a:ext cx="7559675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				        	       Elektrická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/>
              <a:t>					     indukční pec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	     </a:t>
            </a:r>
            <a:r>
              <a:rPr lang="cs-CZ" altLang="cs-CZ" sz="1800" b="1"/>
              <a:t>Kuplovna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E61BBD9-5540-4C58-9C97-CF5EF4B90B2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8" name="Picture 10" descr="IMAGE009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95" t="2855" r="18196" b="16240"/>
          <a:stretch>
            <a:fillRect/>
          </a:stretch>
        </p:blipFill>
        <p:spPr bwMode="auto">
          <a:xfrm>
            <a:off x="1187450" y="2133600"/>
            <a:ext cx="2951163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9" name="Picture 12" descr="IMAGE009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92" t="11476" r="13049" b="31337"/>
          <a:stretch>
            <a:fillRect/>
          </a:stretch>
        </p:blipFill>
        <p:spPr bwMode="auto">
          <a:xfrm>
            <a:off x="4787900" y="2205038"/>
            <a:ext cx="3671888" cy="2106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90" name="Text Box 13"/>
          <p:cNvSpPr txBox="1">
            <a:spLocks noChangeArrowheads="1"/>
          </p:cNvSpPr>
          <p:nvPr/>
        </p:nvSpPr>
        <p:spPr bwMode="auto">
          <a:xfrm>
            <a:off x="2268538" y="1125538"/>
            <a:ext cx="41751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800" b="1"/>
              <a:t>Výrobky z litiny</a:t>
            </a:r>
          </a:p>
        </p:txBody>
      </p:sp>
      <p:sp>
        <p:nvSpPr>
          <p:cNvPr id="20491" name="Text Box 14"/>
          <p:cNvSpPr txBox="1">
            <a:spLocks noChangeArrowheads="1"/>
          </p:cNvSpPr>
          <p:nvPr/>
        </p:nvSpPr>
        <p:spPr bwMode="auto">
          <a:xfrm>
            <a:off x="827088" y="4797425"/>
            <a:ext cx="7705725" cy="779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/>
              <a:t>	  Držák kola 			Rozvaděč vody pro plynový 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/>
              <a:t>	zadní nápravy				topný kotel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95EB0E9-C888-4684-9471-11943411783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151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2" name="Text Box 10"/>
          <p:cNvSpPr txBox="1">
            <a:spLocks noChangeArrowheads="1"/>
          </p:cNvSpPr>
          <p:nvPr/>
        </p:nvSpPr>
        <p:spPr bwMode="auto">
          <a:xfrm>
            <a:off x="1908175" y="1196975"/>
            <a:ext cx="460851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altLang="cs-CZ" sz="2800" b="1"/>
              <a:t>Kontrolní otázky</a:t>
            </a:r>
          </a:p>
        </p:txBody>
      </p:sp>
      <p:sp>
        <p:nvSpPr>
          <p:cNvPr id="21513" name="Text Box 11"/>
          <p:cNvSpPr txBox="1">
            <a:spLocks noChangeArrowheads="1"/>
          </p:cNvSpPr>
          <p:nvPr/>
        </p:nvSpPr>
        <p:spPr bwMode="auto">
          <a:xfrm>
            <a:off x="900113" y="1916113"/>
            <a:ext cx="7343775" cy="3668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/>
              <a:t>1, Vyjmenujte alespoň tři minerály, sloužící k výrobě železné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/>
              <a:t>     rudy!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/>
              <a:t>2, Odkud se dováží železná ruda pro naše hutě?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/>
              <a:t>3, Ze kterých částí se skládá vysoká pec?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/>
              <a:t>4, Jaký je rozdíl ve složení železa a ocelí?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/>
              <a:t>5, Jaký plyn se používá pro výrobu oceli v LD konvertoru?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1800" b="1"/>
              <a:t>6, Co se vyrábí v kuplovně?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cs-CZ" altLang="cs-CZ" sz="1800" b="1"/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cs-CZ" altLang="cs-CZ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3C1BB57-FC99-406E-8718-86DB6B1E6B0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253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6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22537" name="Zástupný symbol pro obsah 2"/>
          <p:cNvSpPr>
            <a:spLocks/>
          </p:cNvSpPr>
          <p:nvPr/>
        </p:nvSpPr>
        <p:spPr bwMode="auto">
          <a:xfrm>
            <a:off x="395288" y="1916113"/>
            <a:ext cx="8229600" cy="3817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1800" b="1"/>
              <a:t>	</a:t>
            </a:r>
            <a:endParaRPr lang="cs-CZ" altLang="cs-CZ" sz="18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  </a:t>
            </a:r>
            <a:r>
              <a:rPr lang="cs-CZ" altLang="cs-CZ" sz="1600"/>
              <a:t>Neufingerl Franz Dr., Urban Otto Prof., Viehhauser Martina Dr.,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/>
              <a:t>	  </a:t>
            </a:r>
            <a:r>
              <a:rPr lang="cs-CZ" altLang="cs-CZ" sz="1600" i="1"/>
              <a:t>Chemie 1 anorganická chemie,</a:t>
            </a:r>
            <a:r>
              <a:rPr lang="cs-CZ" altLang="cs-CZ" sz="1600"/>
              <a:t> originální vydání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/>
              <a:t>	  nakladatelství Bohmann Druck und Verlag Gesellschaft</a:t>
            </a:r>
            <a:r>
              <a:rPr lang="cs-CZ" altLang="cs-CZ" sz="1600" i="1"/>
              <a:t> </a:t>
            </a:r>
            <a:r>
              <a:rPr lang="cs-CZ" altLang="cs-CZ" sz="1600"/>
              <a:t>m.b.H.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/>
              <a:t>	  </a:t>
            </a:r>
            <a:r>
              <a:rPr lang="en-US" altLang="cs-CZ" sz="1600">
                <a:cs typeface="Arial" charset="0"/>
              </a:rPr>
              <a:t>&amp;</a:t>
            </a:r>
            <a:r>
              <a:rPr lang="cs-CZ" altLang="cs-CZ" sz="1600">
                <a:cs typeface="Arial" charset="0"/>
              </a:rPr>
              <a:t> Co KG, Wien, české vydání 1995, ISBN 80-901-657-6-1</a:t>
            </a:r>
            <a:endParaRPr lang="en-US" altLang="cs-CZ" sz="1600">
              <a:cs typeface="Arial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600"/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cs-CZ" altLang="cs-CZ" sz="1600"/>
              <a:t>Aman Wofgang, Eisner Werner, Gietz Paul, Maier Josef, 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cs-CZ" altLang="cs-CZ" sz="1600"/>
              <a:t>Schierle Werner, Stein Rainer, </a:t>
            </a:r>
            <a:r>
              <a:rPr lang="cs-CZ" altLang="cs-CZ" sz="1600" i="1"/>
              <a:t>Chemie pro střední školy 2a,</a:t>
            </a:r>
            <a:endParaRPr lang="cs-CZ" altLang="cs-CZ" sz="1600"/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cs-CZ" altLang="cs-CZ" sz="1600"/>
              <a:t>Ernst Klett Schulbuchverlag, GmbH Stuttgart 1989, 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cs-CZ" altLang="cs-CZ" sz="1600"/>
              <a:t>Scientia s.r.o pedagogické nakladatelství 1998, ISBN 80-7183-078-X 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endParaRPr lang="cs-CZ" altLang="cs-CZ" sz="1600"/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cs-CZ" altLang="cs-CZ" sz="1600"/>
              <a:t> DILLINGER ING. Josef, a kolektiv, </a:t>
            </a:r>
            <a:r>
              <a:rPr lang="cs-CZ" altLang="cs-CZ" sz="1600" i="1"/>
              <a:t>Moderní strojírenství pro školu a praxi,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cs-CZ" altLang="cs-CZ" sz="1600"/>
              <a:t> nakladatelství Sobotáles Praha 2007, IBSN 978-80-86706-19-1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cs-CZ" altLang="cs-CZ" sz="1600"/>
              <a:t>	</a:t>
            </a:r>
            <a:r>
              <a:rPr lang="cs-CZ" altLang="cs-CZ" sz="1600" b="1"/>
              <a:t>			</a:t>
            </a:r>
            <a:endParaRPr lang="cs-CZ" altLang="cs-CZ" sz="1600"/>
          </a:p>
          <a:p>
            <a:pPr>
              <a:buFontTx/>
              <a:buNone/>
            </a:pPr>
            <a:r>
              <a:rPr lang="cs-CZ" altLang="cs-CZ" sz="1600"/>
              <a:t>	   Použité obrázky jsou z výše uvedených publikací.</a:t>
            </a:r>
          </a:p>
          <a:p>
            <a:pPr>
              <a:buFontTx/>
              <a:buNone/>
            </a:pPr>
            <a:r>
              <a:rPr lang="cs-CZ" altLang="cs-CZ" sz="1800"/>
              <a:t>	</a:t>
            </a:r>
          </a:p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1066</TotalTime>
  <Words>865</Words>
  <Application>Microsoft Office PowerPoint</Application>
  <PresentationFormat>Předvádění na obrazovce (4:3)</PresentationFormat>
  <Paragraphs>162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Karel Filas, Ing.</cp:lastModifiedBy>
  <cp:revision>71</cp:revision>
  <dcterms:created xsi:type="dcterms:W3CDTF">2007-02-24T11:24:02Z</dcterms:created>
  <dcterms:modified xsi:type="dcterms:W3CDTF">2013-11-02T01:38:33Z</dcterms:modified>
</cp:coreProperties>
</file>