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81" r:id="rId2"/>
    <p:sldId id="307" r:id="rId3"/>
    <p:sldId id="314" r:id="rId4"/>
    <p:sldId id="308" r:id="rId5"/>
    <p:sldId id="309" r:id="rId6"/>
    <p:sldId id="310" r:id="rId7"/>
    <p:sldId id="311" r:id="rId8"/>
    <p:sldId id="317" r:id="rId9"/>
    <p:sldId id="316" r:id="rId10"/>
    <p:sldId id="31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C80"/>
    <a:srgbClr val="993300"/>
    <a:srgbClr val="FF3399"/>
    <a:srgbClr val="006600"/>
    <a:srgbClr val="FF3300"/>
    <a:srgbClr val="0000FF"/>
    <a:srgbClr val="0033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4640" autoAdjust="0"/>
  </p:normalViewPr>
  <p:slideViewPr>
    <p:cSldViewPr>
      <p:cViewPr varScale="1">
        <p:scale>
          <a:sx n="105" d="100"/>
          <a:sy n="105" d="100"/>
        </p:scale>
        <p:origin x="-183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4" d="100"/>
        <a:sy n="124" d="100"/>
      </p:scale>
      <p:origin x="0" y="11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97CED38B-0659-4886-8764-CDE2B004EC30}" type="datetimeFigureOut">
              <a:rPr lang="cs-CZ"/>
              <a:pPr>
                <a:defRPr/>
              </a:pPr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7E73393-756D-46F7-B4AD-F691E04CBB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92135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C8A5272-CD0B-4C1F-8956-A6054866B33F}" type="slidenum">
              <a:rPr lang="cs-CZ" altLang="cs-CZ" smtClean="0"/>
              <a:pPr eaLnBrk="1" hangingPunct="1"/>
              <a:t>3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EFBF8E-A4B0-462C-8827-6F5836FAA4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901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6E1DA4-22D9-4E2C-9FF8-C5CAA720C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06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499DF5-1F4F-4631-A7ED-275EDDEE2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961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9B7FBE-9AD8-4707-87AC-DEF3C3240D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819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7CE53A-B857-4B93-98C1-5F092F58D3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624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181C74-35E9-4457-B52F-5D7B415283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7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F3E596-58CA-4BE9-BF69-D95CD57B8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829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4D88E-E42E-4262-9E11-E0564D5B48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709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9749C7-A367-4B20-A868-7166DE3165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237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BCA6EE-A05B-416C-9773-C933B62056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199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AD4640-C319-4728-A782-4B23868A46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2247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D4968-41B8-4FBC-9007-7CC764230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308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9AD081-8FF4-4716-9471-4D12BD3D1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579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64E0C1-7155-49E2-B5F9-65C1CE6C5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0366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341C75-6171-49C2-9909-08878CF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855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5988B88-343C-4F3C-8B92-7F47AD2A1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72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21" name="Group 73"/>
          <p:cNvGraphicFramePr>
            <a:graphicFrameLocks noGrp="1"/>
          </p:cNvGraphicFramePr>
          <p:nvPr/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Disperzní soustavy a jejich složky, koloidní směsi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Disperzní soustava, dispergovaná fáze, suspenze, emulze, aerosol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ročník, žáci 15 - 16 let,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36-47-M/01 Stavebnictví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 dirty="0" smtClean="0">
                <a:solidFill>
                  <a:schemeClr val="tx2"/>
                </a:solidFill>
              </a:rPr>
              <a:t>Disperzní </a:t>
            </a:r>
            <a:r>
              <a:rPr lang="cs-CZ" altLang="cs-CZ" sz="2800" b="1" dirty="0">
                <a:solidFill>
                  <a:schemeClr val="tx2"/>
                </a:solidFill>
              </a:rPr>
              <a:t>soustavy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67C9DC6-7AA3-4215-8297-F5152E1571A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 dirty="0" smtClean="0"/>
              <a:t>VY_32_INOVACE_29_595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8F46838-BC63-44F8-AB62-B5882CAF63B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400" b="1">
              <a:solidFill>
                <a:schemeClr val="tx2"/>
              </a:solidFill>
            </a:endParaRPr>
          </a:p>
        </p:txBody>
      </p:sp>
      <p:sp>
        <p:nvSpPr>
          <p:cNvPr id="3081" name="TextovéPole 1"/>
          <p:cNvSpPr txBox="1">
            <a:spLocks noChangeArrowheads="1"/>
          </p:cNvSpPr>
          <p:nvPr/>
        </p:nvSpPr>
        <p:spPr bwMode="auto">
          <a:xfrm>
            <a:off x="1763713" y="2708275"/>
            <a:ext cx="5111750" cy="193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6000" b="1"/>
              <a:t>DISPERZNÍ SOUSTAVY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0DC4A04-2F2D-4902-A8BD-7711A6A0055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539750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4105" name="TextovéPole 1"/>
          <p:cNvSpPr txBox="1">
            <a:spLocks noChangeArrowheads="1"/>
          </p:cNvSpPr>
          <p:nvPr/>
        </p:nvSpPr>
        <p:spPr bwMode="auto">
          <a:xfrm>
            <a:off x="946150" y="1989138"/>
            <a:ext cx="7416800" cy="206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Disperzní soustava je heterogenní směs tvořená drobnými částečkami (dispergovaná fáze), které jsou jemně rozptýleny (dispergovány) v plynu, kapalině nebo pevné látce</a:t>
            </a:r>
            <a:r>
              <a:rPr lang="cs-CZ" altLang="cs-CZ" sz="2800" b="1"/>
              <a:t>.</a:t>
            </a:r>
          </a:p>
          <a:p>
            <a:pPr algn="ctr" eaLnBrk="1" hangingPunct="1"/>
            <a:endParaRPr lang="cs-CZ" altLang="cs-CZ" sz="2800" b="1"/>
          </a:p>
        </p:txBody>
      </p:sp>
      <p:pic>
        <p:nvPicPr>
          <p:cNvPr id="4106" name="Picture 25" descr="E:\2013-09-11\IMAGE027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9" t="20523" r="3006"/>
          <a:stretch>
            <a:fillRect/>
          </a:stretch>
        </p:blipFill>
        <p:spPr bwMode="auto">
          <a:xfrm>
            <a:off x="1619250" y="3789363"/>
            <a:ext cx="6235700" cy="174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2E3D890-F04E-4EC9-86E0-0381416A660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TextovéPole 10"/>
          <p:cNvSpPr txBox="1">
            <a:spLocks noChangeArrowheads="1"/>
          </p:cNvSpPr>
          <p:nvPr/>
        </p:nvSpPr>
        <p:spPr bwMode="auto">
          <a:xfrm>
            <a:off x="827088" y="1125538"/>
            <a:ext cx="741680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/>
              <a:t>Podle velikosti rozptýlených částic se disperzní soustavy rozdělují zpravidla do dvou skupin:</a:t>
            </a:r>
          </a:p>
          <a:p>
            <a:pPr eaLnBrk="1" hangingPunct="1"/>
            <a:endParaRPr lang="cs-CZ" altLang="cs-CZ" sz="2000" b="1"/>
          </a:p>
          <a:p>
            <a:pPr eaLnBrk="1" hangingPunct="1"/>
            <a:r>
              <a:rPr lang="cs-CZ" altLang="cs-CZ" sz="2000" b="1">
                <a:solidFill>
                  <a:srgbClr val="FF3399"/>
                </a:solidFill>
              </a:rPr>
              <a:t>1, Hrubě disperzní soustava – obsahuje rozptýlené částice </a:t>
            </a:r>
          </a:p>
          <a:p>
            <a:pPr eaLnBrk="1" hangingPunct="1"/>
            <a:r>
              <a:rPr lang="cs-CZ" altLang="cs-CZ" sz="2000" b="1">
                <a:solidFill>
                  <a:srgbClr val="FF3399"/>
                </a:solidFill>
              </a:rPr>
              <a:t>    o rozměru větším než 500nm. Mezi tyto soustavy patří </a:t>
            </a:r>
          </a:p>
          <a:p>
            <a:pPr eaLnBrk="1" hangingPunct="1"/>
            <a:r>
              <a:rPr lang="cs-CZ" altLang="cs-CZ" sz="2000" b="1">
                <a:solidFill>
                  <a:srgbClr val="FF3399"/>
                </a:solidFill>
              </a:rPr>
              <a:t>    např. suspenze, emulze, pěny a aerosoly.</a:t>
            </a:r>
          </a:p>
          <a:p>
            <a:pPr eaLnBrk="1" hangingPunct="1"/>
            <a:r>
              <a:rPr lang="cs-CZ" altLang="cs-CZ" sz="2000" b="1">
                <a:solidFill>
                  <a:srgbClr val="006600"/>
                </a:solidFill>
              </a:rPr>
              <a:t>2, Jemně disperzní soustava - obsahuje rozptýlené částice </a:t>
            </a:r>
          </a:p>
          <a:p>
            <a:pPr eaLnBrk="1" hangingPunct="1"/>
            <a:r>
              <a:rPr lang="cs-CZ" altLang="cs-CZ" sz="2000" b="1">
                <a:solidFill>
                  <a:srgbClr val="006600"/>
                </a:solidFill>
              </a:rPr>
              <a:t>    o rozměru menším než 500nm. Označují se také jako </a:t>
            </a:r>
          </a:p>
          <a:p>
            <a:pPr eaLnBrk="1" hangingPunct="1"/>
            <a:r>
              <a:rPr lang="cs-CZ" altLang="cs-CZ" sz="2000" b="1">
                <a:solidFill>
                  <a:srgbClr val="006600"/>
                </a:solidFill>
              </a:rPr>
              <a:t>    koloidní neboli nepravé roztoky.</a:t>
            </a:r>
          </a:p>
        </p:txBody>
      </p:sp>
      <p:pic>
        <p:nvPicPr>
          <p:cNvPr id="5129" name="Picture 11" descr="E:\2013-09-11\IMAGE028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7" r="3569"/>
          <a:stretch>
            <a:fillRect/>
          </a:stretch>
        </p:blipFill>
        <p:spPr bwMode="auto">
          <a:xfrm>
            <a:off x="2051050" y="4103688"/>
            <a:ext cx="4630738" cy="187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0B9B3A1-F6BF-4C49-8A39-714ABB7252A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3419475" y="1125538"/>
            <a:ext cx="5278438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pic>
        <p:nvPicPr>
          <p:cNvPr id="6153" name="Picture 15" descr="E:\2013-09-11\IMAGE02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4" t="6905" r="1614" b="2406"/>
          <a:stretch>
            <a:fillRect/>
          </a:stretch>
        </p:blipFill>
        <p:spPr bwMode="auto">
          <a:xfrm>
            <a:off x="2124075" y="1627188"/>
            <a:ext cx="5184775" cy="4208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4" name="TextovéPole 1"/>
          <p:cNvSpPr txBox="1">
            <a:spLocks noChangeArrowheads="1"/>
          </p:cNvSpPr>
          <p:nvPr/>
        </p:nvSpPr>
        <p:spPr bwMode="auto">
          <a:xfrm>
            <a:off x="1692275" y="1125538"/>
            <a:ext cx="63357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000" b="1"/>
              <a:t>Přehled hrubě disperzních soustav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44DD16F-5006-4A6C-84FE-91E208E4869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7177" name="Text Box 15"/>
          <p:cNvSpPr txBox="1">
            <a:spLocks noChangeArrowheads="1"/>
          </p:cNvSpPr>
          <p:nvPr/>
        </p:nvSpPr>
        <p:spPr bwMode="auto">
          <a:xfrm>
            <a:off x="1692275" y="1628775"/>
            <a:ext cx="39592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7178" name="TextovéPole 1"/>
          <p:cNvSpPr txBox="1">
            <a:spLocks noChangeArrowheads="1"/>
          </p:cNvSpPr>
          <p:nvPr/>
        </p:nvSpPr>
        <p:spPr bwMode="auto">
          <a:xfrm>
            <a:off x="971550" y="1304925"/>
            <a:ext cx="3168650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b="1">
                <a:solidFill>
                  <a:srgbClr val="FFC000"/>
                </a:solidFill>
              </a:rPr>
              <a:t>Suspenz</a:t>
            </a:r>
            <a:r>
              <a:rPr lang="cs-CZ" altLang="cs-CZ">
                <a:solidFill>
                  <a:srgbClr val="FFC000"/>
                </a:solidFill>
              </a:rPr>
              <a:t>e</a:t>
            </a:r>
            <a:r>
              <a:rPr lang="cs-CZ" altLang="cs-CZ"/>
              <a:t> je hrubě disperzní soustava pevné látky v kapalině, např. částečky hlíny ve vodě nebo hydroxid vápenatý (hašené vápno) ve vodě. Tyto částečky se velice rychle usazují.</a:t>
            </a:r>
          </a:p>
        </p:txBody>
      </p:sp>
      <p:sp>
        <p:nvSpPr>
          <p:cNvPr id="7179" name="TextovéPole 2"/>
          <p:cNvSpPr txBox="1">
            <a:spLocks noChangeArrowheads="1"/>
          </p:cNvSpPr>
          <p:nvPr/>
        </p:nvSpPr>
        <p:spPr bwMode="auto">
          <a:xfrm>
            <a:off x="4211638" y="3500438"/>
            <a:ext cx="403225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b="1">
                <a:solidFill>
                  <a:srgbClr val="993300"/>
                </a:solidFill>
              </a:rPr>
              <a:t>Emulze</a:t>
            </a:r>
            <a:r>
              <a:rPr lang="cs-CZ" altLang="cs-CZ"/>
              <a:t> je soustava dvou vzájemně nerozpustných kapalin, např. olej a voda. Emulze ponechaná v klidu se po čase opět oddělí. Některé látky však dokáží emulzi udržet, např. mléko.</a:t>
            </a:r>
          </a:p>
        </p:txBody>
      </p:sp>
      <p:pic>
        <p:nvPicPr>
          <p:cNvPr id="7180" name="Picture 15" descr="C:\Users\Riha\Documents\DUMy\DUMy CH\2013-09-11\IMAGE028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8" r="5063"/>
          <a:stretch>
            <a:fillRect/>
          </a:stretch>
        </p:blipFill>
        <p:spPr bwMode="auto">
          <a:xfrm>
            <a:off x="1474788" y="3644900"/>
            <a:ext cx="1549400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1" name="Picture 13" descr="C:\Users\Riha\Documents\DUMy\DUMy CH\Disperzní\P908019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96" t="31848" r="27303"/>
          <a:stretch>
            <a:fillRect/>
          </a:stretch>
        </p:blipFill>
        <p:spPr bwMode="auto">
          <a:xfrm>
            <a:off x="4570413" y="1196975"/>
            <a:ext cx="1069975" cy="200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2" name="Picture 14" descr="C:\Users\Riha\Documents\DUMy\DUMy CH\Disperzní\P9080198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49" t="29250" r="27776"/>
          <a:stretch>
            <a:fillRect/>
          </a:stretch>
        </p:blipFill>
        <p:spPr bwMode="auto">
          <a:xfrm>
            <a:off x="5924550" y="1212850"/>
            <a:ext cx="1047750" cy="200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3" name="Picture 15" descr="C:\Users\Riha\Documents\DUMy\DUMy CH\Disperzní\P9080194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50" t="29500" r="14694" b="7896"/>
          <a:stretch>
            <a:fillRect/>
          </a:stretch>
        </p:blipFill>
        <p:spPr bwMode="auto">
          <a:xfrm>
            <a:off x="7224713" y="1250950"/>
            <a:ext cx="1019175" cy="196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C9C192C-1229-411E-B168-2A6F45509FC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altLang="cs-CZ" sz="2800" b="1">
              <a:solidFill>
                <a:schemeClr val="tx2"/>
              </a:solidFill>
            </a:endParaRPr>
          </a:p>
        </p:txBody>
      </p:sp>
      <p:sp>
        <p:nvSpPr>
          <p:cNvPr id="8201" name="TextovéPole 1"/>
          <p:cNvSpPr txBox="1">
            <a:spLocks noChangeArrowheads="1"/>
          </p:cNvSpPr>
          <p:nvPr/>
        </p:nvSpPr>
        <p:spPr bwMode="auto">
          <a:xfrm>
            <a:off x="684213" y="1341438"/>
            <a:ext cx="331152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FF7C80"/>
                </a:solidFill>
              </a:rPr>
              <a:t>Pěny</a:t>
            </a:r>
            <a:r>
              <a:rPr lang="cs-CZ" altLang="cs-CZ">
                <a:solidFill>
                  <a:srgbClr val="FF7C80"/>
                </a:solidFill>
              </a:rPr>
              <a:t> </a:t>
            </a:r>
            <a:r>
              <a:rPr lang="cs-CZ" altLang="cs-CZ"/>
              <a:t>jsou disperzní soustavy</a:t>
            </a:r>
          </a:p>
          <a:p>
            <a:pPr eaLnBrk="1" hangingPunct="1"/>
            <a:r>
              <a:rPr lang="cs-CZ" altLang="cs-CZ"/>
              <a:t>plynů v kapalinách. Užívají se k hašení hořících kapalin, protože zabraňují přístupu vzduchu a také v potravinářství jako ozdoby na některé cukrářské výrobky.</a:t>
            </a:r>
          </a:p>
          <a:p>
            <a:pPr eaLnBrk="1" hangingPunct="1"/>
            <a:endParaRPr lang="cs-CZ" altLang="cs-CZ"/>
          </a:p>
        </p:txBody>
      </p:sp>
      <p:pic>
        <p:nvPicPr>
          <p:cNvPr id="8202" name="Picture 12" descr="C:\Users\Riha\Documents\DUMy\DUMy CH\2013-09-11\IMAGE028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5" r="19643" b="41649"/>
          <a:stretch>
            <a:fillRect/>
          </a:stretch>
        </p:blipFill>
        <p:spPr bwMode="auto">
          <a:xfrm>
            <a:off x="2484438" y="3952875"/>
            <a:ext cx="1312862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2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55" t="5069" r="21422" b="6578"/>
          <a:stretch>
            <a:fillRect/>
          </a:stretch>
        </p:blipFill>
        <p:spPr bwMode="auto">
          <a:xfrm>
            <a:off x="684213" y="3406775"/>
            <a:ext cx="1477962" cy="252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4" name="TextovéPole 2"/>
          <p:cNvSpPr txBox="1">
            <a:spLocks noChangeArrowheads="1"/>
          </p:cNvSpPr>
          <p:nvPr/>
        </p:nvSpPr>
        <p:spPr bwMode="auto">
          <a:xfrm>
            <a:off x="4284663" y="3867150"/>
            <a:ext cx="4257675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>
                <a:solidFill>
                  <a:srgbClr val="0070C0"/>
                </a:solidFill>
              </a:rPr>
              <a:t>Aerosoly</a:t>
            </a:r>
            <a:r>
              <a:rPr lang="cs-CZ" altLang="cs-CZ"/>
              <a:t> jsou soustavy pevných látek nebo kapalin rozptýlených v plynech. Patří sem zejména dýmy, mlhy a kouře. Významné je i technické použití uměle vyrobených aerosolů, které slouží v mnoha oborech.</a:t>
            </a:r>
          </a:p>
        </p:txBody>
      </p:sp>
      <p:pic>
        <p:nvPicPr>
          <p:cNvPr id="8205" name="Picture 13" descr="E:\2013-09-11\IMAGE028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8" t="9154" r="17892" b="31416"/>
          <a:stretch>
            <a:fillRect/>
          </a:stretch>
        </p:blipFill>
        <p:spPr bwMode="auto">
          <a:xfrm>
            <a:off x="4532313" y="1754188"/>
            <a:ext cx="1335087" cy="168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14" descr="C:\Users\Riha\Documents\DUMy\DUMy CH\Disperzní\P908019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34" t="13705" r="16946" b="6860"/>
          <a:stretch>
            <a:fillRect/>
          </a:stretch>
        </p:blipFill>
        <p:spPr bwMode="auto">
          <a:xfrm>
            <a:off x="6227763" y="1281113"/>
            <a:ext cx="1889125" cy="2392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23EB7F8-967C-463E-9518-AAE76FA4BD2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TextovéPole 1"/>
          <p:cNvSpPr txBox="1">
            <a:spLocks noChangeArrowheads="1"/>
          </p:cNvSpPr>
          <p:nvPr/>
        </p:nvSpPr>
        <p:spPr bwMode="auto">
          <a:xfrm>
            <a:off x="1042988" y="3044825"/>
            <a:ext cx="4537075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Koloidní směsi obsahují částečky, které nelze rozlišit ani pod mikroskopem. Jsou však výrazně větší než u roztoků a dochází na nich k rozptylu světla.</a:t>
            </a:r>
          </a:p>
          <a:p>
            <a:pPr eaLnBrk="1" hangingPunct="1"/>
            <a:r>
              <a:rPr lang="cs-CZ" altLang="cs-CZ"/>
              <a:t>Paprsek laserového ukazovátka procházející roztokem soli a vaječného bílku.</a:t>
            </a:r>
          </a:p>
        </p:txBody>
      </p:sp>
      <p:pic>
        <p:nvPicPr>
          <p:cNvPr id="9225" name="Picture 10" descr="C:\Users\Riha\Documents\DUMy\DUMy CH\2013-09-11\IMAGE027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5" t="11713" r="10670" b="28081"/>
          <a:stretch>
            <a:fillRect/>
          </a:stretch>
        </p:blipFill>
        <p:spPr bwMode="auto">
          <a:xfrm>
            <a:off x="5573713" y="3284538"/>
            <a:ext cx="2417762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25" descr="E:\2013-09-11\IMAGE027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9" t="20523" r="74303" b="15852"/>
          <a:stretch>
            <a:fillRect/>
          </a:stretch>
        </p:blipFill>
        <p:spPr bwMode="auto">
          <a:xfrm>
            <a:off x="1403350" y="1412875"/>
            <a:ext cx="1558925" cy="139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7" name="TextovéPole 2"/>
          <p:cNvSpPr txBox="1">
            <a:spLocks noChangeArrowheads="1"/>
          </p:cNvSpPr>
          <p:nvPr/>
        </p:nvSpPr>
        <p:spPr bwMode="auto">
          <a:xfrm>
            <a:off x="3054350" y="1484313"/>
            <a:ext cx="43973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Pravé roztoky jsou stejnorodé směsi, jejichž částice nelze rozlišit ani pod mikroskopem.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FA8BE92-E788-4CA3-B515-39F5B570F42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ovéPole 1"/>
          <p:cNvSpPr txBox="1">
            <a:spLocks noChangeArrowheads="1"/>
          </p:cNvSpPr>
          <p:nvPr/>
        </p:nvSpPr>
        <p:spPr bwMode="auto">
          <a:xfrm>
            <a:off x="1835150" y="1084263"/>
            <a:ext cx="511333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Kontrolní otázky</a:t>
            </a:r>
          </a:p>
        </p:txBody>
      </p:sp>
      <p:sp>
        <p:nvSpPr>
          <p:cNvPr id="10249" name="TextovéPole 2"/>
          <p:cNvSpPr txBox="1">
            <a:spLocks noChangeArrowheads="1"/>
          </p:cNvSpPr>
          <p:nvPr/>
        </p:nvSpPr>
        <p:spPr bwMode="auto">
          <a:xfrm>
            <a:off x="1116013" y="2636838"/>
            <a:ext cx="6911975" cy="163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000" b="1"/>
              <a:t>1, Čím jsou charakteristické disperzní soustavy?</a:t>
            </a:r>
          </a:p>
          <a:p>
            <a:pPr eaLnBrk="1" hangingPunct="1"/>
            <a:r>
              <a:rPr lang="cs-CZ" altLang="cs-CZ" sz="2000" b="1"/>
              <a:t>2,  Uveďte příklady suspenze a emulze!</a:t>
            </a:r>
          </a:p>
          <a:p>
            <a:pPr eaLnBrk="1" hangingPunct="1"/>
            <a:r>
              <a:rPr lang="cs-CZ" altLang="cs-CZ" sz="2000" b="1"/>
              <a:t>3, Co to jsou aerosoly?</a:t>
            </a:r>
          </a:p>
          <a:p>
            <a:pPr eaLnBrk="1" hangingPunct="1"/>
            <a:r>
              <a:rPr lang="cs-CZ" altLang="cs-CZ" sz="2000" b="1"/>
              <a:t>4, Co to jsou koloidní směsi?</a:t>
            </a:r>
          </a:p>
          <a:p>
            <a:pPr eaLnBrk="1" hangingPunct="1"/>
            <a:r>
              <a:rPr lang="cs-CZ" altLang="cs-CZ" sz="2000" b="1"/>
              <a:t>5, Proč se používá pěna jako náplň hasicích přístrojů</a:t>
            </a:r>
            <a:r>
              <a:rPr lang="cs-CZ" altLang="cs-CZ" b="1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3FBF21B-D57D-48D6-ADD9-3E225C16C87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10"/>
          <p:cNvSpPr txBox="1">
            <a:spLocks noChangeArrowheads="1"/>
          </p:cNvSpPr>
          <p:nvPr/>
        </p:nvSpPr>
        <p:spPr bwMode="auto">
          <a:xfrm>
            <a:off x="539750" y="1773238"/>
            <a:ext cx="61198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11273" name="TextovéPole 1"/>
          <p:cNvSpPr txBox="1">
            <a:spLocks noChangeArrowheads="1"/>
          </p:cNvSpPr>
          <p:nvPr/>
        </p:nvSpPr>
        <p:spPr bwMode="auto">
          <a:xfrm>
            <a:off x="2484438" y="1341438"/>
            <a:ext cx="40322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2800" b="1"/>
              <a:t>Použitá literatura</a:t>
            </a:r>
          </a:p>
        </p:txBody>
      </p:sp>
      <p:sp>
        <p:nvSpPr>
          <p:cNvPr id="11274" name="TextovéPole 2"/>
          <p:cNvSpPr txBox="1">
            <a:spLocks noChangeArrowheads="1"/>
          </p:cNvSpPr>
          <p:nvPr/>
        </p:nvSpPr>
        <p:spPr bwMode="auto">
          <a:xfrm>
            <a:off x="539750" y="2420938"/>
            <a:ext cx="7920038" cy="3138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1200"/>
              <a:t>     Eisner Werner, Fladt Rüdiger, Gietz Paul,  Justus Axel, Laitenberger Klaus, Schierle Werner, </a:t>
            </a:r>
          </a:p>
          <a:p>
            <a:pPr eaLnBrk="1" hangingPunct="1"/>
            <a:r>
              <a:rPr lang="cs-CZ" altLang="cs-CZ" sz="1200" i="1"/>
              <a:t>    Chemie pro střední školy 1a, n</a:t>
            </a:r>
            <a:r>
              <a:rPr lang="cs-CZ" altLang="cs-CZ" sz="1200"/>
              <a:t>akladatelství Ernst Klett, Schulbuchverlag, GmbH Stuttgart 1986, </a:t>
            </a:r>
          </a:p>
          <a:p>
            <a:pPr eaLnBrk="1" hangingPunct="1"/>
            <a:r>
              <a:rPr lang="cs-CZ" altLang="cs-CZ" sz="1200"/>
              <a:t>     Z německého originálu přeložili: Kratochvíl B. Doc. RNDr. CSc., Muck A. Doc. RNDr CSc, </a:t>
            </a:r>
          </a:p>
          <a:p>
            <a:pPr eaLnBrk="1" hangingPunct="1"/>
            <a:r>
              <a:rPr lang="cs-CZ" altLang="cs-CZ" sz="1200"/>
              <a:t>    Svoboda J. Doc. Ing. CSc, Vydala Scientia s.r.o. pedagogické nakladatelství Praha 1996, ISBN 80-7183-043-7</a:t>
            </a:r>
          </a:p>
          <a:p>
            <a:pPr eaLnBrk="1" hangingPunct="1"/>
            <a:r>
              <a:rPr lang="cs-CZ" altLang="cs-CZ" sz="1200"/>
              <a:t> </a:t>
            </a:r>
          </a:p>
          <a:p>
            <a:pPr eaLnBrk="1" hangingPunct="1"/>
            <a:r>
              <a:rPr lang="cs-CZ" altLang="cs-CZ" sz="1200"/>
              <a:t> </a:t>
            </a:r>
          </a:p>
          <a:p>
            <a:pPr eaLnBrk="1" hangingPunct="1"/>
            <a:r>
              <a:rPr lang="cs-CZ" altLang="cs-CZ"/>
              <a:t>   </a:t>
            </a:r>
            <a:r>
              <a:rPr lang="cs-CZ" altLang="cs-CZ" sz="1200"/>
              <a:t>Škoda Jiří, Dolík Pavel , </a:t>
            </a:r>
            <a:r>
              <a:rPr lang="cs-CZ" altLang="cs-CZ" sz="1200" i="1"/>
              <a:t>Chemie 8 pro ZŠ a víceletá gymnázia</a:t>
            </a:r>
            <a:r>
              <a:rPr lang="cs-CZ" altLang="cs-CZ" sz="1200"/>
              <a:t>, Fraus  Plzeň 2006, </a:t>
            </a:r>
          </a:p>
          <a:p>
            <a:pPr eaLnBrk="1" hangingPunct="1"/>
            <a:r>
              <a:rPr lang="cs-CZ" altLang="cs-CZ" sz="1200"/>
              <a:t>     ISBN 80-7238-442-2, použité obrázky: snímek č. 3, str. 14, snímek č. 6, str. 14, obr. 2, snímek č. 8, str.14, </a:t>
            </a:r>
          </a:p>
          <a:p>
            <a:pPr eaLnBrk="1" hangingPunct="1"/>
            <a:r>
              <a:rPr lang="cs-CZ" altLang="cs-CZ" sz="1200"/>
              <a:t>     obr. 4</a:t>
            </a:r>
          </a:p>
          <a:p>
            <a:pPr eaLnBrk="1" hangingPunct="1"/>
            <a:endParaRPr lang="cs-CZ" altLang="cs-CZ" sz="1200"/>
          </a:p>
          <a:p>
            <a:pPr eaLnBrk="1" hangingPunct="1"/>
            <a:r>
              <a:rPr lang="cs-CZ" altLang="cs-CZ" sz="1200"/>
              <a:t>     Blažek Jaroslav RNDr., Fabini Ján RNDr, </a:t>
            </a:r>
            <a:r>
              <a:rPr lang="cs-CZ" altLang="cs-CZ" sz="1200" i="1"/>
              <a:t>Chemie pro studijní obory SOŠ a SOU</a:t>
            </a:r>
            <a:r>
              <a:rPr lang="cs-CZ" altLang="cs-CZ" sz="1200"/>
              <a:t> </a:t>
            </a:r>
            <a:r>
              <a:rPr lang="cs-CZ" altLang="cs-CZ" sz="1200" i="1"/>
              <a:t>nechemického zaměření, </a:t>
            </a:r>
          </a:p>
          <a:p>
            <a:pPr eaLnBrk="1" hangingPunct="1"/>
            <a:r>
              <a:rPr lang="cs-CZ" altLang="cs-CZ" sz="1200" i="1"/>
              <a:t>     </a:t>
            </a:r>
            <a:r>
              <a:rPr lang="cs-CZ" altLang="cs-CZ" sz="1200"/>
              <a:t>SPN Praha 1984, EAN 14-385-84, použité obrázky: snímek č. 4, str. 45, obr. 1.13, snímek č. 5, tabulka str. 44</a:t>
            </a:r>
          </a:p>
          <a:p>
            <a:pPr eaLnBrk="1" hangingPunct="1"/>
            <a:endParaRPr lang="cs-CZ" altLang="cs-CZ" sz="1200"/>
          </a:p>
          <a:p>
            <a:pPr eaLnBrk="1" hangingPunct="1"/>
            <a:r>
              <a:rPr lang="cs-CZ" altLang="cs-CZ" sz="1200"/>
              <a:t>     Snímek č. 7 http://www.nakupnikos.cz/cs/penovy-hasici-pristroj</a:t>
            </a:r>
          </a:p>
          <a:p>
            <a:pPr eaLnBrk="1" hangingPunct="1"/>
            <a:endParaRPr lang="cs-CZ" altLang="cs-CZ" sz="1200"/>
          </a:p>
          <a:p>
            <a:pPr eaLnBrk="1" hangingPunct="1"/>
            <a:r>
              <a:rPr lang="cs-CZ" altLang="cs-CZ" sz="1200"/>
              <a:t>     Snímky 6 a 7 foto autor.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1223</TotalTime>
  <Words>531</Words>
  <Application>Microsoft Office PowerPoint</Application>
  <PresentationFormat>Předvádění na obrazovce (4:3)</PresentationFormat>
  <Paragraphs>99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81</cp:revision>
  <dcterms:created xsi:type="dcterms:W3CDTF">2007-02-24T11:24:02Z</dcterms:created>
  <dcterms:modified xsi:type="dcterms:W3CDTF">2013-11-02T01:40:05Z</dcterms:modified>
</cp:coreProperties>
</file>