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7071805-3749-404B-ABDA-819141B95324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546CDD6-944A-456D-9978-CF046CE29F4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0.wdp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108520" y="-99392"/>
            <a:ext cx="9252520" cy="695739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Název DUM: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VY_32_INOVACE_XVI_2_10_Co nosím v hlavě?</a:t>
            </a:r>
          </a:p>
          <a:p>
            <a:endParaRPr lang="cs-CZ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Šablona číslo: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XVI 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      Sada číslo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: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2  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      Pořadové číslo DUM</a:t>
            </a:r>
            <a:r>
              <a:rPr lang="cs-CZ" b="1" smtClean="0">
                <a:solidFill>
                  <a:schemeClr val="bg1"/>
                </a:solidFill>
                <a:latin typeface="Book Antiqua" pitchFamily="18" charset="0"/>
              </a:rPr>
              <a:t>: </a:t>
            </a:r>
            <a:r>
              <a:rPr lang="cs-CZ" smtClean="0">
                <a:solidFill>
                  <a:schemeClr val="bg1"/>
                </a:solidFill>
                <a:latin typeface="Book Antiqua" pitchFamily="18" charset="0"/>
              </a:rPr>
              <a:t>10</a:t>
            </a:r>
            <a:r>
              <a:rPr lang="cs-CZ" b="1" smtClean="0">
                <a:solidFill>
                  <a:schemeClr val="bg1"/>
                </a:solidFill>
                <a:latin typeface="Book Antiqua" pitchFamily="18" charset="0"/>
              </a:rPr>
              <a:t> </a:t>
            </a:r>
            <a:endParaRPr lang="cs-CZ" dirty="0" smtClean="0">
              <a:solidFill>
                <a:schemeClr val="bg1"/>
              </a:solidFill>
              <a:latin typeface="Book Antiqua" pitchFamily="18" charset="0"/>
            </a:endParaRPr>
          </a:p>
          <a:p>
            <a:endParaRPr lang="cs-CZ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Autor: 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Mgr. Zuzana </a:t>
            </a:r>
            <a:r>
              <a:rPr lang="cs-CZ" dirty="0" err="1" smtClean="0">
                <a:solidFill>
                  <a:schemeClr val="bg1"/>
                </a:solidFill>
                <a:latin typeface="Book Antiqua" pitchFamily="18" charset="0"/>
              </a:rPr>
              <a:t>Pácaltová</a:t>
            </a:r>
            <a:endParaRPr lang="cs-CZ" dirty="0">
              <a:solidFill>
                <a:schemeClr val="bg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6599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0"/>
            <a:ext cx="8280920" cy="6858000"/>
          </a:xfrm>
          <a:prstGeom prst="rect">
            <a:avLst/>
          </a:prstGeom>
          <a:solidFill>
            <a:schemeClr val="tx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900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Anotace: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Výukový materiál obsahuje návod na vytvoření výtvarné práce, která pomáhá žákům vyjádřit jejich myšlenky. 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Očekávaný výstup: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Žák pracuje podle zadaného postupu. Zároveň rozvíjí svou fantazii volbou barev a jejich kombinováním, volí výstižné ztvárnění pro vyjádření svých myšlenek.</a:t>
            </a:r>
            <a:endParaRPr lang="cs-CZ" sz="1900" dirty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Druh učebního materiálu: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prezentace</a:t>
            </a: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Typická věková skupina: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9 – 11 let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Klíčová slova: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hlava, myšlenky</a:t>
            </a: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Pomůcky a materiál: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čtvrtka A3, papír A3, </a:t>
            </a:r>
            <a:r>
              <a:rPr lang="cs-CZ" sz="2000" dirty="0">
                <a:solidFill>
                  <a:schemeClr val="bg1"/>
                </a:solidFill>
              </a:rPr>
              <a:t>temperové barvy, </a:t>
            </a:r>
            <a:r>
              <a:rPr lang="cs-CZ" sz="2000" dirty="0" smtClean="0">
                <a:solidFill>
                  <a:schemeClr val="bg1"/>
                </a:solidFill>
              </a:rPr>
              <a:t>houbička, tuš</a:t>
            </a:r>
            <a:r>
              <a:rPr lang="cs-CZ" sz="2000" dirty="0">
                <a:solidFill>
                  <a:schemeClr val="bg1"/>
                </a:solidFill>
              </a:rPr>
              <a:t>, špejle, tužka, nůžky</a:t>
            </a:r>
          </a:p>
          <a:p>
            <a:pPr algn="l"/>
            <a:endParaRPr lang="cs-CZ" sz="1900" dirty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Potřebný čas pro výuku DUM</a:t>
            </a:r>
            <a:r>
              <a:rPr lang="cs-CZ" sz="1900" b="1" smtClean="0">
                <a:solidFill>
                  <a:schemeClr val="bg1"/>
                </a:solidFill>
                <a:latin typeface="Book Antiqua" pitchFamily="18" charset="0"/>
              </a:rPr>
              <a:t>:</a:t>
            </a:r>
            <a:r>
              <a:rPr lang="cs-CZ" sz="1900" smtClean="0">
                <a:solidFill>
                  <a:schemeClr val="bg1"/>
                </a:solidFill>
                <a:latin typeface="Book Antiqua" pitchFamily="18" charset="0"/>
              </a:rPr>
              <a:t> 90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minut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Metodické zhodnocení a popis práce s digitálním učebním materiálem:   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Žáci pracují nejprve ve dvojici, poté samostatně podle pokynů na interaktivní tabuli. Na závěr proběhne zhodnocení prací.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>
              <a:solidFill>
                <a:schemeClr val="bg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7355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Motivace: </a:t>
            </a:r>
            <a:r>
              <a:rPr lang="cs-CZ" sz="2800" dirty="0" smtClean="0"/>
              <a:t>                                                                   Co všechno se ti honí hlavou?                                        Jaké myšlenky jsou ti příjemné a které nikoliv? Mluvíš někdy sám se sebou?</a:t>
            </a:r>
            <a:r>
              <a:rPr lang="cs-CZ" sz="2800" dirty="0"/>
              <a:t> </a:t>
            </a:r>
            <a:r>
              <a:rPr lang="cs-CZ" sz="2800" dirty="0" smtClean="0"/>
              <a:t>                              Říkáš všechno ostatním nebo si něco necháváš jenom pro sebe?</a:t>
            </a:r>
            <a:r>
              <a:rPr lang="cs-CZ" sz="2800" dirty="0"/>
              <a:t> </a:t>
            </a:r>
            <a:r>
              <a:rPr lang="cs-CZ" sz="2800" dirty="0" smtClean="0"/>
              <a:t>                                      Pamatujeme si všechno?                                           Co zapomínáme a proč se to tak děje?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  <p:pic>
        <p:nvPicPr>
          <p:cNvPr id="1026" name="Picture 2" descr="C:\Users\PacaltovaZ\AppData\Local\Microsoft\Windows\Temporary Internet Files\Content.IE5\AK57VJFN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76" y="4473415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6097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72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Pomůcky: </a:t>
            </a:r>
            <a:r>
              <a:rPr lang="cs-CZ" sz="2800" dirty="0" smtClean="0"/>
              <a:t>čtvrtka A3, papír A3, temperové barvy, houbička, tuš, špejle, tužka, nůžky</a:t>
            </a:r>
          </a:p>
          <a:p>
            <a:endParaRPr lang="cs-CZ" sz="2800" dirty="0"/>
          </a:p>
          <a:p>
            <a:r>
              <a:rPr lang="cs-CZ" sz="2800" dirty="0" smtClean="0"/>
              <a:t>Postupujte podle následujících pokynů.</a:t>
            </a:r>
          </a:p>
          <a:p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</p:spTree>
    <p:extLst>
      <p:ext uri="{BB962C8B-B14F-4D97-AF65-F5344CB8AC3E}">
        <p14:creationId xmlns:p14="http://schemas.microsoft.com/office/powerpoint/2010/main" val="37270070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Pracujte ve dvojici.</a:t>
            </a:r>
          </a:p>
          <a:p>
            <a:endParaRPr lang="cs-CZ" sz="2800" dirty="0"/>
          </a:p>
          <a:p>
            <a:r>
              <a:rPr lang="cs-CZ" sz="2800" dirty="0" smtClean="0"/>
              <a:t>Polož si hlavu na obyčejný papír a kamarád ti obkreslí tužkou její profil.</a:t>
            </a:r>
          </a:p>
          <a:p>
            <a:endParaRPr lang="cs-CZ" sz="2800" dirty="0"/>
          </a:p>
          <a:p>
            <a:r>
              <a:rPr lang="cs-CZ" sz="2800" dirty="0"/>
              <a:t>O</a:t>
            </a:r>
            <a:r>
              <a:rPr lang="cs-CZ" sz="2800" dirty="0" smtClean="0"/>
              <a:t>bkresli hlavu </a:t>
            </a:r>
            <a:r>
              <a:rPr lang="cs-CZ" sz="2800" dirty="0" smtClean="0"/>
              <a:t>                                            kamarádovi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Obrys své hlavy vystřihni </a:t>
            </a:r>
            <a:r>
              <a:rPr lang="cs-CZ" sz="2800" dirty="0" smtClean="0"/>
              <a:t>                                            a </a:t>
            </a:r>
            <a:r>
              <a:rPr lang="cs-CZ" sz="2800" dirty="0" smtClean="0"/>
              <a:t>vznikne ti šablona.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  <p:pic>
        <p:nvPicPr>
          <p:cNvPr id="1026" name="Picture 2" descr="D:\5.C\29.10.13 Co se mi honí hlavou\Snímek 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17032"/>
            <a:ext cx="3851920" cy="288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671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Šablonu přilož na čtvrtku a pomocí houbičky nanášej temperovou barvu </a:t>
            </a:r>
            <a:r>
              <a:rPr lang="cs-CZ" sz="2800" dirty="0" smtClean="0"/>
              <a:t>kolem šablony (</a:t>
            </a:r>
            <a:r>
              <a:rPr lang="cs-CZ" sz="2800" dirty="0"/>
              <a:t>tupování</a:t>
            </a:r>
            <a:r>
              <a:rPr lang="cs-CZ" sz="2800" dirty="0" smtClean="0"/>
              <a:t>). Zaplň celou plochu čtvrtky. 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  <p:pic>
        <p:nvPicPr>
          <p:cNvPr id="2052" name="Picture 4" descr="D:\5.C\29.10.13 Co se mi honí hlavou\Snímek 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665533" y="3414236"/>
            <a:ext cx="3730469" cy="279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3892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Šablonu </a:t>
            </a:r>
            <a:r>
              <a:rPr lang="cs-CZ" sz="2800" dirty="0" smtClean="0"/>
              <a:t>odejmi ze čtvrtky. </a:t>
            </a:r>
            <a:r>
              <a:rPr lang="cs-CZ" sz="2800" dirty="0" smtClean="0"/>
              <a:t>                                  Hlava </a:t>
            </a:r>
            <a:r>
              <a:rPr lang="cs-CZ" sz="2800" dirty="0" smtClean="0"/>
              <a:t>zůstane </a:t>
            </a:r>
            <a:r>
              <a:rPr lang="cs-CZ" sz="2800" dirty="0"/>
              <a:t>bílá.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  <p:pic>
        <p:nvPicPr>
          <p:cNvPr id="2053" name="Picture 5" descr="D:\5.C\29.10.13 Co se mi honí hlavou\Snímek 0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483768" y="3140968"/>
            <a:ext cx="4032449" cy="302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1674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Vezmi </a:t>
            </a:r>
            <a:r>
              <a:rPr lang="cs-CZ" sz="2800" dirty="0"/>
              <a:t>si tuš </a:t>
            </a:r>
            <a:r>
              <a:rPr lang="cs-CZ" sz="2800" dirty="0" smtClean="0"/>
              <a:t>a špejli a </a:t>
            </a:r>
            <a:r>
              <a:rPr lang="cs-CZ" sz="2800" dirty="0"/>
              <a:t>do bílé části </a:t>
            </a:r>
            <a:r>
              <a:rPr lang="cs-CZ" sz="2800" dirty="0" smtClean="0"/>
              <a:t>dokresli, </a:t>
            </a:r>
            <a:r>
              <a:rPr lang="cs-CZ" sz="2800" dirty="0"/>
              <a:t>na co nejvíc myslíš.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  <p:pic>
        <p:nvPicPr>
          <p:cNvPr id="3074" name="Picture 2" descr="D:\5.C\29.10.13 Co se mi honí hlavou\Snímek 0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2636912"/>
            <a:ext cx="3003797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5.C\29.10.13 Co se mi honí hlavou\Snímek 09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36912"/>
            <a:ext cx="3003798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94425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Ukázka prací žáků 5.C ZŠ Jičín, Husova: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  <p:pic>
        <p:nvPicPr>
          <p:cNvPr id="4098" name="Picture 2" descr="D:\5.C\29.10.13 Co se mi honí hlavou\Snímek 10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7071" b="30101"/>
          <a:stretch/>
        </p:blipFill>
        <p:spPr bwMode="auto">
          <a:xfrm>
            <a:off x="163279" y="2852936"/>
            <a:ext cx="8844377" cy="284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5.C\29.10.13 Co se mi honí hlavou\Snímek 10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1" t="4242" r="3788" b="9697"/>
          <a:stretch/>
        </p:blipFill>
        <p:spPr bwMode="auto">
          <a:xfrm>
            <a:off x="2555776" y="2852936"/>
            <a:ext cx="4306917" cy="284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9184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Ukázka prací žáků 5.C ZŠ Jičín, Husova: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  <p:pic>
        <p:nvPicPr>
          <p:cNvPr id="7" name="Picture 4" descr="D:\5.C\29.10.13 Co se mi honí hlavou\Snímek 11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545" r="2122" b="17671"/>
          <a:stretch/>
        </p:blipFill>
        <p:spPr bwMode="auto">
          <a:xfrm>
            <a:off x="130697" y="2276872"/>
            <a:ext cx="8950036" cy="190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D:\5.C\29.10.13 Co se mi honí hlavou\Snímek 10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76" t="60983" r="24091" b="11919"/>
          <a:stretch/>
        </p:blipFill>
        <p:spPr bwMode="auto">
          <a:xfrm>
            <a:off x="692727" y="4437112"/>
            <a:ext cx="7394102" cy="219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38074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Zdroje</a:t>
            </a:r>
            <a:r>
              <a:rPr lang="cs-CZ" sz="2800" dirty="0" smtClean="0"/>
              <a:t>: 					                Fotografie autorky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400" b="1" dirty="0" smtClean="0"/>
              <a:t>Co nosím v hlavě?</a:t>
            </a:r>
            <a:endParaRPr lang="cs-CZ" sz="3400" b="1" dirty="0"/>
          </a:p>
        </p:txBody>
      </p:sp>
    </p:spTree>
    <p:extLst>
      <p:ext uri="{BB962C8B-B14F-4D97-AF65-F5344CB8AC3E}">
        <p14:creationId xmlns:p14="http://schemas.microsoft.com/office/powerpoint/2010/main" val="39299551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4809</TotalTime>
  <Words>283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Prezentace aplikace PowerPoint</vt:lpstr>
      <vt:lpstr>Prezentace aplikace PowerPoint</vt:lpstr>
      <vt:lpstr>Co nosím v hlavě?</vt:lpstr>
      <vt:lpstr>Co nosím v hlavě?</vt:lpstr>
      <vt:lpstr>Co nosím v hlavě?</vt:lpstr>
      <vt:lpstr>Co nosím v hlavě?</vt:lpstr>
      <vt:lpstr>Co nosím v hlavě?</vt:lpstr>
      <vt:lpstr>Co nosím v hlavě?</vt:lpstr>
      <vt:lpstr>Co nosím v hlavě?</vt:lpstr>
      <vt:lpstr>Co nosím v hlavě?</vt:lpstr>
      <vt:lpstr>Co nosím v hlavě?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22</cp:revision>
  <dcterms:created xsi:type="dcterms:W3CDTF">2013-08-06T12:19:32Z</dcterms:created>
  <dcterms:modified xsi:type="dcterms:W3CDTF">2013-11-02T09:29:12Z</dcterms:modified>
</cp:coreProperties>
</file>