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  <p:sldMasterId id="2147483780" r:id="rId2"/>
  </p:sldMasterIdLst>
  <p:notesMasterIdLst>
    <p:notesMasterId r:id="rId14"/>
  </p:notesMasterIdLst>
  <p:sldIdLst>
    <p:sldId id="256" r:id="rId3"/>
    <p:sldId id="262" r:id="rId4"/>
    <p:sldId id="314" r:id="rId5"/>
    <p:sldId id="312" r:id="rId6"/>
    <p:sldId id="313" r:id="rId7"/>
    <p:sldId id="315" r:id="rId8"/>
    <p:sldId id="311" r:id="rId9"/>
    <p:sldId id="322" r:id="rId10"/>
    <p:sldId id="332" r:id="rId11"/>
    <p:sldId id="333" r:id="rId12"/>
    <p:sldId id="33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CC0099"/>
    <a:srgbClr val="FF3300"/>
    <a:srgbClr val="EB77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047" autoAdjust="0"/>
    <p:restoredTop sz="94660"/>
  </p:normalViewPr>
  <p:slideViewPr>
    <p:cSldViewPr>
      <p:cViewPr varScale="1">
        <p:scale>
          <a:sx n="73" d="100"/>
          <a:sy n="73" d="100"/>
        </p:scale>
        <p:origin x="-63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Literatura 6, oddíl Můj domov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VY_32_INOVACE_Doba Karla IV. v literatuře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 : Mgr. Kateřina Poživilová 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 : Mgr. Kateřina Poživilová 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Literatura 6, oddíl Můj domov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VY_32_INOVACE_Doba Karla IV. v literatuře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2.11.2013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2.11.2013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2.11.2013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2.11.2013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2.11.2013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2.11.2013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>
                <a:solidFill>
                  <a:srgbClr val="073E87"/>
                </a:solidFill>
              </a:rPr>
              <a:pPr/>
              <a:t>2.11.2013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115865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>
                <a:solidFill>
                  <a:srgbClr val="073E87"/>
                </a:solidFill>
              </a:rPr>
              <a:pPr/>
              <a:t>2.11.2013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2448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>
                <a:solidFill>
                  <a:srgbClr val="073E87"/>
                </a:solidFill>
              </a:rPr>
              <a:pPr/>
              <a:t>2.11.2013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02020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>
                <a:solidFill>
                  <a:srgbClr val="073E87"/>
                </a:solidFill>
              </a:rPr>
              <a:pPr/>
              <a:t>2.11.2013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542511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>
                <a:solidFill>
                  <a:srgbClr val="073E87"/>
                </a:solidFill>
              </a:rPr>
              <a:pPr/>
              <a:t>2.11.2013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79797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>
                <a:solidFill>
                  <a:srgbClr val="073E87"/>
                </a:solidFill>
              </a:rPr>
              <a:pPr/>
              <a:t>2.11.2013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05382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>
                <a:solidFill>
                  <a:srgbClr val="073E87"/>
                </a:solidFill>
              </a:rPr>
              <a:pPr/>
              <a:t>2.11.2013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0980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>
                <a:solidFill>
                  <a:srgbClr val="073E87"/>
                </a:solidFill>
              </a:rPr>
              <a:pPr/>
              <a:t>2.11.2013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39227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>
                <a:solidFill>
                  <a:srgbClr val="073E87"/>
                </a:solidFill>
              </a:rPr>
              <a:pPr/>
              <a:t>2.11.2013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5779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>
                <a:solidFill>
                  <a:srgbClr val="073E87"/>
                </a:solidFill>
              </a:rPr>
              <a:pPr/>
              <a:t>2.11.2013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3929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>
                <a:solidFill>
                  <a:srgbClr val="073E87"/>
                </a:solidFill>
              </a:rPr>
              <a:pPr/>
              <a:t>2.11.2013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3938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>
                <a:solidFill>
                  <a:srgbClr val="073E87"/>
                </a:solidFill>
              </a:rPr>
              <a:pPr/>
              <a:t>2.11.2013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02933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lunecnice.cz/sw/mapa-prahy-xcf/obrazky/6219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62378078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276872"/>
            <a:ext cx="7408333" cy="3450696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Materiál je určen pro hodinu literatury v 6. třídě. Předpokládá práci s Čítankou 6, Nakladatelství Fraus 2003.</a:t>
            </a:r>
          </a:p>
          <a:p>
            <a:r>
              <a:rPr lang="cs-CZ" dirty="0" smtClean="0"/>
              <a:t> Žáci pracují s textem Eduarda Petišky na základě otázek. Na snímku číslo 3 je zopakován pojem pověst. Na 4. snímku se žáci seznamují s novými  pojmy –literatura faktu, subjektivní a objektivní.</a:t>
            </a:r>
          </a:p>
          <a:p>
            <a:r>
              <a:rPr lang="cs-CZ" dirty="0" smtClean="0"/>
              <a:t> 5</a:t>
            </a:r>
            <a:r>
              <a:rPr lang="cs-CZ" dirty="0" smtClean="0"/>
              <a:t>. snímek </a:t>
            </a:r>
            <a:r>
              <a:rPr lang="cs-CZ" dirty="0" smtClean="0"/>
              <a:t>pracuje s ukázkou Karlova vlastního životopisu Vita Caroli. Znalosti literární teorie rozšiřuje o pojem autobiografie. Po zodpovězení otázky a kliknutí se objeví správná odpověď.</a:t>
            </a:r>
          </a:p>
          <a:p>
            <a:r>
              <a:rPr lang="cs-CZ" dirty="0" smtClean="0"/>
              <a:t> 7. snímek pracuje s textem Václava Cibuly O založení Nového Města, srovnání Prahy dnešní a Prahy doby Karlovy umožňuje hypertextový odkaz.</a:t>
            </a:r>
          </a:p>
          <a:p>
            <a:r>
              <a:rPr lang="cs-CZ" dirty="0" smtClean="0"/>
              <a:t>Na snímku 8 – 10 je alternativní test. Žáci vybírají správnou odpověď ze tří možností.</a:t>
            </a:r>
          </a:p>
          <a:p>
            <a:r>
              <a:rPr lang="cs-CZ" dirty="0" smtClean="0"/>
              <a:t>Materiál je určen k interaktivní výuce. </a:t>
            </a:r>
          </a:p>
          <a:p>
            <a:r>
              <a:rPr lang="cs-CZ" dirty="0" smtClean="0"/>
              <a:t>Jedna vyučovací hodina.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LITERATURA FAKTU</a:t>
            </a:r>
          </a:p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Literární zpracování historických i současných událostí a faktů</a:t>
            </a:r>
          </a:p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Události jsou vylíčeny pravdivě,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objektivně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Objektivní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– jak to vidí všichni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Subjektivní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– jak to vidím já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 faktu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2456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 jaký žánr se jedná? Pokus se dokázat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Jak poznáš v textu pasáže, které nejsou doložené nebo jsou fantastické?</a:t>
            </a:r>
          </a:p>
          <a:p>
            <a:endParaRPr lang="cs-CZ" dirty="0"/>
          </a:p>
          <a:p>
            <a:r>
              <a:rPr lang="cs-CZ" dirty="0" smtClean="0"/>
              <a:t>Znáš jinou knihu Eduarda Petišky?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Eduard Petiška: Král ze zlaté kolébky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140968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POVĚST, vztahuje se ke konkrétní osobě, místu, času, obsahuje fantastické motivy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3968" y="4509120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Podle částice </a:t>
            </a:r>
            <a:r>
              <a:rPr lang="cs-CZ" sz="2400" i="1" dirty="0" smtClean="0">
                <a:solidFill>
                  <a:srgbClr val="FF0000"/>
                </a:solidFill>
              </a:rPr>
              <a:t>prý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67744" y="5733256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Staré řecké báje a pověsti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6462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426576"/>
            <a:ext cx="7408333" cy="3450696"/>
          </a:xfrm>
        </p:spPr>
        <p:txBody>
          <a:bodyPr/>
          <a:lstStyle/>
          <a:p>
            <a:r>
              <a:rPr lang="cs-CZ" dirty="0" smtClean="0"/>
              <a:t>Jak se tento životopis nazývá?</a:t>
            </a:r>
          </a:p>
          <a:p>
            <a:r>
              <a:rPr lang="cs-CZ" dirty="0" smtClean="0"/>
              <a:t>Jak se cizím slovem nazývá vlastní životopis?</a:t>
            </a:r>
          </a:p>
          <a:p>
            <a:endParaRPr lang="cs-CZ" dirty="0"/>
          </a:p>
          <a:p>
            <a:r>
              <a:rPr lang="cs-CZ" dirty="0" smtClean="0"/>
              <a:t>Proč píše Karel o sobě v množném čísle?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Jaké jazyky uměl Karel IV.? 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Vlastní životopis Karla IV.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41127" y="2384573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Vita Caroli </a:t>
            </a:r>
            <a:r>
              <a:rPr lang="cs-CZ" sz="2400" dirty="0" err="1" smtClean="0">
                <a:solidFill>
                  <a:srgbClr val="FF0000"/>
                </a:solidFill>
              </a:rPr>
              <a:t>Quarti</a:t>
            </a:r>
            <a:r>
              <a:rPr lang="cs-CZ" sz="2400" dirty="0" smtClean="0">
                <a:solidFill>
                  <a:srgbClr val="FF0000"/>
                </a:solidFill>
              </a:rPr>
              <a:t>                                             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flipH="1">
            <a:off x="1330867" y="3285024"/>
            <a:ext cx="29836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Autobiografie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330867" y="4149080"/>
            <a:ext cx="73135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Tzv. plurál </a:t>
            </a:r>
            <a:r>
              <a:rPr lang="cs-CZ" sz="2400" dirty="0" err="1" smtClean="0">
                <a:solidFill>
                  <a:srgbClr val="FF0000"/>
                </a:solidFill>
              </a:rPr>
              <a:t>majestaticus</a:t>
            </a:r>
            <a:r>
              <a:rPr lang="cs-CZ" sz="2400" dirty="0" smtClean="0">
                <a:solidFill>
                  <a:srgbClr val="FF0000"/>
                </a:solidFill>
              </a:rPr>
              <a:t>, panovník mluvil o sobě v množném čísle, aby nezdůrazňoval vlastní osobu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67643" y="5487210"/>
            <a:ext cx="55086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Česky, francouzsky, italsky, německy, latinsky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557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žánrově zařadíš ukázky z vlastního životopisu Karla IV.?</a:t>
            </a:r>
          </a:p>
          <a:p>
            <a:endParaRPr lang="cs-CZ" dirty="0"/>
          </a:p>
          <a:p>
            <a:r>
              <a:rPr lang="cs-CZ" dirty="0" smtClean="0"/>
              <a:t>V jaké byl Karel situaci po příchodu do Čech?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Vita Caroli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9792" y="3140968"/>
            <a:ext cx="5040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Literatura faktu, autobiografie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12288" y="4393204"/>
            <a:ext cx="6328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Nikoho neznal, češtinu zapomněl, království bylo zpustošené,  Pražský hrad byl zničen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6023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vyčetl z hvězd dvorní hvězdář o budoucnosti Prahy?</a:t>
            </a:r>
          </a:p>
          <a:p>
            <a:endParaRPr lang="cs-CZ" dirty="0"/>
          </a:p>
          <a:p>
            <a:r>
              <a:rPr lang="cs-CZ" dirty="0" smtClean="0"/>
              <a:t>Jak chce Karel Prahu zachránit?</a:t>
            </a:r>
          </a:p>
          <a:p>
            <a:endParaRPr lang="cs-CZ" dirty="0"/>
          </a:p>
          <a:p>
            <a:r>
              <a:rPr lang="cs-CZ" dirty="0" smtClean="0"/>
              <a:t>Proč Karel nechtěl, aby se </a:t>
            </a:r>
            <a:r>
              <a:rPr lang="cs-CZ" dirty="0" smtClean="0">
                <a:hlinkClick r:id="rId2"/>
              </a:rPr>
              <a:t>nové město </a:t>
            </a:r>
            <a:r>
              <a:rPr lang="cs-CZ" dirty="0" smtClean="0"/>
              <a:t>jmenovalo po něm?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Václav Cibula: O založení Nového Města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95736" y="3140968"/>
            <a:ext cx="46085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Malá Strana podlehne požáru, Staré Město povodni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64088" y="3861049"/>
            <a:ext cx="3096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Výstavbou Nového Města pražského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79712" y="5229200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Byl skromný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36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1051992" y="1772816"/>
            <a:ext cx="4096072" cy="1152128"/>
          </a:xfrm>
          <a:prstGeom prst="cloud">
            <a:avLst/>
          </a:prstGeom>
          <a:solidFill>
            <a:srgbClr val="FFFF00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8064A2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Staré pověsti české</a:t>
            </a:r>
          </a:p>
        </p:txBody>
      </p:sp>
      <p:sp>
        <p:nvSpPr>
          <p:cNvPr id="6" name="Mrak 5"/>
          <p:cNvSpPr/>
          <p:nvPr/>
        </p:nvSpPr>
        <p:spPr>
          <a:xfrm>
            <a:off x="1051992" y="3212976"/>
            <a:ext cx="4096072" cy="1152128"/>
          </a:xfrm>
          <a:prstGeom prst="cloud">
            <a:avLst/>
          </a:prstGeom>
          <a:solidFill>
            <a:srgbClr val="FFFF00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8064A2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Biblické příběhy</a:t>
            </a:r>
          </a:p>
        </p:txBody>
      </p:sp>
      <p:sp>
        <p:nvSpPr>
          <p:cNvPr id="8" name="Mrak 7"/>
          <p:cNvSpPr/>
          <p:nvPr/>
        </p:nvSpPr>
        <p:spPr>
          <a:xfrm>
            <a:off x="1051992" y="4869160"/>
            <a:ext cx="4096072" cy="1224136"/>
          </a:xfrm>
          <a:prstGeom prst="cloud">
            <a:avLst/>
          </a:prstGeom>
          <a:solidFill>
            <a:srgbClr val="FFFF00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8064A2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Staré řecké báje a pověsti</a:t>
            </a:r>
          </a:p>
        </p:txBody>
      </p:sp>
      <p:pic>
        <p:nvPicPr>
          <p:cNvPr id="9" name="Picture 2" descr="C:\Users\sen\AppData\Local\Microsoft\Windows\Temporary Internet Files\Content.IE5\SWY5R9VX\MC900281626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2484" y="2492896"/>
            <a:ext cx="2807623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 flipH="1">
            <a:off x="2236451" y="836712"/>
            <a:ext cx="49998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Eduard Petiška napsal: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33712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0.00046 C 0.19115 0.00393 0.18576 0.00069 0.19618 0.0148 C 0.19983 0.01966 0.20434 0.02336 0.20695 0.02914 C 0.21181 0.03954 0.21389 0.04509 0.21927 0.05365 C 0.22604 0.06429 0.22413 0.05735 0.2316 0.07423 C 0.23385 0.07932 0.23976 0.09297 0.24236 0.09667 C 0.24688 0.10291 0.24983 0.11124 0.25451 0.11725 C 0.26285 0.12812 0.26927 0.13876 0.2776 0.14986 C 0.29028 0.16674 0.29983 0.17877 0.31771 0.18478 C 0.33056 0.19357 0.34392 0.20374 0.35764 0.20929 C 0.36129 0.21253 0.36441 0.21693 0.3684 0.2197 C 0.3717 0.22201 0.3757 0.22225 0.37917 0.22363 C 0.38785 0.23196 0.39653 0.23867 0.40538 0.2463 C 0.41215 0.25208 0.41441 0.25786 0.42222 0.26064 C 0.42535 0.2648 0.42847 0.26873 0.4316 0.27289 C 0.43316 0.27497 0.43455 0.27706 0.43611 0.27914 C 0.43767 0.28122 0.4408 0.28515 0.4408 0.28515 C 0.44427 0.27544 0.44306 0.27058 0.45 0.2648 C 0.45104 0.26757 0.45347 0.26989 0.45313 0.27289 C 0.45278 0.27544 0.45 0.2759 0.44844 0.27706 C 0.43976 0.28376 0.44479 0.27798 0.43924 0.28515 L 0.44375 0.27497 " pathEditMode="relative" ptsTypes="ffffffffffffffffffff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-0.00232 C 0.21354 0.00208 0.24618 0.00925 0.2776 0.01202 C 0.30729 0.02451 0.26337 0.00693 0.29913 0.01804 C 0.31059 0.0215 0.32153 0.02844 0.33299 0.03237 C 0.34844 0.04602 0.36563 0.04533 0.38385 0.04879 C 0.38976 0.05203 0.39653 0.05342 0.40226 0.05712 C 0.41007 0.06221 0.41684 0.07007 0.42535 0.07331 C 0.43195 0.07909 0.43924 0.08325 0.44688 0.0858 C 0.45035 0.0888 0.45347 0.09181 0.45764 0.09181 " pathEditMode="relative" ptsTypes="ffffffff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3" name="Mrak 2"/>
          <p:cNvSpPr/>
          <p:nvPr/>
        </p:nvSpPr>
        <p:spPr>
          <a:xfrm>
            <a:off x="1051992" y="1772816"/>
            <a:ext cx="4096072" cy="1152128"/>
          </a:xfrm>
          <a:prstGeom prst="cloud">
            <a:avLst/>
          </a:prstGeom>
          <a:solidFill>
            <a:srgbClr val="FFFF00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8064A2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Životopis</a:t>
            </a:r>
          </a:p>
        </p:txBody>
      </p:sp>
      <p:sp>
        <p:nvSpPr>
          <p:cNvPr id="4" name="Mrak 3"/>
          <p:cNvSpPr/>
          <p:nvPr/>
        </p:nvSpPr>
        <p:spPr>
          <a:xfrm>
            <a:off x="1403648" y="4941168"/>
            <a:ext cx="4096072" cy="1152128"/>
          </a:xfrm>
          <a:prstGeom prst="cloud">
            <a:avLst/>
          </a:prstGeom>
          <a:solidFill>
            <a:srgbClr val="FFFF00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8064A2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Odvětví biologie</a:t>
            </a:r>
          </a:p>
        </p:txBody>
      </p:sp>
      <p:sp>
        <p:nvSpPr>
          <p:cNvPr id="5" name="Mrak 4"/>
          <p:cNvSpPr/>
          <p:nvPr/>
        </p:nvSpPr>
        <p:spPr>
          <a:xfrm>
            <a:off x="827584" y="3284984"/>
            <a:ext cx="4096072" cy="1224136"/>
          </a:xfrm>
          <a:prstGeom prst="cloud">
            <a:avLst/>
          </a:prstGeom>
          <a:solidFill>
            <a:srgbClr val="FFFF00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8064A2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Vlastní životopis</a:t>
            </a:r>
          </a:p>
        </p:txBody>
      </p:sp>
      <p:pic>
        <p:nvPicPr>
          <p:cNvPr id="6" name="Picture 2" descr="C:\Users\sen\AppData\Local\Microsoft\Windows\Temporary Internet Files\Content.IE5\SWY5R9VX\MC900281626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2483" y="2492896"/>
            <a:ext cx="2807623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 flipH="1">
            <a:off x="2236451" y="836712"/>
            <a:ext cx="49998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Autobiografie je: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53298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0.00046 C 0.19115 0.00393 0.18576 0.00069 0.19618 0.0148 C 0.19983 0.01966 0.20434 0.02336 0.20695 0.02914 C 0.21181 0.03954 0.21389 0.04509 0.21927 0.05365 C 0.22604 0.06429 0.22413 0.05735 0.2316 0.07423 C 0.23385 0.07932 0.23976 0.09297 0.24236 0.09667 C 0.24688 0.10291 0.24983 0.11124 0.25451 0.11725 C 0.26285 0.12812 0.26927 0.13876 0.2776 0.14986 C 0.29028 0.16674 0.29983 0.17877 0.31771 0.18478 C 0.33056 0.19357 0.34392 0.20374 0.35764 0.20929 C 0.36129 0.21253 0.36441 0.21693 0.3684 0.2197 C 0.3717 0.22201 0.3757 0.22225 0.37917 0.22363 C 0.38785 0.23196 0.39653 0.23867 0.40538 0.2463 C 0.41215 0.25208 0.41441 0.25786 0.42222 0.26064 C 0.42535 0.2648 0.42847 0.26873 0.4316 0.27289 C 0.43316 0.27497 0.43455 0.27706 0.43611 0.27914 C 0.43767 0.28122 0.4408 0.28515 0.4408 0.28515 C 0.44427 0.27544 0.44306 0.27058 0.45 0.2648 C 0.45104 0.26757 0.45347 0.26989 0.45313 0.27289 C 0.45278 0.27544 0.45 0.2759 0.44844 0.27706 C 0.43976 0.28376 0.44479 0.27798 0.43924 0.28515 L 0.44375 0.27497 " pathEditMode="relative" ptsTypes="ffffffffffffffffffff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41 0.01366 C 0.16892 -0.01204 0.19618 -0.03681 0.22031 -0.06366 C 0.24826 -0.08195 0.20747 -0.0544 0.23906 -0.07917 C 0.24913 -0.08727 0.26076 -0.09236 0.27101 -0.1 C 0.28924 -0.1044 0.30122 -0.12037 0.31632 -0.13496 C 0.32222 -0.13796 0.32795 -0.14306 0.33403 -0.14584 C 0.34219 -0.14931 0.35122 -0.14977 0.35903 -0.15533 C 0.36684 -0.15718 0.37431 -0.16088 0.38108 -0.16597 C 0.38524 -0.16713 0.38906 -0.16783 0.39201 -0.17153 " pathEditMode="relative" rAng="-2616749" ptsTypes="ffffffff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396" y="-9259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3" name="Mrak 2"/>
          <p:cNvSpPr/>
          <p:nvPr/>
        </p:nvSpPr>
        <p:spPr>
          <a:xfrm>
            <a:off x="1051992" y="1772816"/>
            <a:ext cx="4096072" cy="1152128"/>
          </a:xfrm>
          <a:prstGeom prst="cloud">
            <a:avLst/>
          </a:prstGeom>
          <a:solidFill>
            <a:srgbClr val="FFFF00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8064A2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Kamenný</a:t>
            </a:r>
            <a:endParaRPr kumimoji="0" lang="cs-CZ" sz="2800" b="0" i="0" u="none" strike="noStrike" kern="0" cap="none" spc="0" normalizeH="0" baseline="0" noProof="0" dirty="0" smtClean="0">
              <a:ln>
                <a:noFill/>
              </a:ln>
              <a:solidFill>
                <a:srgbClr val="8064A2">
                  <a:lumMod val="75000"/>
                </a:srgbClr>
              </a:solidFill>
              <a:effectLst/>
              <a:uLnTx/>
              <a:uFillTx/>
              <a:latin typeface="Calibri"/>
            </a:endParaRPr>
          </a:p>
        </p:txBody>
      </p:sp>
      <p:sp>
        <p:nvSpPr>
          <p:cNvPr id="4" name="Mrak 3"/>
          <p:cNvSpPr/>
          <p:nvPr/>
        </p:nvSpPr>
        <p:spPr>
          <a:xfrm>
            <a:off x="1403648" y="4941168"/>
            <a:ext cx="4096072" cy="1152128"/>
          </a:xfrm>
          <a:prstGeom prst="cloud">
            <a:avLst/>
          </a:prstGeom>
          <a:solidFill>
            <a:srgbClr val="FFFF00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8064A2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Pražský</a:t>
            </a:r>
          </a:p>
        </p:txBody>
      </p:sp>
      <p:sp>
        <p:nvSpPr>
          <p:cNvPr id="5" name="Mrak 4"/>
          <p:cNvSpPr/>
          <p:nvPr/>
        </p:nvSpPr>
        <p:spPr>
          <a:xfrm>
            <a:off x="827584" y="3284984"/>
            <a:ext cx="4096072" cy="1224136"/>
          </a:xfrm>
          <a:prstGeom prst="cloud">
            <a:avLst/>
          </a:prstGeom>
          <a:solidFill>
            <a:srgbClr val="FFFF00"/>
          </a:solidFill>
          <a:ln w="25400" cap="flat" cmpd="sng" algn="ctr">
            <a:solidFill>
              <a:srgbClr val="4F81BD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rgbClr val="8064A2">
                    <a:lumMod val="75000"/>
                  </a:srgbClr>
                </a:solidFill>
                <a:effectLst/>
                <a:uLnTx/>
                <a:uFillTx/>
                <a:latin typeface="Calibri"/>
              </a:rPr>
              <a:t>Juditin</a:t>
            </a:r>
          </a:p>
        </p:txBody>
      </p:sp>
      <p:pic>
        <p:nvPicPr>
          <p:cNvPr id="6" name="Picture 2" descr="C:\Users\sen\AppData\Local\Microsoft\Windows\Temporary Internet Files\Content.IE5\SWY5R9VX\MC900281626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2483" y="2492896"/>
            <a:ext cx="2807623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 flipH="1">
            <a:off x="719225" y="980728"/>
            <a:ext cx="79208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Předchůdce Karlova mostu se jmenoval: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33384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8229 0.00046 C 0.19115 0.00393 0.18576 0.00069 0.19618 0.0148 C 0.19983 0.01966 0.20434 0.02336 0.20695 0.02914 C 0.21181 0.03954 0.21389 0.04509 0.21927 0.05365 C 0.22604 0.06429 0.22413 0.05735 0.2316 0.07423 C 0.23385 0.07932 0.23976 0.09297 0.24236 0.09667 C 0.24688 0.10291 0.24983 0.11124 0.25451 0.11725 C 0.26285 0.12812 0.26927 0.13876 0.2776 0.14986 C 0.29028 0.16674 0.29983 0.17877 0.31771 0.18478 C 0.33056 0.19357 0.34392 0.20374 0.35764 0.20929 C 0.36129 0.21253 0.36441 0.21693 0.3684 0.2197 C 0.3717 0.22201 0.3757 0.22225 0.37917 0.22363 C 0.38785 0.23196 0.39653 0.23867 0.40538 0.2463 C 0.41215 0.25208 0.41441 0.25786 0.42222 0.26064 C 0.42535 0.2648 0.42847 0.26873 0.4316 0.27289 C 0.43316 0.27497 0.43455 0.27706 0.43611 0.27914 C 0.43767 0.28122 0.4408 0.28515 0.4408 0.28515 C 0.44427 0.27544 0.44306 0.27058 0.45 0.2648 C 0.45104 0.26757 0.45347 0.26989 0.45313 0.27289 C 0.45278 0.27544 0.45 0.2759 0.44844 0.27706 C 0.43976 0.28376 0.44479 0.27798 0.43924 0.28515 L 0.44375 0.27497 " pathEditMode="relative" ptsTypes="ffffffffffffffffffff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41 0.01366 C 0.16892 -0.01204 0.19618 -0.03681 0.22031 -0.06366 C 0.24826 -0.08195 0.20747 -0.0544 0.23906 -0.07917 C 0.24913 -0.08727 0.26076 -0.09236 0.27101 -0.1 C 0.28924 -0.1044 0.30122 -0.12037 0.31632 -0.13496 C 0.32222 -0.13796 0.32795 -0.14306 0.33403 -0.14584 C 0.34219 -0.14931 0.35122 -0.14977 0.35903 -0.15533 C 0.36684 -0.15718 0.37431 -0.16088 0.38108 -0.16597 C 0.38524 -0.16713 0.38906 -0.16783 0.39201 -0.17153 " pathEditMode="relative" rAng="-2616749" ptsTypes="ffffffff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396" y="-9259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>
                <a:solidFill>
                  <a:srgbClr val="073E87"/>
                </a:solidFill>
              </a:rPr>
              <a:pPr/>
              <a:t>11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595833" y="2348880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31B6FD"/>
              </a:buClr>
            </a:pPr>
            <a:r>
              <a:rPr lang="cs-CZ" i="1" u="sng" dirty="0" smtClean="0">
                <a:solidFill>
                  <a:srgbClr val="073E87"/>
                </a:solidFill>
              </a:rPr>
              <a:t>Použitá literatura</a:t>
            </a:r>
            <a:r>
              <a:rPr lang="cs-CZ" i="1" u="sng" dirty="0" smtClean="0">
                <a:solidFill>
                  <a:srgbClr val="073E87"/>
                </a:solidFill>
              </a:rPr>
              <a:t>: </a:t>
            </a:r>
            <a:r>
              <a:rPr lang="cs-CZ" dirty="0"/>
              <a:t>LEDERBUCHOVÁ, Ladislava; BERÁNKOVÁ, Eva. </a:t>
            </a:r>
            <a:r>
              <a:rPr lang="cs-CZ" i="1" dirty="0"/>
              <a:t>Čítanka, příručka učitele pro 6. ročník základní školy a víceletá gymnázia</a:t>
            </a:r>
            <a:r>
              <a:rPr lang="cs-CZ" dirty="0"/>
              <a:t>. Plzeň: Fraus, 2003, ISBN 80 - 7238 - 249 - 7. </a:t>
            </a:r>
            <a:endParaRPr lang="cs-CZ" i="1" u="sng" dirty="0" smtClean="0">
              <a:solidFill>
                <a:srgbClr val="073E87"/>
              </a:solidFill>
            </a:endParaRPr>
          </a:p>
          <a:p>
            <a:pPr>
              <a:buClr>
                <a:srgbClr val="31B6FD"/>
              </a:buClr>
            </a:pPr>
            <a:endParaRPr lang="cs-CZ" dirty="0" smtClean="0">
              <a:solidFill>
                <a:srgbClr val="073E87"/>
              </a:solidFill>
            </a:endParaRPr>
          </a:p>
          <a:p>
            <a:pPr>
              <a:buClr>
                <a:srgbClr val="31B6FD"/>
              </a:buClr>
            </a:pPr>
            <a:r>
              <a:rPr lang="cs-CZ" i="1" u="sng" dirty="0" smtClean="0">
                <a:solidFill>
                  <a:srgbClr val="073E87"/>
                </a:solidFill>
              </a:rPr>
              <a:t>Internetové odkazy:</a:t>
            </a:r>
          </a:p>
          <a:p>
            <a:pPr>
              <a:buClr>
                <a:srgbClr val="31B6FD"/>
              </a:buClr>
            </a:pPr>
            <a:endParaRPr lang="cs-CZ" i="1" u="sng" dirty="0">
              <a:solidFill>
                <a:srgbClr val="073E87"/>
              </a:solidFill>
            </a:endParaRPr>
          </a:p>
          <a:p>
            <a:pPr marL="0" indent="0">
              <a:buClr>
                <a:srgbClr val="31B6FD"/>
              </a:buClr>
              <a:buFont typeface="Symbol" pitchFamily="18" charset="2"/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 </a:t>
            </a:r>
          </a:p>
          <a:p>
            <a:pPr>
              <a:buClr>
                <a:srgbClr val="31B6FD"/>
              </a:buClr>
            </a:pPr>
            <a:r>
              <a:rPr lang="cs-CZ" i="1" u="sng" dirty="0">
                <a:solidFill>
                  <a:srgbClr val="073E87"/>
                </a:solidFill>
              </a:rPr>
              <a:t>J</a:t>
            </a:r>
            <a:r>
              <a:rPr lang="cs-CZ" i="1" u="sng" dirty="0" smtClean="0">
                <a:solidFill>
                  <a:srgbClr val="073E87"/>
                </a:solidFill>
              </a:rPr>
              <a:t>iné zdroje:</a:t>
            </a:r>
          </a:p>
          <a:p>
            <a:pPr marL="0" indent="0">
              <a:buClr>
                <a:srgbClr val="31B6FD"/>
              </a:buClr>
              <a:buFont typeface="Symbol" pitchFamily="18" charset="2"/>
              <a:buNone/>
            </a:pPr>
            <a:endParaRPr lang="cs-CZ" sz="2000" dirty="0" smtClean="0">
              <a:solidFill>
                <a:srgbClr val="073E87"/>
              </a:solidFill>
            </a:endParaRPr>
          </a:p>
        </p:txBody>
      </p:sp>
      <p:sp>
        <p:nvSpPr>
          <p:cNvPr id="16" name="Zástupný symbol pro číslo snímku 2"/>
          <p:cNvSpPr txBox="1">
            <a:spLocks/>
          </p:cNvSpPr>
          <p:nvPr/>
        </p:nvSpPr>
        <p:spPr>
          <a:xfrm>
            <a:off x="4143488" y="64025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>
                <a:solidFill>
                  <a:srgbClr val="073E87"/>
                </a:solidFill>
              </a:rPr>
              <a:pPr/>
              <a:t>11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17" name="Nadpis 3"/>
          <p:cNvSpPr txBox="1">
            <a:spLocks/>
          </p:cNvSpPr>
          <p:nvPr/>
        </p:nvSpPr>
        <p:spPr>
          <a:xfrm>
            <a:off x="609600" y="4907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8726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1765</TotalTime>
  <Words>522</Words>
  <Application>Microsoft Office PowerPoint</Application>
  <PresentationFormat>Předvádění na obrazovce (4:3)</PresentationFormat>
  <Paragraphs>88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Vlnění</vt:lpstr>
      <vt:lpstr>1_Vlnění</vt:lpstr>
      <vt:lpstr>Základní škola a Mateřská škola Bílá Třemešná, okres Trutnov</vt:lpstr>
      <vt:lpstr>Anotace</vt:lpstr>
      <vt:lpstr>Literatura faktu</vt:lpstr>
      <vt:lpstr>Eduard Petiška: Král ze zlaté kolébky</vt:lpstr>
      <vt:lpstr>Vlastní životopis Karla IV.</vt:lpstr>
      <vt:lpstr>Vita Caroli</vt:lpstr>
      <vt:lpstr>Václav Cibula: O založení Nového Města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Kateřina Poživilová</cp:lastModifiedBy>
  <cp:revision>220</cp:revision>
  <dcterms:created xsi:type="dcterms:W3CDTF">2013-05-10T12:01:16Z</dcterms:created>
  <dcterms:modified xsi:type="dcterms:W3CDTF">2013-11-02T13:33:56Z</dcterms:modified>
</cp:coreProperties>
</file>