
<file path=[Content_Types].xml><?xml version="1.0" encoding="utf-8"?>
<Types xmlns="http://schemas.openxmlformats.org/package/2006/content-types"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3"/>
  </p:notesMasterIdLst>
  <p:sldIdLst>
    <p:sldId id="256" r:id="rId2"/>
    <p:sldId id="262" r:id="rId3"/>
    <p:sldId id="323" r:id="rId4"/>
    <p:sldId id="316" r:id="rId5"/>
    <p:sldId id="317" r:id="rId6"/>
    <p:sldId id="320" r:id="rId7"/>
    <p:sldId id="318" r:id="rId8"/>
    <p:sldId id="319" r:id="rId9"/>
    <p:sldId id="327" r:id="rId10"/>
    <p:sldId id="325" r:id="rId11"/>
    <p:sldId id="328" r:id="rId12"/>
    <p:sldId id="329" r:id="rId13"/>
    <p:sldId id="330" r:id="rId14"/>
    <p:sldId id="326" r:id="rId15"/>
    <p:sldId id="331" r:id="rId16"/>
    <p:sldId id="322" r:id="rId17"/>
    <p:sldId id="333" r:id="rId18"/>
    <p:sldId id="332" r:id="rId19"/>
    <p:sldId id="336" r:id="rId20"/>
    <p:sldId id="337" r:id="rId21"/>
    <p:sldId id="33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CC0099"/>
    <a:srgbClr val="FF3300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47" autoAdjust="0"/>
    <p:restoredTop sz="94660"/>
  </p:normalViewPr>
  <p:slideViewPr>
    <p:cSldViewPr>
      <p:cViewPr varScale="1">
        <p:scale>
          <a:sx n="73" d="100"/>
          <a:sy n="73" d="100"/>
        </p:scale>
        <p:origin x="-129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VY_32_INOVACE_Doba Karla IV. v literatuře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Můj domov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VY_32_INOVACE_Doba Karla IV. v literatuře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%C3%A1ni_z_Velhartic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62378078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844824"/>
            <a:ext cx="7408333" cy="3450696"/>
          </a:xfrm>
        </p:spPr>
        <p:txBody>
          <a:bodyPr>
            <a:noAutofit/>
          </a:bodyPr>
          <a:lstStyle/>
          <a:p>
            <a:r>
              <a:rPr lang="cs-CZ" sz="2000" dirty="0" smtClean="0"/>
              <a:t>Materiál je určen pro hodinu literatury v 6. třídě. Předpokládá práci s Čítankou 6, Nakladatelství Fraus 2003.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Tématem je Nerudova báseň Romance o Karlu IV. Žáci se seznamují s pojmy tvůrčí licence, paralelismus, romance, lyrika, epika. Učivo je rozšířeno přes hypertextový odkaz.</a:t>
            </a:r>
          </a:p>
          <a:p>
            <a:r>
              <a:rPr lang="cs-CZ" sz="2000" dirty="0" smtClean="0"/>
              <a:t>Po přečtení textu odpovídají žáci na otázky k němu, po kliknutí se objeví správná odpověď. Další snímky jsou rozšířením učiva k úryvku z knihy Zdeňka Mahlera. Informace jsou doplněny obrázky. </a:t>
            </a:r>
            <a:r>
              <a:rPr lang="cs-CZ" sz="2000" dirty="0" smtClean="0"/>
              <a:t> </a:t>
            </a:r>
            <a:r>
              <a:rPr lang="cs-CZ" sz="2000" smtClean="0"/>
              <a:t>Závěrečný </a:t>
            </a:r>
            <a:r>
              <a:rPr lang="cs-CZ" sz="2000" dirty="0" smtClean="0"/>
              <a:t>test je alternativní. Žáci vybírají správnou odpověď ze tří možností.</a:t>
            </a:r>
          </a:p>
          <a:p>
            <a:r>
              <a:rPr lang="cs-CZ" sz="2000" dirty="0" smtClean="0"/>
              <a:t> Materiál je určen k interaktivní výuce. </a:t>
            </a:r>
          </a:p>
          <a:p>
            <a:r>
              <a:rPr lang="cs-CZ" sz="2000" dirty="0" smtClean="0"/>
              <a:t>Jedna vyučovací hodina.</a:t>
            </a:r>
            <a:endParaRPr lang="cs-CZ" sz="2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Útvar lidové slovesnosti</a:t>
            </a:r>
          </a:p>
          <a:p>
            <a:r>
              <a:rPr lang="cs-CZ" dirty="0" smtClean="0"/>
              <a:t>2. Vlastní životopis</a:t>
            </a:r>
          </a:p>
          <a:p>
            <a:r>
              <a:rPr lang="cs-CZ" dirty="0" smtClean="0"/>
              <a:t>3. Rozhovor</a:t>
            </a:r>
          </a:p>
          <a:p>
            <a:r>
              <a:rPr lang="cs-CZ" dirty="0" smtClean="0"/>
              <a:t>4. Stručné vyjádření lidové zkušenosti, obsahuje ponaučení</a:t>
            </a:r>
          </a:p>
          <a:p>
            <a:r>
              <a:rPr lang="cs-CZ" dirty="0" smtClean="0"/>
              <a:t>5. Příjmení autora Starých řeckých bájí a pověstí</a:t>
            </a:r>
          </a:p>
          <a:p>
            <a:r>
              <a:rPr lang="cs-CZ" dirty="0" smtClean="0"/>
              <a:t>6. Hrad, který nechal postavit Karel IV.</a:t>
            </a:r>
          </a:p>
          <a:p>
            <a:r>
              <a:rPr lang="cs-CZ" dirty="0" smtClean="0"/>
              <a:t>7. Slovo, které dal světu Josef Čapek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Doplňovačka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666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Bušek z </a:t>
            </a:r>
            <a:r>
              <a:rPr lang="cs-CZ" dirty="0" err="1" smtClean="0"/>
              <a:t>Vilhartic</a:t>
            </a:r>
            <a:r>
              <a:rPr lang="cs-CZ" dirty="0" smtClean="0"/>
              <a:t> skutečnou historickou postavou?</a:t>
            </a:r>
          </a:p>
          <a:p>
            <a:r>
              <a:rPr lang="cs-CZ" dirty="0" smtClean="0"/>
              <a:t>Dokaž své tvrzení</a:t>
            </a:r>
          </a:p>
          <a:p>
            <a:endParaRPr lang="cs-CZ" dirty="0"/>
          </a:p>
          <a:p>
            <a:r>
              <a:rPr lang="cs-CZ" dirty="0" smtClean="0"/>
              <a:t>Čím je víno, které oba přátelé ochutnávají výjimečné?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Jedná se o skutečně historickou událost?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Neruda: Romance o Karlu IV.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3140968"/>
            <a:ext cx="5040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Ano, o přátelství Karla s Buškem jsme četli v ukázce z Karlova životopisu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4398203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Víno, které Karel dovezl z Francie, z první sklizně révy v Čechách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46909" y="5733256"/>
            <a:ext cx="73135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Nevíme, Neruda zpracovává historické události podle vlastní představy – tvůrčí licence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39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Chutná králi víno? Jak se o něm vyjadřuje?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Jak se vyjadřuje o Čechách a českých lidech?</a:t>
            </a:r>
          </a:p>
          <a:p>
            <a:endParaRPr lang="cs-CZ" dirty="0"/>
          </a:p>
          <a:p>
            <a:r>
              <a:rPr lang="cs-CZ" dirty="0" smtClean="0"/>
              <a:t>Jak se mění králova nálada?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Romance o Karlu IV.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3140968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Ne. Křiví ústa, láme vaz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4437112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Hanlivě, stěžuje si na ně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5301208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Zlepšila se, víno mu zachutnalo, je smířlivější i k českým lidem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02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310" y="1628800"/>
            <a:ext cx="7005381" cy="3451225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Velhartice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95836" y="5301208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Hrad na Šumavě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07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chová </a:t>
            </a:r>
            <a:r>
              <a:rPr lang="cs-CZ" dirty="0" smtClean="0">
                <a:hlinkClick r:id="rId2"/>
              </a:rPr>
              <a:t>Bušek z </a:t>
            </a:r>
            <a:r>
              <a:rPr lang="cs-CZ" dirty="0" err="1" smtClean="0">
                <a:hlinkClick r:id="rId2"/>
              </a:rPr>
              <a:t>Vilhartic</a:t>
            </a:r>
            <a:r>
              <a:rPr lang="cs-CZ" dirty="0" smtClean="0">
                <a:hlinkClick r:id="rId2"/>
              </a:rPr>
              <a:t>?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PARALELISMUS –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druh přirovnání, básník klade přirovnávané jevy vedle sebe</a:t>
            </a:r>
          </a:p>
          <a:p>
            <a:r>
              <a:rPr lang="cs-CZ" dirty="0" smtClean="0"/>
              <a:t>Zde chuť vína a česká národní povaha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Romance o Karlu IV.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212976"/>
            <a:ext cx="5832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Čeká, jak se král rozhodne sám, má z jeho rozhodnutí radost, potvrzuje jeho správnost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05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132856"/>
            <a:ext cx="7408333" cy="345069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ROMANCE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Vznikla ve Španělsku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Původně byl text doprovázen hudbou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Lyricko-epická báseň s veselým dějem, šťastným koncem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LYRIKA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– vyjadřuje city, pocity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EPIKA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– vypráví děj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3724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Nejstarší součást korunovačních klenotů (jablko a žezlo ze 16. století)</a:t>
            </a:r>
          </a:p>
          <a:p>
            <a:r>
              <a:rPr lang="cs-CZ" sz="2800" dirty="0" smtClean="0"/>
              <a:t>Zasvěcena sv. Václavovi</a:t>
            </a:r>
          </a:p>
          <a:p>
            <a:r>
              <a:rPr lang="cs-CZ" sz="2800" dirty="0" smtClean="0"/>
              <a:t>Nechal ji zhotovit Karel IV. pro svou korunovaci českým králem</a:t>
            </a:r>
          </a:p>
          <a:p>
            <a:r>
              <a:rPr lang="cs-CZ" sz="2800" dirty="0" smtClean="0"/>
              <a:t>Dlouho zůstávala na Karlštejně</a:t>
            </a:r>
          </a:p>
          <a:p>
            <a:r>
              <a:rPr lang="cs-CZ" sz="2800" dirty="0" smtClean="0"/>
              <a:t>Dnes jsou klenoty v chrámu sv. Víta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Svatováclavská koruna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395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7003" y="1772816"/>
            <a:ext cx="6449994" cy="464906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Svatováclavská koruna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5635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Klenoty jsou chráněny sedmi zámky</a:t>
            </a:r>
          </a:p>
          <a:p>
            <a:r>
              <a:rPr lang="cs-CZ" sz="2800" dirty="0" smtClean="0"/>
              <a:t>Sedm klíčů mají představitelé české státnosti</a:t>
            </a:r>
          </a:p>
          <a:p>
            <a:r>
              <a:rPr lang="cs-CZ" sz="2800" dirty="0" smtClean="0"/>
              <a:t>Prezident, předseda Senátu, předseda Poslanecké sněmovny, předseda vlády, primátor hlavního města,</a:t>
            </a:r>
          </a:p>
          <a:p>
            <a:r>
              <a:rPr lang="cs-CZ" sz="2800" dirty="0" smtClean="0"/>
              <a:t>arcibiskup, probošt Metropolitní kapituly sv. Víta</a:t>
            </a:r>
          </a:p>
          <a:p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Korunovační klenoty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6425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Zhotovena z 21 – 22 karátového zlata</a:t>
            </a:r>
          </a:p>
          <a:p>
            <a:r>
              <a:rPr lang="cs-CZ" sz="2800" dirty="0" smtClean="0"/>
              <a:t>Zdobena 96 drahokamy, 20 perlami</a:t>
            </a:r>
          </a:p>
          <a:p>
            <a:r>
              <a:rPr lang="cs-CZ" sz="2800" dirty="0" smtClean="0"/>
              <a:t>Na vrcholu je kříž s trnem z Kristovy trnové koruny.</a:t>
            </a:r>
          </a:p>
          <a:p>
            <a:endParaRPr lang="cs-CZ" sz="2800" dirty="0"/>
          </a:p>
          <a:p>
            <a:r>
              <a:rPr lang="cs-CZ" sz="2800" dirty="0" smtClean="0"/>
              <a:t>Podle pověsti každý, kdo nemá právo si korunu nasadit, a přesto to udělá, do roka zemře.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Svatováclavská koruna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5432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Asi 907 – 28. 9. 935</a:t>
            </a:r>
          </a:p>
          <a:p>
            <a:r>
              <a:rPr lang="cs-CZ" sz="2800" dirty="0" smtClean="0"/>
              <a:t>Český kníže a světec</a:t>
            </a:r>
          </a:p>
          <a:p>
            <a:r>
              <a:rPr lang="cs-CZ" sz="2800" dirty="0" smtClean="0"/>
              <a:t>Patron české země</a:t>
            </a:r>
          </a:p>
          <a:p>
            <a:r>
              <a:rPr lang="cs-CZ" sz="2800" dirty="0" smtClean="0"/>
              <a:t>Vychován babičkou Ludmilou</a:t>
            </a:r>
          </a:p>
          <a:p>
            <a:r>
              <a:rPr lang="cs-CZ" sz="2800" dirty="0" smtClean="0"/>
              <a:t>Zavražděn bratrem Boleslavem, který pak mohl převzít vládu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Svatý Václav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6128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2627" y="4386261"/>
            <a:ext cx="66684" cy="28579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Svatý Václav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56792"/>
            <a:ext cx="3381847" cy="486795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4644008" y="4509120"/>
            <a:ext cx="40324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Socha svatého Václava od Petra Parléře ve Svatováclavské kapli sv. Víta 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5531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J. V. </a:t>
            </a:r>
            <a:r>
              <a:rPr lang="cs-CZ" dirty="0" err="1" smtClean="0"/>
              <a:t>Myslbek</a:t>
            </a:r>
            <a:r>
              <a:rPr lang="cs-CZ" dirty="0" smtClean="0"/>
              <a:t>: Socha svatého Václava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612367"/>
            <a:ext cx="2880320" cy="470754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0" y="2492896"/>
            <a:ext cx="3996432" cy="34172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Socha na Václavském náměstí v Praze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9382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1051992" y="1772816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Literární směr</a:t>
            </a:r>
          </a:p>
        </p:txBody>
      </p:sp>
      <p:sp>
        <p:nvSpPr>
          <p:cNvPr id="6" name="Mrak 5"/>
          <p:cNvSpPr/>
          <p:nvPr/>
        </p:nvSpPr>
        <p:spPr>
          <a:xfrm>
            <a:off x="1051992" y="3212976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Novinový článek</a:t>
            </a:r>
          </a:p>
        </p:txBody>
      </p:sp>
      <p:sp>
        <p:nvSpPr>
          <p:cNvPr id="8" name="Mrak 7"/>
          <p:cNvSpPr/>
          <p:nvPr/>
        </p:nvSpPr>
        <p:spPr>
          <a:xfrm>
            <a:off x="1051992" y="4869160"/>
            <a:ext cx="4096072" cy="1224136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Druh přirovnání</a:t>
            </a:r>
          </a:p>
        </p:txBody>
      </p:sp>
      <p:pic>
        <p:nvPicPr>
          <p:cNvPr id="9" name="Picture 2" descr="C:\Users\sen\AppData\Local\Microsoft\Windows\Temporary Internet Files\Content.IE5\SWY5R9VX\MC90028162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484" y="2492896"/>
            <a:ext cx="280762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 flipH="1">
            <a:off x="1331640" y="804906"/>
            <a:ext cx="4999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Paralelismus je: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3712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1051992" y="1772816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Milostná píseň</a:t>
            </a:r>
          </a:p>
        </p:txBody>
      </p:sp>
      <p:sp>
        <p:nvSpPr>
          <p:cNvPr id="4" name="Mrak 3"/>
          <p:cNvSpPr/>
          <p:nvPr/>
        </p:nvSpPr>
        <p:spPr>
          <a:xfrm>
            <a:off x="1403648" y="4941168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Romantický film</a:t>
            </a:r>
          </a:p>
        </p:txBody>
      </p:sp>
      <p:sp>
        <p:nvSpPr>
          <p:cNvPr id="5" name="Mrak 4"/>
          <p:cNvSpPr/>
          <p:nvPr/>
        </p:nvSpPr>
        <p:spPr>
          <a:xfrm>
            <a:off x="539552" y="3068960"/>
            <a:ext cx="4824536" cy="1584176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Lyricko</a:t>
            </a: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 – epická báseň s veselým dějem</a:t>
            </a:r>
          </a:p>
        </p:txBody>
      </p:sp>
      <p:pic>
        <p:nvPicPr>
          <p:cNvPr id="6" name="Picture 2" descr="C:\Users\sen\AppData\Local\Microsoft\Windows\Temporary Internet Files\Content.IE5\SWY5R9VX\MC90028162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483" y="2492896"/>
            <a:ext cx="280762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 flipH="1">
            <a:off x="719225" y="980728"/>
            <a:ext cx="79208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Romance je: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3384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41 0.01366 C 0.16892 -0.01204 0.19618 -0.03681 0.22031 -0.06366 C 0.24826 -0.08195 0.20747 -0.0544 0.23906 -0.07917 C 0.24913 -0.08727 0.26076 -0.09236 0.27101 -0.1 C 0.28924 -0.1044 0.30122 -0.12037 0.31632 -0.13496 C 0.32222 -0.13796 0.32795 -0.14306 0.33403 -0.14584 C 0.34219 -0.14931 0.35122 -0.14977 0.35903 -0.15533 C 0.36684 -0.15718 0.37431 -0.16088 0.38108 -0.16597 C 0.38524 -0.16713 0.38906 -0.16783 0.39201 -0.17153 " pathEditMode="relative" rAng="-2616749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96" y="-925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1051992" y="1772816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Na Karlštejně</a:t>
            </a:r>
          </a:p>
        </p:txBody>
      </p:sp>
      <p:sp>
        <p:nvSpPr>
          <p:cNvPr id="4" name="Mrak 3"/>
          <p:cNvSpPr/>
          <p:nvPr/>
        </p:nvSpPr>
        <p:spPr>
          <a:xfrm>
            <a:off x="1403648" y="4941168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Na Pražském hradě</a:t>
            </a:r>
          </a:p>
        </p:txBody>
      </p:sp>
      <p:sp>
        <p:nvSpPr>
          <p:cNvPr id="5" name="Mrak 4"/>
          <p:cNvSpPr/>
          <p:nvPr/>
        </p:nvSpPr>
        <p:spPr>
          <a:xfrm>
            <a:off x="827584" y="3284984"/>
            <a:ext cx="4096072" cy="1224136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V Chrámu sv. Víta</a:t>
            </a:r>
          </a:p>
        </p:txBody>
      </p:sp>
      <p:pic>
        <p:nvPicPr>
          <p:cNvPr id="6" name="Picture 2" descr="C:\Users\sen\AppData\Local\Microsoft\Windows\Temporary Internet Files\Content.IE5\SWY5R9VX\MC90028162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483" y="2492896"/>
            <a:ext cx="280762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 flipH="1">
            <a:off x="467541" y="692696"/>
            <a:ext cx="84249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Korunovační klenoty jsou dnes uloženy: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3298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41 0.01366 C 0.16892 -0.01204 0.19618 -0.03681 0.22031 -0.06366 C 0.24826 -0.08195 0.20747 -0.0544 0.23906 -0.07917 C 0.24913 -0.08727 0.26076 -0.09236 0.27101 -0.1 C 0.28924 -0.1044 0.30122 -0.12037 0.31632 -0.13496 C 0.32222 -0.13796 0.32795 -0.14306 0.33403 -0.14584 C 0.34219 -0.14931 0.35122 -0.14977 0.35903 -0.15533 C 0.36684 -0.15718 0.37431 -0.16088 0.38108 -0.16597 C 0.38524 -0.16713 0.38906 -0.16783 0.39201 -0.17153 " pathEditMode="relative" rAng="-2616749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96" y="-925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1051992" y="1772816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Matyáš z 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Arrasu</a:t>
            </a:r>
            <a:endParaRPr kumimoji="0" lang="cs-CZ" sz="2800" b="0" i="0" u="none" strike="noStrike" kern="0" cap="none" spc="0" normalizeH="0" baseline="0" noProof="0" dirty="0" smtClean="0">
              <a:ln>
                <a:noFill/>
              </a:ln>
              <a:solidFill>
                <a:srgbClr val="8064A2">
                  <a:lumMod val="75000"/>
                </a:srgbClr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4" name="Mrak 3"/>
          <p:cNvSpPr/>
          <p:nvPr/>
        </p:nvSpPr>
        <p:spPr>
          <a:xfrm>
            <a:off x="1051992" y="3212976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Matyáš Bernard Braun</a:t>
            </a:r>
          </a:p>
        </p:txBody>
      </p:sp>
      <p:sp>
        <p:nvSpPr>
          <p:cNvPr id="5" name="Mrak 4"/>
          <p:cNvSpPr/>
          <p:nvPr/>
        </p:nvSpPr>
        <p:spPr>
          <a:xfrm>
            <a:off x="1051992" y="4869160"/>
            <a:ext cx="4096072" cy="1224136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Petr Parléř</a:t>
            </a:r>
          </a:p>
        </p:txBody>
      </p:sp>
      <p:pic>
        <p:nvPicPr>
          <p:cNvPr id="6" name="Picture 2" descr="C:\Users\sen\AppData\Local\Microsoft\Windows\Temporary Internet Files\Content.IE5\SWY5R9VX\MC90028162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484" y="2492896"/>
            <a:ext cx="280762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 flipH="1">
            <a:off x="251520" y="836712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Autor sochy sv. Václava v chrámu sv. Víta je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31007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/>
          </a:p>
        </p:txBody>
      </p:sp>
      <p:sp>
        <p:nvSpPr>
          <p:cNvPr id="3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1051992" y="1772816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Ladislav 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Šaloun</a:t>
            </a:r>
            <a:endParaRPr kumimoji="0" lang="cs-CZ" sz="2800" b="0" i="0" u="none" strike="noStrike" kern="0" cap="none" spc="0" normalizeH="0" baseline="0" noProof="0" dirty="0" smtClean="0">
              <a:ln>
                <a:noFill/>
              </a:ln>
              <a:solidFill>
                <a:srgbClr val="8064A2">
                  <a:lumMod val="75000"/>
                </a:srgbClr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5" name="Mrak 4"/>
          <p:cNvSpPr/>
          <p:nvPr/>
        </p:nvSpPr>
        <p:spPr>
          <a:xfrm>
            <a:off x="1051992" y="3212976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Ladislav 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Zívr</a:t>
            </a:r>
            <a:endParaRPr kumimoji="0" lang="cs-CZ" sz="2800" b="0" i="0" u="none" strike="noStrike" kern="0" cap="none" spc="0" normalizeH="0" baseline="0" noProof="0" dirty="0" smtClean="0">
              <a:ln>
                <a:noFill/>
              </a:ln>
              <a:solidFill>
                <a:srgbClr val="8064A2">
                  <a:lumMod val="75000"/>
                </a:srgbClr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6" name="Mrak 5"/>
          <p:cNvSpPr/>
          <p:nvPr/>
        </p:nvSpPr>
        <p:spPr>
          <a:xfrm>
            <a:off x="1051992" y="4869160"/>
            <a:ext cx="4096072" cy="1224136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J. V. </a:t>
            </a:r>
            <a:r>
              <a:rPr kumimoji="0" lang="cs-CZ" sz="28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Myslbek</a:t>
            </a:r>
            <a:endParaRPr kumimoji="0" lang="cs-CZ" sz="2800" b="0" i="0" u="none" strike="noStrike" kern="0" cap="none" spc="0" normalizeH="0" baseline="0" noProof="0" dirty="0" smtClean="0">
              <a:ln>
                <a:noFill/>
              </a:ln>
              <a:solidFill>
                <a:srgbClr val="8064A2">
                  <a:lumMod val="75000"/>
                </a:srgbClr>
              </a:solidFill>
              <a:effectLst/>
              <a:uLnTx/>
              <a:uFillTx/>
              <a:latin typeface="Calibri"/>
            </a:endParaRPr>
          </a:p>
        </p:txBody>
      </p:sp>
      <p:pic>
        <p:nvPicPr>
          <p:cNvPr id="7" name="Picture 2" descr="C:\Users\sen\AppData\Local\Microsoft\Windows\Temporary Internet Files\Content.IE5\SWY5R9VX\MC90028162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484" y="2492896"/>
            <a:ext cx="280762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 flipH="1">
            <a:off x="251520" y="572487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Autor sochy sv. Václava na Václavském náměstí: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77394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21</a:t>
            </a:fld>
            <a:endParaRPr lang="cs-CZ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591479" y="1988840"/>
            <a:ext cx="7408333" cy="4176464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400" i="1" u="sng" dirty="0" smtClean="0"/>
              <a:t>Použitá literatura</a:t>
            </a:r>
            <a:r>
              <a:rPr lang="cs-CZ" sz="3400" i="1" u="sng" dirty="0" smtClean="0"/>
              <a:t>: </a:t>
            </a:r>
            <a:r>
              <a:rPr lang="cs-CZ" sz="3400" dirty="0"/>
              <a:t>LEDERBUCHOVÁ, Ladislava; BERÁNKOVÁ, Eva. </a:t>
            </a:r>
            <a:r>
              <a:rPr lang="cs-CZ" sz="3400" i="1" dirty="0"/>
              <a:t>Čítanka, příručka učitele pro 6. ročník základní školy a víceletá gymnázia</a:t>
            </a:r>
            <a:r>
              <a:rPr lang="cs-CZ" sz="3400" dirty="0"/>
              <a:t>. Plzeň: Fraus, 2003, ISBN 80 - 7238 - 249 - 7. </a:t>
            </a:r>
            <a:endParaRPr lang="cs-CZ" sz="3400" i="1" u="sng" dirty="0">
              <a:solidFill>
                <a:srgbClr val="073E87"/>
              </a:solidFill>
            </a:endParaRPr>
          </a:p>
          <a:p>
            <a:endParaRPr lang="cs-CZ" sz="3400" i="1" u="sng" dirty="0" smtClean="0"/>
          </a:p>
          <a:p>
            <a:endParaRPr lang="cs-CZ" sz="3400" dirty="0" smtClean="0"/>
          </a:p>
          <a:p>
            <a:r>
              <a:rPr lang="cs-CZ" sz="3400" i="1" u="sng" dirty="0" smtClean="0"/>
              <a:t>Internetové odkazy:</a:t>
            </a:r>
          </a:p>
          <a:p>
            <a:pPr marL="0" indent="0">
              <a:buNone/>
            </a:pPr>
            <a:r>
              <a:rPr lang="cs-CZ" sz="3400" dirty="0">
                <a:solidFill>
                  <a:schemeClr val="accent2">
                    <a:lumMod val="75000"/>
                  </a:schemeClr>
                </a:solidFill>
              </a:rPr>
              <a:t>PILAŘ, Michal. </a:t>
            </a:r>
            <a:r>
              <a:rPr lang="cs-CZ" sz="3400" i="1" dirty="0">
                <a:solidFill>
                  <a:schemeClr val="accent2">
                    <a:lumMod val="75000"/>
                  </a:schemeClr>
                </a:solidFill>
              </a:rPr>
              <a:t>wikipedia.cz</a:t>
            </a:r>
            <a:r>
              <a:rPr lang="cs-CZ" sz="3400" dirty="0">
                <a:solidFill>
                  <a:schemeClr val="accent2">
                    <a:lumMod val="75000"/>
                  </a:schemeClr>
                </a:solidFill>
              </a:rPr>
              <a:t> [online]. [cit. 24.10.2013]. Dostupný na WWW: http://upload.wikimedia.org/wikipedia/commons/5/5f/Velhartice_cel%C3%BD_hrad.jpg </a:t>
            </a:r>
          </a:p>
          <a:p>
            <a:pPr marL="0" indent="0">
              <a:buNone/>
            </a:pPr>
            <a:r>
              <a:rPr lang="cs-CZ" sz="3400" dirty="0">
                <a:solidFill>
                  <a:schemeClr val="accent2">
                    <a:lumMod val="75000"/>
                  </a:schemeClr>
                </a:solidFill>
              </a:rPr>
              <a:t>SAUBER, Wolfgang. </a:t>
            </a:r>
            <a:r>
              <a:rPr lang="cs-CZ" sz="3400" i="1" dirty="0" err="1">
                <a:solidFill>
                  <a:schemeClr val="accent2">
                    <a:lumMod val="75000"/>
                  </a:schemeClr>
                </a:solidFill>
              </a:rPr>
              <a:t>wikimedia,org</a:t>
            </a:r>
            <a:r>
              <a:rPr lang="cs-CZ" sz="3400" dirty="0">
                <a:solidFill>
                  <a:schemeClr val="accent2">
                    <a:lumMod val="75000"/>
                  </a:schemeClr>
                </a:solidFill>
              </a:rPr>
              <a:t> [online]. [cit. 29.10.2013]. Dostupný na WWW: http://upload.wikimedia.org/wikipedia/commons/b/bd/B%C3%B6hmen_Reichskleinodien_-_Krone_1.jpg </a:t>
            </a:r>
          </a:p>
          <a:p>
            <a:pPr marL="0" indent="0">
              <a:buNone/>
            </a:pPr>
            <a:r>
              <a:rPr lang="cs-CZ" sz="3400" dirty="0">
                <a:solidFill>
                  <a:schemeClr val="accent2">
                    <a:lumMod val="75000"/>
                  </a:schemeClr>
                </a:solidFill>
              </a:rPr>
              <a:t>TOSOVSKY, </a:t>
            </a:r>
            <a:r>
              <a:rPr lang="cs-CZ" sz="3400" dirty="0" err="1">
                <a:solidFill>
                  <a:schemeClr val="accent2">
                    <a:lumMod val="75000"/>
                  </a:schemeClr>
                </a:solidFill>
              </a:rPr>
              <a:t>Ales</a:t>
            </a:r>
            <a:r>
              <a:rPr lang="cs-CZ" sz="3400" dirty="0">
                <a:solidFill>
                  <a:schemeClr val="accent2">
                    <a:lumMod val="75000"/>
                  </a:schemeClr>
                </a:solidFill>
              </a:rPr>
              <a:t>. </a:t>
            </a:r>
            <a:r>
              <a:rPr lang="cs-CZ" sz="3400" i="1" dirty="0">
                <a:solidFill>
                  <a:schemeClr val="accent2">
                    <a:lumMod val="75000"/>
                  </a:schemeClr>
                </a:solidFill>
              </a:rPr>
              <a:t>wikipedia.cz</a:t>
            </a:r>
            <a:r>
              <a:rPr lang="cs-CZ" sz="3400" dirty="0">
                <a:solidFill>
                  <a:schemeClr val="accent2">
                    <a:lumMod val="75000"/>
                  </a:schemeClr>
                </a:solidFill>
              </a:rPr>
              <a:t> [online]. [cit. 29.10.2013]. Dostupný na WWW: http://</a:t>
            </a:r>
            <a:r>
              <a:rPr lang="cs-CZ" sz="3400" dirty="0" smtClean="0">
                <a:solidFill>
                  <a:schemeClr val="accent2">
                    <a:lumMod val="75000"/>
                  </a:schemeClr>
                </a:solidFill>
              </a:rPr>
              <a:t>upload.wikimedia.org/wikipedia/commons/d/da/Wenceslaus_I_Duke_of_Bohemia_equestrian</a:t>
            </a:r>
          </a:p>
          <a:p>
            <a:pPr marL="0" indent="0">
              <a:buNone/>
            </a:pPr>
            <a:r>
              <a:rPr lang="cs-CZ" sz="3400" dirty="0"/>
              <a:t>AUTOR NEUVEDEN. </a:t>
            </a:r>
            <a:r>
              <a:rPr lang="cs-CZ" sz="3400" i="1" dirty="0"/>
              <a:t>wikipedia.cz</a:t>
            </a:r>
            <a:r>
              <a:rPr lang="cs-CZ" sz="3400" dirty="0"/>
              <a:t> [online]. [cit. 1.11.2013]. Dostupný na WWW: http://upload.wikimedia.org/wikipedia/commons/1/13/Wenzeslaus_by_Peter_Parler.JPG </a:t>
            </a:r>
            <a:endParaRPr lang="cs-CZ" sz="34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3400" i="1" u="sng" dirty="0"/>
          </a:p>
          <a:p>
            <a:pPr marL="0" indent="0">
              <a:buNone/>
            </a:pPr>
            <a:r>
              <a:rPr lang="cs-CZ" sz="3400" i="1" u="sng" dirty="0" smtClean="0"/>
              <a:t> </a:t>
            </a:r>
          </a:p>
          <a:p>
            <a:r>
              <a:rPr lang="cs-CZ" sz="3400" i="1" u="sng" dirty="0">
                <a:solidFill>
                  <a:srgbClr val="073E87"/>
                </a:solidFill>
              </a:rPr>
              <a:t>J</a:t>
            </a:r>
            <a:r>
              <a:rPr lang="cs-CZ" sz="3400" i="1" u="sng" dirty="0" smtClean="0">
                <a:solidFill>
                  <a:srgbClr val="073E87"/>
                </a:solidFill>
              </a:rPr>
              <a:t>iné zdroje:</a:t>
            </a:r>
          </a:p>
          <a:p>
            <a:pPr marL="0" indent="0">
              <a:buFont typeface="Symbol" pitchFamily="18" charset="2"/>
              <a:buNone/>
            </a:pPr>
            <a:endParaRPr lang="cs-CZ" sz="2000" dirty="0" smtClean="0"/>
          </a:p>
        </p:txBody>
      </p:sp>
      <p:sp>
        <p:nvSpPr>
          <p:cNvPr id="16" name="Zástupný symbol pro číslo snímku 2"/>
          <p:cNvSpPr txBox="1">
            <a:spLocks/>
          </p:cNvSpPr>
          <p:nvPr/>
        </p:nvSpPr>
        <p:spPr>
          <a:xfrm>
            <a:off x="4143488" y="64025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17" name="Nadpis 3"/>
          <p:cNvSpPr txBox="1">
            <a:spLocks/>
          </p:cNvSpPr>
          <p:nvPr/>
        </p:nvSpPr>
        <p:spPr>
          <a:xfrm>
            <a:off x="609600" y="4907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3340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1817</TotalTime>
  <Words>834</Words>
  <Application>Microsoft Office PowerPoint</Application>
  <PresentationFormat>Předvádění na obrazovce (4:3)</PresentationFormat>
  <Paragraphs>142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Vlnění</vt:lpstr>
      <vt:lpstr>Základní škola a Mateřská škola Bílá Třemešná, okres Trutnov</vt:lpstr>
      <vt:lpstr>Anotace</vt:lpstr>
      <vt:lpstr>Doplňovačka</vt:lpstr>
      <vt:lpstr>Jan Neruda: Romance o Karlu IV.</vt:lpstr>
      <vt:lpstr>Romance o Karlu IV.</vt:lpstr>
      <vt:lpstr>Velhartice</vt:lpstr>
      <vt:lpstr>Romance o Karlu IV.</vt:lpstr>
      <vt:lpstr>Romance</vt:lpstr>
      <vt:lpstr>Svatováclavská koruna</vt:lpstr>
      <vt:lpstr>Svatováclavská koruna</vt:lpstr>
      <vt:lpstr>Korunovační klenoty</vt:lpstr>
      <vt:lpstr>Svatováclavská koruna</vt:lpstr>
      <vt:lpstr>Svatý Václav</vt:lpstr>
      <vt:lpstr>Svatý Václav</vt:lpstr>
      <vt:lpstr>J. V. Myslbek: Socha svatého Václava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234</cp:revision>
  <dcterms:created xsi:type="dcterms:W3CDTF">2013-05-10T12:01:16Z</dcterms:created>
  <dcterms:modified xsi:type="dcterms:W3CDTF">2013-11-02T13:49:38Z</dcterms:modified>
</cp:coreProperties>
</file>