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6" r:id="rId6"/>
    <p:sldId id="261" r:id="rId7"/>
    <p:sldId id="262" r:id="rId8"/>
    <p:sldId id="267" r:id="rId9"/>
    <p:sldId id="263" r:id="rId10"/>
    <p:sldId id="268" r:id="rId11"/>
    <p:sldId id="26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8D50"/>
    <a:srgbClr val="A86E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77F7158-8E48-49CB-83DC-2795B89C42ED}" type="datetimeFigureOut">
              <a:rPr lang="cs-CZ" smtClean="0"/>
              <a:t>16.9.2013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780417-BFCA-4EC2-B4C8-4B6E9D5577DD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314" name="Object 17"/>
          <p:cNvGraphicFramePr>
            <a:graphicFrameLocks noChangeAspect="1"/>
          </p:cNvGraphicFramePr>
          <p:nvPr/>
        </p:nvGraphicFramePr>
        <p:xfrm>
          <a:off x="642938" y="1071563"/>
          <a:ext cx="857250" cy="623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Picture" r:id="rId3" imgW="1476756" imgH="1077468" progId="Word.Picture.8">
                  <p:embed/>
                </p:oleObj>
              </mc:Choice>
              <mc:Fallback>
                <p:oleObj name="Picture" r:id="rId3" imgW="1476756" imgH="1077468" progId="Word.Picture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1071563"/>
                        <a:ext cx="857250" cy="6238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2500313"/>
            <a:ext cx="6424612" cy="157162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1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700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"/>
              <a:defRPr sz="2200">
                <a:solidFill>
                  <a:schemeClr val="tx2"/>
                </a:solidFill>
                <a:latin typeface="Georg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8CADAE"/>
              </a:buClr>
              <a:buSzPct val="75000"/>
              <a:buFont typeface="Wingdings 2" pitchFamily="18" charset="2"/>
              <a:buChar char=""/>
              <a:defRPr sz="2000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C7B70"/>
              </a:buClr>
              <a:buSzPct val="70000"/>
              <a:buFont typeface="Wingdings" pitchFamily="2" charset="2"/>
              <a:buChar char=""/>
              <a:defRPr sz="2000">
                <a:solidFill>
                  <a:schemeClr val="tx2"/>
                </a:solidFill>
                <a:latin typeface="Georg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1800"/>
          </a:p>
        </p:txBody>
      </p:sp>
      <p:sp>
        <p:nvSpPr>
          <p:cNvPr id="13317" name="Rectangle 19"/>
          <p:cNvSpPr>
            <a:spLocks noChangeArrowheads="1"/>
          </p:cNvSpPr>
          <p:nvPr/>
        </p:nvSpPr>
        <p:spPr bwMode="auto">
          <a:xfrm>
            <a:off x="428625" y="1000125"/>
            <a:ext cx="7745413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indent="449263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700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"/>
              <a:defRPr sz="2200">
                <a:solidFill>
                  <a:schemeClr val="tx2"/>
                </a:solidFill>
                <a:latin typeface="Georg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8CADAE"/>
              </a:buClr>
              <a:buSzPct val="75000"/>
              <a:buFont typeface="Wingdings 2" pitchFamily="18" charset="2"/>
              <a:buChar char=""/>
              <a:defRPr sz="2000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C7B70"/>
              </a:buClr>
              <a:buSzPct val="70000"/>
              <a:buFont typeface="Wingdings" pitchFamily="2" charset="2"/>
              <a:buChar char=""/>
              <a:defRPr sz="2000">
                <a:solidFill>
                  <a:schemeClr val="tx2"/>
                </a:solidFill>
                <a:latin typeface="Georg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1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	</a:t>
            </a:r>
            <a:r>
              <a:rPr lang="cs-CZ" altLang="cs-CZ" sz="160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</a:t>
            </a:r>
            <a:r>
              <a:rPr lang="cs-CZ" altLang="cs-CZ" sz="1600" b="1">
                <a:ea typeface="Calibri" pitchFamily="34" charset="0"/>
                <a:cs typeface="Times New Roman" pitchFamily="18" charset="0"/>
              </a:rPr>
              <a:t>Základní škola a Mateřská škola Dobrá Voda u Českých Budějovic,</a:t>
            </a:r>
            <a:endParaRPr lang="cs-CZ" altLang="cs-CZ" sz="1600">
              <a:ea typeface="Calibri" pitchFamily="34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b="1">
                <a:ea typeface="Calibri" pitchFamily="34" charset="0"/>
                <a:cs typeface="Times New Roman" pitchFamily="18" charset="0"/>
              </a:rPr>
              <a:t>		</a:t>
            </a: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b="1">
                <a:ea typeface="Calibri" pitchFamily="34" charset="0"/>
                <a:cs typeface="Times New Roman" pitchFamily="18" charset="0"/>
              </a:rPr>
              <a:t>		Na Vyhlídce 6, 373 16 Dobrá Voda u Českých Budějovic</a:t>
            </a:r>
            <a:endParaRPr lang="cs-CZ" altLang="cs-CZ" sz="1600">
              <a:ea typeface="Calibri" pitchFamily="34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ClrTx/>
              <a:buSzTx/>
              <a:buFontTx/>
              <a:buNone/>
            </a:pPr>
            <a:endParaRPr lang="cs-CZ" altLang="cs-CZ" sz="1600"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13318" name="Rectangle 20"/>
          <p:cNvSpPr>
            <a:spLocks noChangeArrowheads="1"/>
          </p:cNvSpPr>
          <p:nvPr/>
        </p:nvSpPr>
        <p:spPr bwMode="auto">
          <a:xfrm>
            <a:off x="642938" y="4643438"/>
            <a:ext cx="7961312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 sz="2700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"/>
              <a:defRPr sz="2200">
                <a:solidFill>
                  <a:schemeClr val="tx2"/>
                </a:solidFill>
                <a:latin typeface="Georgia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rgbClr val="8CADAE"/>
              </a:buClr>
              <a:buSzPct val="75000"/>
              <a:buFont typeface="Wingdings 2" pitchFamily="18" charset="2"/>
              <a:buChar char=""/>
              <a:defRPr sz="2000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8C7B70"/>
              </a:buClr>
              <a:buSzPct val="70000"/>
              <a:buFont typeface="Wingdings" pitchFamily="2" charset="2"/>
              <a:buChar char=""/>
              <a:defRPr sz="2000">
                <a:solidFill>
                  <a:schemeClr val="tx2"/>
                </a:solidFill>
                <a:latin typeface="Georgia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b="1">
                <a:ea typeface="Calibri" pitchFamily="34" charset="0"/>
                <a:cs typeface="Times New Roman" pitchFamily="18" charset="0"/>
              </a:rPr>
              <a:t>EU  PENÍZE  ŠKOLÁM</a:t>
            </a:r>
            <a:endParaRPr lang="cs-CZ" altLang="cs-CZ" sz="1600">
              <a:ea typeface="Calibri" pitchFamily="34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b="1">
                <a:ea typeface="Calibri" pitchFamily="34" charset="0"/>
                <a:cs typeface="Times New Roman" pitchFamily="18" charset="0"/>
              </a:rPr>
              <a:t>Zlepšení podmínek pro vzdělávání na základních školách Operačního programu</a:t>
            </a:r>
            <a:endParaRPr lang="cs-CZ" altLang="cs-CZ" sz="1600">
              <a:ea typeface="Calibri" pitchFamily="34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cs-CZ" altLang="cs-CZ" sz="1600" b="1">
                <a:ea typeface="Calibri" pitchFamily="34" charset="0"/>
                <a:cs typeface="Times New Roman" pitchFamily="18" charset="0"/>
              </a:rPr>
              <a:t>Vzdělávání pro konkurenceschopnost</a:t>
            </a:r>
            <a:endParaRPr lang="cs-CZ" altLang="cs-CZ" sz="1600">
              <a:ea typeface="Calibri" pitchFamily="34" charset="0"/>
              <a:cs typeface="Times New Roman" pitchFamily="18" charset="0"/>
            </a:endParaRP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endParaRPr lang="cs-CZ" altLang="cs-CZ" sz="1600">
              <a:ea typeface="Calibri" pitchFamily="34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550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782096"/>
              </p:ext>
            </p:extLst>
          </p:nvPr>
        </p:nvGraphicFramePr>
        <p:xfrm>
          <a:off x="1835150" y="549275"/>
          <a:ext cx="5476875" cy="551697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6308"/>
                <a:gridCol w="2760567"/>
              </a:tblGrid>
              <a:tr h="611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Autor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Mgr. Růžena Koubová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Vzdělávací oblast/Obor: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Člověk</a:t>
                      </a:r>
                      <a:r>
                        <a:rPr lang="cs-CZ" sz="1600" baseline="0" dirty="0" smtClean="0">
                          <a:effectLst/>
                          <a:latin typeface="Calibri"/>
                          <a:cs typeface="Times New Roman"/>
                        </a:rPr>
                        <a:t> a příroda/</a:t>
                      </a: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Přírodopis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Třída: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pl-PL" sz="1600" dirty="0" smtClean="0">
                          <a:effectLst/>
                          <a:latin typeface="Calibri"/>
                          <a:cs typeface="Times New Roman"/>
                        </a:rPr>
                        <a:t> VIII.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  <a:latin typeface="Georgia" pitchFamily="18" charset="0"/>
                          <a:ea typeface="Times New Roman"/>
                          <a:cs typeface="Times New Roman"/>
                        </a:rPr>
                        <a:t>Datum tvorby:</a:t>
                      </a:r>
                      <a:endParaRPr lang="cs-CZ" sz="1300" dirty="0">
                        <a:effectLst/>
                        <a:latin typeface="Georg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15.9.2013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Datum zařazení do výuky a zapsání do třídní knihy: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18.9.2013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Jazyk: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Čeština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Název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kumimoji="0" lang="cs-CZ" sz="1600" kern="1200" dirty="0" smtClean="0">
                          <a:solidFill>
                            <a:schemeClr val="dk1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VY_32_INOVACE_PŘ.8.52</a:t>
                      </a:r>
                      <a:endParaRPr lang="cs-CZ" sz="1600" dirty="0">
                        <a:effectLst/>
                        <a:latin typeface="Calibri" pitchFamily="34" charset="0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Téma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Přírodopis pro 6.-9.ročník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  <a:tr h="61118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>
                          <a:effectLst/>
                        </a:rPr>
                        <a:t>Klíčová slova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51" marR="66651" marT="33318" marB="33318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Savci, vnitřní stavba těla,</a:t>
                      </a:r>
                      <a:r>
                        <a:rPr lang="cs-CZ" sz="1600" baseline="0" dirty="0" smtClean="0">
                          <a:effectLst/>
                          <a:latin typeface="Calibri"/>
                          <a:cs typeface="Times New Roman"/>
                        </a:rPr>
                        <a:t> soustava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51" marR="66651" marT="33318" marB="33318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010598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7953984"/>
              </p:ext>
            </p:extLst>
          </p:nvPr>
        </p:nvGraphicFramePr>
        <p:xfrm>
          <a:off x="900113" y="1557338"/>
          <a:ext cx="7488237" cy="394649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48078"/>
                <a:gridCol w="5040159"/>
              </a:tblGrid>
              <a:tr h="41831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Druh materiálu: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600" dirty="0" smtClean="0">
                          <a:effectLst/>
                          <a:latin typeface="Calibri"/>
                          <a:cs typeface="Times New Roman"/>
                        </a:rPr>
                        <a:t>Prezentace </a:t>
                      </a:r>
                      <a:endParaRPr lang="cs-CZ" sz="16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31196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Ročník: 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8.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35987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Pomůcky: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Nástěnný</a:t>
                      </a: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 obraz – savci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60192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Inovace: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Materiál slouží k výuce, k zápisu do sešitu a podporuje aktivní opakování učiva s užitím interaktivní tabule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154773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300" dirty="0" smtClean="0">
                          <a:effectLst/>
                        </a:rPr>
                        <a:t>Metodické pokyny:</a:t>
                      </a: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Str. 5 – opakování (kontrola po kliknutí)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6-9 – žáci se seznámí s vnitřními orgánovými soustavami savců - zápis do sešitu</a:t>
                      </a:r>
                      <a:r>
                        <a:rPr lang="cs-CZ" sz="1400" dirty="0" smtClean="0">
                          <a:effectLst/>
                          <a:latin typeface="Calibri"/>
                          <a:cs typeface="Times New Roman"/>
                        </a:rPr>
                        <a:t> (vložené akce po kliknutí myší)</a:t>
                      </a:r>
                    </a:p>
                    <a:p>
                      <a:pPr algn="l">
                        <a:lnSpc>
                          <a:spcPct val="115000"/>
                        </a:lnSpc>
                      </a:pPr>
                      <a:r>
                        <a:rPr lang="cs-CZ" sz="1400" baseline="0" dirty="0" smtClean="0">
                          <a:effectLst/>
                          <a:latin typeface="Calibri"/>
                          <a:cs typeface="Times New Roman"/>
                        </a:rPr>
                        <a:t>Str. 16 – procvičování – žáci doplňují do vět správné pojmy, kontrolu provádí kliknutím</a:t>
                      </a:r>
                      <a:endParaRPr lang="cs-CZ" sz="1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66646" marR="66646" marT="33302" marB="33302"/>
                </a:tc>
              </a:tr>
              <a:tr h="56451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300" dirty="0" smtClean="0">
                          <a:effectLst/>
                        </a:rPr>
                        <a:t>Očekávaný  výstup:</a:t>
                      </a:r>
                      <a:endParaRPr lang="cs-CZ" sz="1300" dirty="0" smtClean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cs-CZ" sz="7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6646" marR="66646" marT="33302" marB="33302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Calibri" pitchFamily="34" charset="0"/>
                          <a:ea typeface="+mn-ea"/>
                          <a:cs typeface="+mn-cs"/>
                        </a:rPr>
                        <a:t>Žák zná vnější a vnitřní stavbu těla savců, umí pojmenovat a lokalizovat vnitřní orgány, dokáže vysvětlit funkce orgánových soustav</a:t>
                      </a:r>
                      <a:endParaRPr kumimoji="0" lang="cs-CZ" sz="1400" kern="1200" dirty="0">
                        <a:solidFill>
                          <a:schemeClr val="dk1"/>
                        </a:solidFill>
                        <a:effectLst/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66646" marR="66646" marT="33302" marB="33302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165084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/>
              <a:t>Vnitřní stavba těla 2</a:t>
            </a:r>
            <a:endParaRPr lang="cs-CZ" dirty="0"/>
          </a:p>
        </p:txBody>
      </p:sp>
      <p:sp>
        <p:nvSpPr>
          <p:cNvPr id="16387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cs-CZ" altLang="cs-CZ" smtClean="0"/>
              <a:t>Savci </a:t>
            </a:r>
          </a:p>
        </p:txBody>
      </p:sp>
    </p:spTree>
    <p:extLst>
      <p:ext uri="{BB962C8B-B14F-4D97-AF65-F5344CB8AC3E}">
        <p14:creationId xmlns:p14="http://schemas.microsoft.com/office/powerpoint/2010/main" val="2687484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323528" y="2553206"/>
            <a:ext cx="2520280" cy="1272683"/>
          </a:xfrm>
          <a:prstGeom prst="roundRect">
            <a:avLst/>
          </a:prstGeom>
          <a:solidFill>
            <a:srgbClr val="D08D50"/>
          </a:solidFill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Zaoblený obdélník 12"/>
          <p:cNvSpPr/>
          <p:nvPr/>
        </p:nvSpPr>
        <p:spPr>
          <a:xfrm>
            <a:off x="3275856" y="2564904"/>
            <a:ext cx="2520280" cy="1272683"/>
          </a:xfrm>
          <a:prstGeom prst="roundRect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Zaoblený obdélník 13"/>
          <p:cNvSpPr/>
          <p:nvPr/>
        </p:nvSpPr>
        <p:spPr>
          <a:xfrm>
            <a:off x="6228184" y="2564903"/>
            <a:ext cx="2520280" cy="1272683"/>
          </a:xfrm>
          <a:prstGeom prst="roundRect">
            <a:avLst/>
          </a:prstGeom>
          <a:solidFill>
            <a:srgbClr val="A86ED4"/>
          </a:solidFill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Opakování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Roztřiď dané savce na 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MASOŽRAVCE</a:t>
            </a:r>
            <a:r>
              <a:rPr lang="cs-CZ" dirty="0" smtClean="0"/>
              <a:t>	   </a:t>
            </a:r>
            <a:r>
              <a:rPr lang="cs-CZ" dirty="0" smtClean="0">
                <a:solidFill>
                  <a:srgbClr val="00B050"/>
                </a:solidFill>
              </a:rPr>
              <a:t>BÝLOŽRAVCE</a:t>
            </a:r>
            <a:r>
              <a:rPr lang="cs-CZ" dirty="0" smtClean="0"/>
              <a:t>         </a:t>
            </a:r>
            <a:r>
              <a:rPr lang="cs-CZ" dirty="0" smtClean="0">
                <a:solidFill>
                  <a:srgbClr val="7030A0"/>
                </a:solidFill>
              </a:rPr>
              <a:t>VŠEŽRAVCE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pPr marL="0" indent="0">
              <a:buNone/>
            </a:pPr>
            <a:r>
              <a:rPr lang="cs-CZ" dirty="0" smtClean="0"/>
              <a:t>_____________________________________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Které svaly nazýváme dýchací?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Vyjmenuj trávicí žlázy savců.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3825889"/>
            <a:ext cx="1224136" cy="4923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králík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835696" y="3825889"/>
            <a:ext cx="864096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pes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43808" y="3825889"/>
            <a:ext cx="1440160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medvěd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458072" y="3825889"/>
            <a:ext cx="115212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vydra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796136" y="3814191"/>
            <a:ext cx="1224136" cy="5040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žirafa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7164288" y="3814191"/>
            <a:ext cx="1152128" cy="50405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prase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84379" y="4940222"/>
            <a:ext cx="4632584" cy="4923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mezižeberní svaly a bránice</a:t>
            </a:r>
            <a:endParaRPr lang="cs-CZ" sz="2800" dirty="0">
              <a:solidFill>
                <a:srgbClr val="00206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60443" y="5944074"/>
            <a:ext cx="5352664" cy="49235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2060"/>
                </a:solidFill>
              </a:rPr>
              <a:t>slinné žlázy, játra, slinivka břišní</a:t>
            </a:r>
            <a:endParaRPr lang="cs-CZ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3576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1.11022E-16 L 0.36614 -0.188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299" y="-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4.07407E-6 L -0.08646 -0.1997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23" y="-10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07407E-6 L 0.42517 -0.1891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50" y="-9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07407E-6 L -0.37344 -0.0946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81" y="-47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07407E-6 L -0.2085 -0.0928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34" y="-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07407E-6 L -0.0316 -0.10324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0" y="-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Savci – vnitřní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sz="1000" dirty="0"/>
          </a:p>
          <a:p>
            <a:r>
              <a:rPr lang="cs-CZ" sz="2400" dirty="0" smtClean="0"/>
              <a:t>Jaké typy cévních soustav se u živočichů vyskytují?</a:t>
            </a:r>
          </a:p>
          <a:p>
            <a:r>
              <a:rPr lang="cs-CZ" sz="2400" dirty="0" smtClean="0"/>
              <a:t>U kterých obratlovců se poprvé vyvinuly 2 krevní oběhy?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3039032" y="1611221"/>
            <a:ext cx="3357562" cy="571500"/>
          </a:xfrm>
          <a:prstGeom prst="rect">
            <a:avLst/>
          </a:prstGeom>
          <a:solidFill>
            <a:srgbClr val="FF575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cs-CZ" sz="2800" dirty="0">
                <a:solidFill>
                  <a:schemeClr val="tx1"/>
                </a:solidFill>
              </a:rPr>
              <a:t>CÉVNÍ SOUSTAVA</a:t>
            </a:r>
          </a:p>
        </p:txBody>
      </p:sp>
      <p:sp>
        <p:nvSpPr>
          <p:cNvPr id="5" name="Obdélník 4"/>
          <p:cNvSpPr/>
          <p:nvPr/>
        </p:nvSpPr>
        <p:spPr>
          <a:xfrm>
            <a:off x="634010" y="4725144"/>
            <a:ext cx="7902789" cy="1580863"/>
          </a:xfrm>
          <a:prstGeom prst="rect">
            <a:avLst/>
          </a:prstGeom>
          <a:solidFill>
            <a:srgbClr val="FF5757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SRDCE : má 4 části (2 </a:t>
            </a:r>
            <a:r>
              <a:rPr lang="cs-CZ" sz="2400" dirty="0">
                <a:solidFill>
                  <a:schemeClr val="tx1"/>
                </a:solidFill>
              </a:rPr>
              <a:t>síně a 2 </a:t>
            </a:r>
            <a:r>
              <a:rPr lang="cs-CZ" sz="2400" dirty="0" smtClean="0">
                <a:solidFill>
                  <a:schemeClr val="tx1"/>
                </a:solidFill>
              </a:rPr>
              <a:t>komory)</a:t>
            </a: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	</a:t>
            </a:r>
            <a:r>
              <a:rPr lang="cs-CZ" sz="2400" dirty="0" smtClean="0">
                <a:solidFill>
                  <a:schemeClr val="tx1"/>
                </a:solidFill>
              </a:rPr>
              <a:t>     </a:t>
            </a:r>
            <a:r>
              <a:rPr lang="cs-CZ" sz="2400" dirty="0">
                <a:solidFill>
                  <a:schemeClr val="tx1"/>
                </a:solidFill>
                <a:latin typeface="Franklin Gothic Book"/>
              </a:rPr>
              <a:t>→ </a:t>
            </a:r>
            <a:r>
              <a:rPr lang="cs-CZ" sz="2400" dirty="0" smtClean="0">
                <a:solidFill>
                  <a:schemeClr val="tx1"/>
                </a:solidFill>
              </a:rPr>
              <a:t>nedochází </a:t>
            </a:r>
            <a:r>
              <a:rPr lang="cs-CZ" sz="2400" dirty="0">
                <a:solidFill>
                  <a:schemeClr val="tx1"/>
                </a:solidFill>
              </a:rPr>
              <a:t>k mísení odkysličené a </a:t>
            </a:r>
            <a:r>
              <a:rPr lang="cs-CZ" sz="2400" dirty="0" smtClean="0">
                <a:solidFill>
                  <a:schemeClr val="tx1"/>
                </a:solidFill>
              </a:rPr>
              <a:t>okysličené</a:t>
            </a: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                krve, 2 krevní oběhy (malý plicní, velký tělní)  </a:t>
            </a:r>
            <a:r>
              <a:rPr lang="cs-CZ" sz="2400" dirty="0" smtClean="0">
                <a:solidFill>
                  <a:schemeClr val="tx1"/>
                </a:solidFill>
                <a:latin typeface="Franklin Gothic Book"/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  <a:endParaRPr lang="cs-CZ" sz="24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TEPLOKREVNÍ = stálá tělesná teplota cca </a:t>
            </a:r>
            <a:r>
              <a:rPr lang="cs-CZ" sz="2400" dirty="0" smtClean="0">
                <a:solidFill>
                  <a:schemeClr val="tx1"/>
                </a:solidFill>
              </a:rPr>
              <a:t>36-39°C</a:t>
            </a:r>
          </a:p>
          <a:p>
            <a:pPr>
              <a:defRPr/>
            </a:pP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31203" y="3085456"/>
            <a:ext cx="7861546" cy="1512168"/>
          </a:xfrm>
          <a:prstGeom prst="rect">
            <a:avLst/>
          </a:prstGeom>
          <a:solidFill>
            <a:srgbClr val="FF5757">
              <a:alpha val="55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cs-CZ" sz="2400" dirty="0" smtClean="0">
              <a:solidFill>
                <a:schemeClr val="tx1"/>
              </a:solidFill>
            </a:endParaRPr>
          </a:p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- uzavřená cévní soustava</a:t>
            </a:r>
          </a:p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KREV = zásobuje tělo savců kyslíkem a živinami</a:t>
            </a: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            - krevní plazma + červené krvinky, bílé krvinky a </a:t>
            </a:r>
          </a:p>
          <a:p>
            <a:pPr>
              <a:defRPr/>
            </a:pPr>
            <a:r>
              <a:rPr lang="cs-CZ" sz="2400" dirty="0">
                <a:solidFill>
                  <a:schemeClr val="tx1"/>
                </a:solidFill>
              </a:rPr>
              <a:t>	 </a:t>
            </a:r>
            <a:r>
              <a:rPr lang="cs-CZ" sz="2400" dirty="0" smtClean="0">
                <a:solidFill>
                  <a:schemeClr val="tx1"/>
                </a:solidFill>
              </a:rPr>
              <a:t>  krevní destičky</a:t>
            </a:r>
          </a:p>
          <a:p>
            <a:pPr>
              <a:defRPr/>
            </a:pP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4237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Savci – vnitřní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sz="1100" dirty="0" smtClean="0"/>
          </a:p>
          <a:p>
            <a:r>
              <a:rPr lang="cs-CZ" sz="2400" dirty="0" smtClean="0"/>
              <a:t>Stručně popiš nervovou soustavu rozptýlenou, žebříčkovitou, uzlinovou  a trubicovitou</a:t>
            </a:r>
            <a:endParaRPr lang="cs-CZ" sz="2400" dirty="0"/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71750" y="1631497"/>
            <a:ext cx="4000500" cy="571500"/>
          </a:xfrm>
          <a:prstGeom prst="rect">
            <a:avLst/>
          </a:prstGeom>
          <a:solidFill>
            <a:srgbClr val="FFD54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cs-CZ" sz="2800" dirty="0">
                <a:solidFill>
                  <a:schemeClr val="tx1"/>
                </a:solidFill>
              </a:rPr>
              <a:t>NERVOVÁ SOUSTAVA</a:t>
            </a:r>
          </a:p>
        </p:txBody>
      </p:sp>
      <p:sp>
        <p:nvSpPr>
          <p:cNvPr id="8" name="Obdélník 7"/>
          <p:cNvSpPr/>
          <p:nvPr/>
        </p:nvSpPr>
        <p:spPr>
          <a:xfrm>
            <a:off x="357189" y="3140968"/>
            <a:ext cx="8319268" cy="3015778"/>
          </a:xfrm>
          <a:prstGeom prst="rect">
            <a:avLst/>
          </a:prstGeom>
          <a:solidFill>
            <a:srgbClr val="FFD54F">
              <a:alpha val="5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Wingdings" pitchFamily="2" charset="2"/>
              <a:buChar char="Ø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 centrální</a:t>
            </a:r>
            <a:r>
              <a:rPr lang="cs-CZ" sz="2400" dirty="0" smtClean="0">
                <a:solidFill>
                  <a:schemeClr val="tx1"/>
                </a:solidFill>
              </a:rPr>
              <a:t> </a:t>
            </a:r>
          </a:p>
          <a:p>
            <a:pPr marL="342900" indent="-342900">
              <a:buFontTx/>
              <a:buChar char="-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mícha </a:t>
            </a:r>
            <a:r>
              <a:rPr lang="cs-CZ" sz="2400" dirty="0">
                <a:solidFill>
                  <a:schemeClr val="tx1"/>
                </a:solidFill>
              </a:rPr>
              <a:t>a mozek (více vyvinutý koncový mozek a mozeček – instinkty, pohyblivost</a:t>
            </a:r>
            <a:r>
              <a:rPr lang="cs-CZ" sz="2400" dirty="0" smtClean="0">
                <a:solidFill>
                  <a:schemeClr val="tx1"/>
                </a:solidFill>
              </a:rPr>
              <a:t>)</a:t>
            </a:r>
          </a:p>
          <a:p>
            <a:pPr marL="342900" indent="-342900">
              <a:buFontTx/>
              <a:buChar char="-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mozek je uložen v mozkové části lebky</a:t>
            </a:r>
          </a:p>
          <a:p>
            <a:pPr marL="342900" indent="-342900">
              <a:buFontTx/>
              <a:buChar char="-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mícha probíhá míšním kanálem v páteři</a:t>
            </a:r>
          </a:p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  </a:t>
            </a:r>
            <a:endParaRPr lang="cs-CZ" sz="2400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Ø"/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 obvodová</a:t>
            </a:r>
          </a:p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-  nervy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1696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7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8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8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4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5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8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8" dur="8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9" dur="8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8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Savci – vnitřní soustavy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1200" dirty="0"/>
          </a:p>
          <a:p>
            <a:r>
              <a:rPr lang="cs-CZ" sz="2400" dirty="0" smtClean="0"/>
              <a:t>Které smysly jsou pro savce nejdůležitější?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2643188" y="1556792"/>
            <a:ext cx="4071938" cy="571500"/>
          </a:xfrm>
          <a:prstGeom prst="rect">
            <a:avLst/>
          </a:prstGeom>
          <a:gradFill flip="none" rotWithShape="1">
            <a:gsLst>
              <a:gs pos="48000">
                <a:srgbClr val="FFF200">
                  <a:alpha val="40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cs-CZ" sz="2800" dirty="0">
                <a:solidFill>
                  <a:schemeClr val="tx1"/>
                </a:solidFill>
              </a:rPr>
              <a:t>SMYSLOVÁ SOUSTAVA</a:t>
            </a:r>
          </a:p>
        </p:txBody>
      </p:sp>
      <p:sp>
        <p:nvSpPr>
          <p:cNvPr id="5" name="Obdélník 4"/>
          <p:cNvSpPr/>
          <p:nvPr/>
        </p:nvSpPr>
        <p:spPr>
          <a:xfrm>
            <a:off x="242527" y="2708920"/>
            <a:ext cx="8640960" cy="3384376"/>
          </a:xfrm>
          <a:prstGeom prst="rect">
            <a:avLst/>
          </a:prstGeom>
          <a:gradFill flip="none" rotWithShape="1">
            <a:gsLst>
              <a:gs pos="47000">
                <a:srgbClr val="FFF200">
                  <a:alpha val="58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27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cs-CZ" sz="2400" b="1" dirty="0">
                <a:solidFill>
                  <a:schemeClr val="tx1"/>
                </a:solidFill>
              </a:rPr>
              <a:t>zrak</a:t>
            </a: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– oko má tvar koule, součástí oka je čočka (schopná zaostření) a zornice (stažitelná)</a:t>
            </a:r>
            <a:endParaRPr lang="cs-CZ" sz="2400" dirty="0">
              <a:solidFill>
                <a:schemeClr val="tx1"/>
              </a:solidFill>
            </a:endParaRPr>
          </a:p>
          <a:p>
            <a:pPr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sluch </a:t>
            </a:r>
            <a:r>
              <a:rPr lang="cs-CZ" sz="2400" dirty="0" smtClean="0">
                <a:solidFill>
                  <a:schemeClr val="tx1"/>
                </a:solidFill>
              </a:rPr>
              <a:t>– různě utvářený boltec, sluchový orgán uložený v kosti skalní (část kosti spánkové) </a:t>
            </a:r>
          </a:p>
          <a:p>
            <a:pPr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čich </a:t>
            </a:r>
            <a:r>
              <a:rPr lang="cs-CZ" sz="2400" dirty="0" smtClean="0">
                <a:solidFill>
                  <a:schemeClr val="tx1"/>
                </a:solidFill>
              </a:rPr>
              <a:t>-pro savce velmi důležitý, čichové buňky v nosní dutině </a:t>
            </a:r>
          </a:p>
          <a:p>
            <a:pPr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chuť </a:t>
            </a:r>
            <a:r>
              <a:rPr lang="cs-CZ" sz="2400" dirty="0" smtClean="0">
                <a:solidFill>
                  <a:schemeClr val="tx1"/>
                </a:solidFill>
              </a:rPr>
              <a:t>– v dutině ústní</a:t>
            </a:r>
          </a:p>
          <a:p>
            <a:pPr>
              <a:defRPr/>
            </a:pPr>
            <a:r>
              <a:rPr lang="cs-CZ" sz="2400" b="1" dirty="0" smtClean="0">
                <a:solidFill>
                  <a:schemeClr val="tx1"/>
                </a:solidFill>
              </a:rPr>
              <a:t>hmat, čidla vnímání teploty, tlaku a bolesti</a:t>
            </a:r>
            <a:r>
              <a:rPr lang="cs-CZ" sz="2400" dirty="0" smtClean="0">
                <a:solidFill>
                  <a:schemeClr val="tx1"/>
                </a:solidFill>
              </a:rPr>
              <a:t> – hmatové buňky v kůži 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655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Savci – vnitřní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sz="1100" dirty="0"/>
          </a:p>
          <a:p>
            <a:r>
              <a:rPr lang="cs-CZ" dirty="0" smtClean="0"/>
              <a:t>Co je moč a z čeho vzniká?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2250281" y="1571625"/>
            <a:ext cx="4572000" cy="571500"/>
          </a:xfrm>
          <a:prstGeom prst="rect">
            <a:avLst/>
          </a:prstGeom>
          <a:solidFill>
            <a:srgbClr val="AE78D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cs-CZ" sz="2800" dirty="0">
                <a:solidFill>
                  <a:schemeClr val="tx1"/>
                </a:solidFill>
              </a:rPr>
              <a:t>VYLUČOVACÍ SOUSTAVA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Obdélník 5"/>
              <p:cNvSpPr/>
              <p:nvPr/>
            </p:nvSpPr>
            <p:spPr>
              <a:xfrm>
                <a:off x="406718" y="2852936"/>
                <a:ext cx="8319840" cy="2808312"/>
              </a:xfrm>
              <a:prstGeom prst="rect">
                <a:avLst/>
              </a:prstGeom>
              <a:solidFill>
                <a:srgbClr val="AE78D6">
                  <a:alpha val="59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>
                  <a:buFont typeface="Wingdings" pitchFamily="2" charset="2"/>
                  <a:buChar char="ü"/>
                  <a:defRPr/>
                </a:pPr>
                <a:r>
                  <a:rPr lang="cs-CZ" sz="2400" dirty="0">
                    <a:solidFill>
                      <a:schemeClr val="tx1"/>
                    </a:solidFill>
                  </a:rPr>
                  <a:t>párové ledviny </a:t>
                </a:r>
                <a:r>
                  <a:rPr lang="cs-CZ" sz="2400" dirty="0" smtClean="0">
                    <a:solidFill>
                      <a:schemeClr val="tx1"/>
                    </a:solidFill>
                  </a:rPr>
                  <a:t>– mají fazolovitý tvar a hladký povrch, jsou umístěny v dutině břišní podél bederní části páteře</a:t>
                </a:r>
                <a:endParaRPr lang="cs-CZ" sz="2400" dirty="0">
                  <a:solidFill>
                    <a:schemeClr val="tx1"/>
                  </a:solidFill>
                </a:endParaRPr>
              </a:p>
              <a:p>
                <a:pPr>
                  <a:buFont typeface="Wingdings" pitchFamily="2" charset="2"/>
                  <a:buChar char="ü"/>
                  <a:defRPr/>
                </a:pPr>
                <a:r>
                  <a:rPr lang="cs-CZ" sz="2400" dirty="0">
                    <a:solidFill>
                      <a:schemeClr val="tx1"/>
                    </a:solidFill>
                  </a:rPr>
                  <a:t> </a:t>
                </a:r>
                <a:r>
                  <a:rPr lang="cs-CZ" sz="2400" dirty="0" smtClean="0">
                    <a:solidFill>
                      <a:schemeClr val="tx1"/>
                    </a:solidFill>
                  </a:rPr>
                  <a:t>do ledvin přichází krev, která se zde zbavuje škodlivých látek a přebytečné vody</a:t>
                </a:r>
                <a:endParaRPr lang="cs-CZ" sz="2400" dirty="0">
                  <a:solidFill>
                    <a:schemeClr val="tx1"/>
                  </a:solidFill>
                </a:endParaRPr>
              </a:p>
              <a:p>
                <a:pPr>
                  <a:buFont typeface="Wingdings" pitchFamily="2" charset="2"/>
                  <a:buChar char="ü"/>
                  <a:defRPr/>
                </a:pPr>
                <a:r>
                  <a:rPr lang="cs-CZ" sz="2400" dirty="0">
                    <a:solidFill>
                      <a:schemeClr val="tx1"/>
                    </a:solidFill>
                  </a:rPr>
                  <a:t> </a:t>
                </a:r>
                <a:r>
                  <a:rPr lang="cs-CZ" sz="2400" dirty="0" smtClean="0">
                    <a:solidFill>
                      <a:schemeClr val="tx1"/>
                    </a:solidFill>
                  </a:rPr>
                  <a:t>močové cesty </a:t>
                </a:r>
              </a:p>
              <a:p>
                <a:pPr>
                  <a:defRPr/>
                </a:pPr>
                <a:r>
                  <a:rPr lang="cs-CZ" sz="2400" dirty="0" smtClean="0">
                    <a:solidFill>
                      <a:schemeClr val="tx1"/>
                    </a:solidFill>
                  </a:rPr>
                  <a:t>MOČOVODY (2) 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MOČOVÝ MĚCHÝŘ (1) </a:t>
                </a:r>
                <a14:m>
                  <m:oMath xmlns:m="http://schemas.openxmlformats.org/officeDocument/2006/math">
                    <m:r>
                      <a:rPr lang="cs-CZ" sz="2400" i="1" smtClean="0">
                        <a:solidFill>
                          <a:schemeClr val="tx1"/>
                        </a:solidFill>
                        <a:latin typeface="Cambria Math"/>
                        <a:ea typeface="Cambria Math"/>
                      </a:rPr>
                      <m:t>→</m:t>
                    </m:r>
                  </m:oMath>
                </a14:m>
                <a:r>
                  <a:rPr lang="cs-CZ" sz="2400" dirty="0" smtClean="0">
                    <a:solidFill>
                      <a:schemeClr val="tx1"/>
                    </a:solidFill>
                  </a:rPr>
                  <a:t> MOČOVÁ TRUBICE (1) </a:t>
                </a:r>
                <a:endParaRPr lang="cs-CZ" sz="2400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6" name="Obdélník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6718" y="2852936"/>
                <a:ext cx="8319840" cy="2808312"/>
              </a:xfrm>
              <a:prstGeom prst="rect">
                <a:avLst/>
              </a:prstGeom>
              <a:blipFill rotWithShape="1">
                <a:blip r:embed="rId2"/>
                <a:stretch>
                  <a:fillRect l="-1097" r="-951" b="-194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52906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Savci – vnitřní soustavy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Jaký význam má pro všechny organismy rozmnožování?</a:t>
            </a:r>
          </a:p>
          <a:p>
            <a:r>
              <a:rPr lang="cs-CZ" sz="2400" dirty="0" smtClean="0"/>
              <a:t>Vysvětli rozdíl mezi vnějším a vnitřním oplozením.</a:t>
            </a:r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2051720" y="1556792"/>
            <a:ext cx="5072063" cy="571500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cs-CZ" sz="2800" dirty="0">
                <a:solidFill>
                  <a:schemeClr val="tx1"/>
                </a:solidFill>
              </a:rPr>
              <a:t>ROZMNOŽOVACÍ SOUSTAVA</a:t>
            </a:r>
          </a:p>
        </p:txBody>
      </p:sp>
      <p:sp>
        <p:nvSpPr>
          <p:cNvPr id="5" name="Obdélník 4"/>
          <p:cNvSpPr/>
          <p:nvPr/>
        </p:nvSpPr>
        <p:spPr>
          <a:xfrm>
            <a:off x="428625" y="3501008"/>
            <a:ext cx="8247831" cy="2664296"/>
          </a:xfrm>
          <a:prstGeom prst="rect">
            <a:avLst/>
          </a:prstGeom>
          <a:solidFill>
            <a:schemeClr val="accent1">
              <a:lumMod val="60000"/>
              <a:lumOff val="40000"/>
              <a:alpha val="57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buFont typeface="Wingdings" pitchFamily="2" charset="2"/>
              <a:buChar char="ü"/>
              <a:defRPr/>
            </a:pPr>
            <a:r>
              <a:rPr lang="cs-CZ" sz="2400" dirty="0">
                <a:solidFill>
                  <a:schemeClr val="tx1"/>
                </a:solidFill>
              </a:rPr>
              <a:t> oddělené pohlaví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cs-CZ" sz="2400" dirty="0">
                <a:solidFill>
                  <a:schemeClr val="tx1"/>
                </a:solidFill>
              </a:rPr>
              <a:t> pohlavní dvojtvárnost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cs-CZ" sz="2400" dirty="0">
                <a:solidFill>
                  <a:schemeClr val="tx1"/>
                </a:solidFill>
              </a:rPr>
              <a:t> vnitřní </a:t>
            </a:r>
            <a:r>
              <a:rPr lang="cs-CZ" sz="2400" dirty="0" smtClean="0">
                <a:solidFill>
                  <a:schemeClr val="tx1"/>
                </a:solidFill>
              </a:rPr>
              <a:t>oplození - z oplozeného vajíčka se v děloze samice vyvine zárodek</a:t>
            </a:r>
            <a:endParaRPr lang="cs-CZ" sz="2400" dirty="0">
              <a:solidFill>
                <a:schemeClr val="tx1"/>
              </a:solidFill>
            </a:endParaRPr>
          </a:p>
          <a:p>
            <a:pPr>
              <a:buFont typeface="Wingdings" pitchFamily="2" charset="2"/>
              <a:buChar char="ü"/>
              <a:defRPr/>
            </a:pPr>
            <a:r>
              <a:rPr lang="cs-CZ" sz="2400" dirty="0">
                <a:solidFill>
                  <a:schemeClr val="tx1"/>
                </a:solidFill>
              </a:rPr>
              <a:t> </a:t>
            </a:r>
            <a:r>
              <a:rPr lang="cs-CZ" sz="2400" dirty="0" smtClean="0">
                <a:solidFill>
                  <a:schemeClr val="tx1"/>
                </a:solidFill>
              </a:rPr>
              <a:t>většinou živorodí – mláďata po narození sají mléko</a:t>
            </a:r>
          </a:p>
          <a:p>
            <a:pPr>
              <a:buFont typeface="Wingdings" pitchFamily="2" charset="2"/>
              <a:buChar char="ü"/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BŘEZOST – období vývinu plodu v těle samice</a:t>
            </a:r>
          </a:p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    (klokan – 13 dní, slon – 21 měsíců, myš – 23 dní) 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252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0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8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4" dur="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5" dur="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8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7B9899"/>
                </a:solidFill>
              </a:rPr>
              <a:t>Procvičování - doplň</a:t>
            </a:r>
          </a:p>
        </p:txBody>
      </p:sp>
      <p:sp>
        <p:nvSpPr>
          <p:cNvPr id="27651" name="Zástupný symbol pro obsah 2"/>
          <p:cNvSpPr>
            <a:spLocks noGrp="1"/>
          </p:cNvSpPr>
          <p:nvPr>
            <p:ph sz="quarter" idx="1"/>
          </p:nvPr>
        </p:nvSpPr>
        <p:spPr>
          <a:xfrm>
            <a:off x="285750" y="1714500"/>
            <a:ext cx="8504238" cy="4572000"/>
          </a:xfrm>
        </p:spPr>
        <p:txBody>
          <a:bodyPr>
            <a:normAutofit/>
          </a:bodyPr>
          <a:lstStyle/>
          <a:p>
            <a:pPr eaLnBrk="1" hangingPunct="1"/>
            <a:r>
              <a:rPr lang="cs-CZ" altLang="cs-CZ" dirty="0" smtClean="0"/>
              <a:t>Močové cesty savců tvoří </a:t>
            </a:r>
          </a:p>
          <a:p>
            <a:pPr marL="0" indent="0" eaLnBrk="1" hangingPunct="1">
              <a:buNone/>
            </a:pPr>
            <a:r>
              <a:rPr lang="cs-CZ" altLang="cs-CZ" dirty="0"/>
              <a:t> </a:t>
            </a:r>
            <a:r>
              <a:rPr lang="cs-CZ" altLang="cs-CZ" dirty="0" smtClean="0"/>
              <a:t> ………………………………………..………………….…............ .</a:t>
            </a:r>
          </a:p>
          <a:p>
            <a:pPr eaLnBrk="1" hangingPunct="1"/>
            <a:r>
              <a:rPr lang="cs-CZ" altLang="cs-CZ" dirty="0" smtClean="0"/>
              <a:t>Nervová soustava savců je ..……………. a ……………... .</a:t>
            </a:r>
          </a:p>
          <a:p>
            <a:pPr eaLnBrk="1" hangingPunct="1"/>
            <a:r>
              <a:rPr lang="cs-CZ" altLang="cs-CZ" dirty="0" smtClean="0"/>
              <a:t>…</a:t>
            </a:r>
            <a:r>
              <a:rPr lang="cs-CZ" altLang="cs-CZ" dirty="0" smtClean="0">
                <a:solidFill>
                  <a:srgbClr val="7030A0"/>
                </a:solidFill>
              </a:rPr>
              <a:t>……………</a:t>
            </a:r>
            <a:r>
              <a:rPr lang="cs-CZ" altLang="cs-CZ" dirty="0" smtClean="0"/>
              <a:t>… jsou vylučovacím orgánem savců.</a:t>
            </a:r>
          </a:p>
          <a:p>
            <a:pPr eaLnBrk="1" hangingPunct="1"/>
            <a:r>
              <a:rPr lang="cs-CZ" altLang="cs-CZ" dirty="0" smtClean="0"/>
              <a:t>Březost je ………………………………………………………… .</a:t>
            </a:r>
          </a:p>
          <a:p>
            <a:pPr eaLnBrk="1" hangingPunct="1"/>
            <a:r>
              <a:rPr lang="cs-CZ" altLang="cs-CZ" dirty="0" smtClean="0"/>
              <a:t>Srdce savců má  …. síně a …… komory, jejich tělesná teplota je ……………….</a:t>
            </a:r>
          </a:p>
          <a:p>
            <a:pPr eaLnBrk="1" hangingPunct="1"/>
            <a:r>
              <a:rPr lang="cs-CZ" altLang="cs-CZ" dirty="0" smtClean="0"/>
              <a:t>Savci mají ……. krevní oběhy: </a:t>
            </a:r>
          </a:p>
          <a:p>
            <a:pPr marL="0" indent="0" eaLnBrk="1" hangingPunct="1">
              <a:buNone/>
            </a:pPr>
            <a:r>
              <a:rPr lang="cs-CZ" altLang="cs-CZ" dirty="0"/>
              <a:t> </a:t>
            </a:r>
            <a:r>
              <a:rPr lang="cs-CZ" altLang="cs-CZ" dirty="0" smtClean="0"/>
              <a:t>   ……………………………..………… .           </a:t>
            </a:r>
          </a:p>
        </p:txBody>
      </p:sp>
      <p:sp>
        <p:nvSpPr>
          <p:cNvPr id="26" name="Obdélník 25"/>
          <p:cNvSpPr/>
          <p:nvPr/>
        </p:nvSpPr>
        <p:spPr>
          <a:xfrm>
            <a:off x="428625" y="2163536"/>
            <a:ext cx="7820748" cy="428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600" b="1" dirty="0" smtClean="0">
                <a:solidFill>
                  <a:srgbClr val="FF0000"/>
                </a:solidFill>
              </a:rPr>
              <a:t>močovody, močový měchýř a močová trubice</a:t>
            </a:r>
            <a:endParaRPr lang="cs-CZ" sz="2600" b="1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4560434" y="2662917"/>
            <a:ext cx="1800200" cy="42862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600" b="1" dirty="0" smtClean="0">
                <a:solidFill>
                  <a:srgbClr val="00B050"/>
                </a:solidFill>
              </a:rPr>
              <a:t>centrální</a:t>
            </a:r>
            <a:endParaRPr lang="cs-CZ" sz="2600" b="1" dirty="0">
              <a:solidFill>
                <a:srgbClr val="00B050"/>
              </a:solidFill>
            </a:endParaRPr>
          </a:p>
        </p:txBody>
      </p:sp>
      <p:sp>
        <p:nvSpPr>
          <p:cNvPr id="28" name="Obdélník 27"/>
          <p:cNvSpPr/>
          <p:nvPr/>
        </p:nvSpPr>
        <p:spPr>
          <a:xfrm>
            <a:off x="683568" y="3201762"/>
            <a:ext cx="1857375" cy="428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600" b="1" dirty="0" smtClean="0">
                <a:solidFill>
                  <a:srgbClr val="7030A0"/>
                </a:solidFill>
              </a:rPr>
              <a:t>Ledviny </a:t>
            </a:r>
            <a:r>
              <a:rPr lang="cs-CZ" sz="2600" b="1" dirty="0" smtClean="0">
                <a:solidFill>
                  <a:schemeClr val="tx1"/>
                </a:solidFill>
              </a:rPr>
              <a:t> </a:t>
            </a:r>
            <a:endParaRPr lang="cs-CZ" sz="2600" b="1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2214563" y="3643313"/>
            <a:ext cx="5904656" cy="428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600" b="1" dirty="0" smtClean="0">
                <a:solidFill>
                  <a:srgbClr val="0070C0"/>
                </a:solidFill>
              </a:rPr>
              <a:t>období vývinu plodu v těle samice </a:t>
            </a:r>
            <a:endParaRPr lang="cs-CZ" sz="2600" b="1" dirty="0">
              <a:solidFill>
                <a:srgbClr val="0070C0"/>
              </a:solidFill>
            </a:endParaRPr>
          </a:p>
        </p:txBody>
      </p:sp>
      <p:sp>
        <p:nvSpPr>
          <p:cNvPr id="30" name="Obdélník 29"/>
          <p:cNvSpPr/>
          <p:nvPr/>
        </p:nvSpPr>
        <p:spPr>
          <a:xfrm>
            <a:off x="3049298" y="4149080"/>
            <a:ext cx="642937" cy="428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9" name="Obdélník 8"/>
          <p:cNvSpPr/>
          <p:nvPr/>
        </p:nvSpPr>
        <p:spPr>
          <a:xfrm>
            <a:off x="6598096" y="2643186"/>
            <a:ext cx="1872208" cy="4483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600" b="1" dirty="0" smtClean="0">
                <a:solidFill>
                  <a:srgbClr val="00B050"/>
                </a:solidFill>
              </a:rPr>
              <a:t>obvodová</a:t>
            </a:r>
            <a:endParaRPr lang="cs-CZ" sz="2600" b="1" dirty="0">
              <a:solidFill>
                <a:srgbClr val="00B05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500562" y="4149079"/>
            <a:ext cx="642937" cy="428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2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192048" y="4577705"/>
            <a:ext cx="1500187" cy="428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600" b="1" dirty="0">
                <a:solidFill>
                  <a:schemeClr val="accent1">
                    <a:lumMod val="75000"/>
                  </a:schemeClr>
                </a:solidFill>
              </a:rPr>
              <a:t>stálá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327156" y="5053955"/>
            <a:ext cx="614983" cy="428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600" b="1" dirty="0" smtClean="0">
                <a:solidFill>
                  <a:srgbClr val="F29000"/>
                </a:solidFill>
              </a:rPr>
              <a:t>2</a:t>
            </a:r>
            <a:endParaRPr lang="cs-CZ" sz="2600" b="1" dirty="0">
              <a:solidFill>
                <a:srgbClr val="F29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69369" y="5512643"/>
            <a:ext cx="4387923" cy="508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600" b="1" dirty="0" smtClean="0">
                <a:solidFill>
                  <a:srgbClr val="F29000"/>
                </a:solidFill>
              </a:rPr>
              <a:t>velký tělní a malý plicní</a:t>
            </a:r>
            <a:endParaRPr lang="cs-CZ" sz="2600" b="1" dirty="0">
              <a:solidFill>
                <a:srgbClr val="F29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477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29" grpId="0"/>
      <p:bldP spid="30" grpId="0"/>
      <p:bldP spid="9" grpId="0"/>
      <p:bldP spid="10" grpId="0"/>
      <p:bldP spid="11" grpId="0"/>
      <p:bldP spid="12" grpId="0"/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mtClean="0">
                <a:solidFill>
                  <a:srgbClr val="7B9899"/>
                </a:solidFill>
              </a:rPr>
              <a:t>Citace a zdroje</a:t>
            </a:r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250825" y="1700213"/>
            <a:ext cx="8504238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7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730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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CADAE"/>
              </a:buClr>
              <a:buSzPct val="75000"/>
              <a:buFont typeface="Wingdings 2" pitchFamily="18" charset="2"/>
              <a:buChar char="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C7B70"/>
              </a:buClr>
              <a:buSzPct val="70000"/>
              <a:buFont typeface="Wingdings" pitchFamily="2" charset="2"/>
              <a:buChar char="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FB08C"/>
              </a:buClr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90000"/>
              <a:buChar char="•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03120" indent="-182880" algn="l" rtl="0" eaLnBrk="1" latinLnBrk="0" hangingPunct="1">
              <a:spcBef>
                <a:spcPct val="20000"/>
              </a:spcBef>
              <a:buClr>
                <a:schemeClr val="accent4">
                  <a:shade val="75000"/>
                </a:schemeClr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377440" indent="-182880" algn="l" rtl="0" eaLnBrk="1" latinLnBrk="0" hangingPunct="1">
              <a:spcBef>
                <a:spcPct val="20000"/>
              </a:spcBef>
              <a:buClr>
                <a:schemeClr val="accent2">
                  <a:shade val="75000"/>
                </a:schemeClr>
              </a:buClr>
              <a:buSzPct val="90000"/>
              <a:buChar char="•"/>
              <a:defRPr kumimoji="0" sz="1400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hangingPunct="1">
              <a:defRPr/>
            </a:pPr>
            <a:endParaRPr lang="cs-CZ" sz="1600" dirty="0" smtClean="0"/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endParaRPr lang="cs-CZ" sz="1600" dirty="0" smtClean="0"/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cs-CZ" sz="1600" dirty="0" smtClean="0"/>
              <a:t>Autorem materiálu a všech jeho částí, není-li uvedeno jinak, je Mgr. Růžena Koubová.</a:t>
            </a:r>
          </a:p>
          <a:p>
            <a:pPr marL="0" indent="0" algn="ctr" eaLnBrk="1" hangingPunct="1">
              <a:buFont typeface="Wingdings 2" pitchFamily="18" charset="2"/>
              <a:buNone/>
              <a:defRPr/>
            </a:pPr>
            <a:r>
              <a:rPr lang="cs-CZ" sz="1600" dirty="0" smtClean="0"/>
              <a:t> Materiál vznikl v OP Vzdělávání pro konkurenceschopnost – projekt EU peníze školám.</a:t>
            </a:r>
          </a:p>
          <a:p>
            <a:pPr algn="ctr" eaLnBrk="1" hangingPunct="1">
              <a:defRPr/>
            </a:pPr>
            <a:endParaRPr lang="cs-CZ" sz="1600" dirty="0" smtClean="0"/>
          </a:p>
          <a:p>
            <a:pPr algn="ctr" eaLnBrk="1" hangingPunct="1">
              <a:defRPr/>
            </a:pPr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val="1390295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264</TotalTime>
  <Words>651</Words>
  <Application>Microsoft Office PowerPoint</Application>
  <PresentationFormat>Předvádění na obrazovce (4:3)</PresentationFormat>
  <Paragraphs>142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Administrativní</vt:lpstr>
      <vt:lpstr>Picture</vt:lpstr>
      <vt:lpstr>Prezentace aplikace PowerPoint</vt:lpstr>
      <vt:lpstr>Prezentace aplikace PowerPoint</vt:lpstr>
      <vt:lpstr>ANOTACE</vt:lpstr>
      <vt:lpstr>Savci </vt:lpstr>
      <vt:lpstr>Opakování </vt:lpstr>
      <vt:lpstr>Savci – vnitřní soustavy</vt:lpstr>
      <vt:lpstr>Savci – vnitřní soustavy</vt:lpstr>
      <vt:lpstr>Savci – vnitřní soustavy</vt:lpstr>
      <vt:lpstr>Savci – vnitřní soustavy</vt:lpstr>
      <vt:lpstr>Savci – vnitřní soustavy</vt:lpstr>
      <vt:lpstr>Procvičování - doplň</vt:lpstr>
      <vt:lpstr>Citace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Koubová</dc:creator>
  <cp:lastModifiedBy>Koubová</cp:lastModifiedBy>
  <cp:revision>35</cp:revision>
  <dcterms:created xsi:type="dcterms:W3CDTF">2013-09-15T12:36:57Z</dcterms:created>
  <dcterms:modified xsi:type="dcterms:W3CDTF">2013-09-16T17:02:22Z</dcterms:modified>
</cp:coreProperties>
</file>