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9" r:id="rId7"/>
    <p:sldId id="268" r:id="rId8"/>
    <p:sldId id="266" r:id="rId9"/>
    <p:sldId id="267" r:id="rId10"/>
    <p:sldId id="270" r:id="rId11"/>
    <p:sldId id="272" r:id="rId12"/>
    <p:sldId id="273" r:id="rId13"/>
    <p:sldId id="271" r:id="rId14"/>
    <p:sldId id="274" r:id="rId15"/>
    <p:sldId id="275" r:id="rId16"/>
    <p:sldId id="276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0066"/>
    <a:srgbClr val="FF3300"/>
    <a:srgbClr val="D08D50"/>
    <a:srgbClr val="00CC00"/>
    <a:srgbClr val="00FFCC"/>
    <a:srgbClr val="A86E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77F7158-8E48-49CB-83DC-2795B89C42ED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55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558793"/>
              </p:ext>
            </p:extLst>
          </p:nvPr>
        </p:nvGraphicFramePr>
        <p:xfrm>
          <a:off x="1835150" y="549275"/>
          <a:ext cx="5476875" cy="55169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a příroda/</a:t>
                      </a: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VIII.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Georgia" pitchFamily="18" charset="0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2.10.2013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Název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VY_32_INOVACE_PŘ.8.54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 pro 6.-9.ročník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Savci, 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živorodí, hmyzožravci, </a:t>
                      </a:r>
                      <a:r>
                        <a:rPr lang="cs-CZ" sz="1600" baseline="0" dirty="0" err="1" smtClean="0">
                          <a:effectLst/>
                          <a:latin typeface="Calibri"/>
                          <a:cs typeface="Times New Roman"/>
                        </a:rPr>
                        <a:t>placentálové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01059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934680"/>
              </p:ext>
            </p:extLst>
          </p:nvPr>
        </p:nvGraphicFramePr>
        <p:xfrm>
          <a:off x="899592" y="1642742"/>
          <a:ext cx="7488237" cy="39464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183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Nástěnný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obraz – hmyzožravci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5477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</a:t>
                      </a:r>
                      <a:r>
                        <a:rPr lang="cs-CZ" sz="1400" dirty="0" err="1" smtClean="0">
                          <a:effectLst/>
                          <a:latin typeface="Calibri"/>
                          <a:cs typeface="Times New Roman"/>
                        </a:rPr>
                        <a:t>placentálové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 - znaky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6-7 – opakování – žáci pracují podle pokynů v prezentaci (po kliknutí kontrola)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8-15 – hmyzožravci  – žáci pracují a s pomocí prezentace vypíší znaky a zástupce (kontrolu provádí kliknutím)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766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Žák zná hlavní rozdíly mezi </a:t>
                      </a:r>
                      <a:r>
                        <a:rPr kumimoji="0" lang="cs-CZ" sz="1400" kern="120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placentály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a vačnatci, umí uvést hlavní znaky, způsob života i adaptace na prostředí hmyzožravců</a:t>
                      </a:r>
                    </a:p>
                    <a:p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165084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Živorodí - </a:t>
            </a:r>
            <a:r>
              <a:rPr lang="cs-CZ" dirty="0" err="1" smtClean="0"/>
              <a:t>placentálové</a:t>
            </a:r>
            <a:endParaRPr lang="cs-CZ" dirty="0"/>
          </a:p>
        </p:txBody>
      </p:sp>
      <p:sp>
        <p:nvSpPr>
          <p:cNvPr id="1638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Hmyzožravci  </a:t>
            </a:r>
          </a:p>
        </p:txBody>
      </p:sp>
    </p:spTree>
    <p:extLst>
      <p:ext uri="{BB962C8B-B14F-4D97-AF65-F5344CB8AC3E}">
        <p14:creationId xmlns:p14="http://schemas.microsoft.com/office/powerpoint/2010/main" val="268748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Živorodí – </a:t>
            </a:r>
            <a:r>
              <a:rPr lang="cs-CZ" dirty="0" err="1" smtClean="0"/>
              <a:t>placentálové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mláďata se vyvíjejí v těle samice </a:t>
            </a:r>
          </a:p>
          <a:p>
            <a:r>
              <a:rPr lang="cs-CZ" sz="2800" b="1" dirty="0" smtClean="0"/>
              <a:t>placenta</a:t>
            </a:r>
            <a:r>
              <a:rPr lang="cs-CZ" sz="2800" dirty="0" smtClean="0"/>
              <a:t> = obal plodu, který je s ním spojen pupečníkovou šňůrou </a:t>
            </a:r>
          </a:p>
          <a:p>
            <a:r>
              <a:rPr lang="cs-CZ" sz="2800" dirty="0" smtClean="0"/>
              <a:t>placenta zajišťuje:  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mláďata se rodí dobře vyvinutá a po narození sají mateřské mléko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831772" y="4221088"/>
            <a:ext cx="2160240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VYLUČOVÁNÍ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30893" y="3645024"/>
            <a:ext cx="1656184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VÝŽIVU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30893" y="3068960"/>
            <a:ext cx="1800200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DÝCHÁNÍ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90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971600" y="1556792"/>
            <a:ext cx="2925777" cy="536848"/>
          </a:xfrm>
          <a:solidFill>
            <a:srgbClr val="FFC000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VAČNATCI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5461499" y="1556791"/>
            <a:ext cx="2926926" cy="535783"/>
          </a:xfrm>
          <a:solidFill>
            <a:srgbClr val="92D050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PLACENTÁLOVÉ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54224" cy="2397777"/>
          </a:xfrm>
          <a:ln w="57150">
            <a:solidFill>
              <a:srgbClr val="FFC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19872" cy="2397777"/>
          </a:xfrm>
          <a:noFill/>
          <a:ln w="57150">
            <a:solidFill>
              <a:srgbClr val="92D05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– roztřiď dané znaky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076056" y="5945088"/>
            <a:ext cx="3456384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D08D50"/>
                </a:solidFill>
              </a:rPr>
              <a:t>mléčný chrup je nahrazován trvalým</a:t>
            </a:r>
            <a:endParaRPr lang="cs-CZ" sz="2000" dirty="0">
              <a:solidFill>
                <a:srgbClr val="D08D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5946576"/>
            <a:ext cx="381642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samice mají vyvinutou placentu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6056" y="4941168"/>
            <a:ext cx="3483970" cy="5124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66"/>
                </a:solidFill>
              </a:rPr>
              <a:t>mláďata se rodí nedokonale vyvinutá</a:t>
            </a:r>
            <a:endParaRPr lang="cs-CZ" sz="2000" dirty="0">
              <a:solidFill>
                <a:srgbClr val="FF0066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6056" y="5521424"/>
            <a:ext cx="38164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mláďata po narození sají mléko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1337" y="5453608"/>
            <a:ext cx="3470584" cy="4236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7030A0"/>
                </a:solidFill>
              </a:rPr>
              <a:t>samice mají vyvinutý vak</a:t>
            </a: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5003913"/>
            <a:ext cx="3816424" cy="3869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70C0"/>
                </a:solidFill>
              </a:rPr>
              <a:t>mláďata se rodí dobře vyvinutá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76056" y="5521424"/>
            <a:ext cx="38164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mláďata po narození sají mléko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206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37E-7 L 0.4842 -0.34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01" y="-1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7407E-6 L 0.00087 -0.3678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 -0.01065 L 0.48819 -0.3990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01" y="-1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-0.51337 -0.2159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77" y="-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-0.03559 -0.2518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8" y="-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-0.52379 -0.2203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98" y="-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33333E-6 L -0.01077 -0.2465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8" y="-1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spoj zástupce s čeledí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CC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HMYZOŽRAVCI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LETOUNI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HLODAVCI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ŠELMY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CHOBOTNATCI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6600"/>
                </a:solidFill>
              </a:rPr>
              <a:t>KYTOVCI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3300"/>
                </a:solidFill>
              </a:rPr>
              <a:t>PRIMÁTI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66"/>
                </a:solidFill>
              </a:rPr>
              <a:t>SUDOKOPYTNÍCI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CC00"/>
                </a:solidFill>
              </a:rPr>
              <a:t>LICHOKOPYTNÍCI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s</a:t>
            </a:r>
            <a:r>
              <a:rPr lang="cs-CZ" dirty="0" smtClean="0"/>
              <a:t>lon africký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kuna lesní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j</a:t>
            </a:r>
            <a:r>
              <a:rPr lang="cs-CZ" dirty="0" smtClean="0"/>
              <a:t>ežek západní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nosorožec tuponosý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k</a:t>
            </a:r>
            <a:r>
              <a:rPr lang="cs-CZ" dirty="0" smtClean="0"/>
              <a:t>aloň jedlý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prase divoké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veverka obecná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d</a:t>
            </a:r>
            <a:r>
              <a:rPr lang="cs-CZ" dirty="0" smtClean="0"/>
              <a:t>elfín obecný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kočkodan zelený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131840" y="2060848"/>
            <a:ext cx="1872208" cy="1008112"/>
          </a:xfrm>
          <a:prstGeom prst="line">
            <a:avLst/>
          </a:prstGeom>
          <a:ln w="38100">
            <a:solidFill>
              <a:srgbClr val="7030A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49015" y="2539954"/>
            <a:ext cx="2855033" cy="1443406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339752" y="2975248"/>
            <a:ext cx="2664296" cy="1893912"/>
          </a:xfrm>
          <a:prstGeom prst="line">
            <a:avLst/>
          </a:prstGeom>
          <a:ln w="3810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716832" y="2564904"/>
            <a:ext cx="3287216" cy="853244"/>
          </a:xfrm>
          <a:prstGeom prst="line">
            <a:avLst/>
          </a:prstGeom>
          <a:ln w="38100">
            <a:solidFill>
              <a:srgbClr val="0070C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67338" y="4365104"/>
            <a:ext cx="2836710" cy="936104"/>
          </a:xfrm>
          <a:prstGeom prst="line">
            <a:avLst/>
          </a:prstGeom>
          <a:ln w="38100">
            <a:solidFill>
              <a:srgbClr val="0066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110136" y="2060848"/>
            <a:ext cx="1872208" cy="1861356"/>
          </a:xfrm>
          <a:prstGeom prst="line">
            <a:avLst/>
          </a:prstGeom>
          <a:ln w="3810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419872" y="4365104"/>
            <a:ext cx="1584176" cy="864096"/>
          </a:xfrm>
          <a:prstGeom prst="line">
            <a:avLst/>
          </a:prstGeom>
          <a:ln w="38100">
            <a:solidFill>
              <a:srgbClr val="FF00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98778" y="4829708"/>
            <a:ext cx="2836710" cy="936104"/>
          </a:xfrm>
          <a:prstGeom prst="line">
            <a:avLst/>
          </a:prstGeom>
          <a:ln w="38100">
            <a:solidFill>
              <a:srgbClr val="FF33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558918" y="3418148"/>
            <a:ext cx="1445130" cy="2325758"/>
          </a:xfrm>
          <a:prstGeom prst="line">
            <a:avLst/>
          </a:prstGeom>
          <a:ln w="38100">
            <a:solidFill>
              <a:srgbClr val="00CC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72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Hmyzožravci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primitivní starobylá skupina savců</a:t>
            </a:r>
          </a:p>
          <a:p>
            <a:r>
              <a:rPr lang="cs-CZ" dirty="0" smtClean="0"/>
              <a:t>zástupci se liší vzhledem, velikostí i stavbou těla </a:t>
            </a:r>
          </a:p>
          <a:p>
            <a:r>
              <a:rPr lang="cs-CZ" dirty="0" smtClean="0"/>
              <a:t>velikost těla – </a:t>
            </a:r>
            <a:r>
              <a:rPr lang="cs-CZ" smtClean="0"/>
              <a:t>od </a:t>
            </a:r>
            <a:r>
              <a:rPr lang="cs-CZ" smtClean="0"/>
              <a:t>3,5cm </a:t>
            </a:r>
            <a:r>
              <a:rPr lang="cs-CZ" dirty="0" smtClean="0"/>
              <a:t>až do 45cm</a:t>
            </a:r>
          </a:p>
          <a:p>
            <a:r>
              <a:rPr lang="cs-CZ" dirty="0" smtClean="0"/>
              <a:t>přizpůsobili se životu v různých prostředích</a:t>
            </a:r>
            <a:endParaRPr lang="cs-CZ" dirty="0"/>
          </a:p>
        </p:txBody>
      </p:sp>
      <p:pic>
        <p:nvPicPr>
          <p:cNvPr id="2050" name="Picture 2" descr="Soubor:Hedgehog-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2971800" cy="237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39344" y="5805264"/>
            <a:ext cx="556592" cy="2834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Obr.1</a:t>
            </a:r>
            <a:endParaRPr lang="cs-CZ" sz="1000" dirty="0">
              <a:solidFill>
                <a:schemeClr val="tx1"/>
              </a:solidFill>
            </a:endParaRPr>
          </a:p>
        </p:txBody>
      </p:sp>
      <p:pic>
        <p:nvPicPr>
          <p:cNvPr id="2052" name="Picture 4" descr="File:Talpa europaea MHNT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17" b="88866" l="5250" r="92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545904"/>
            <a:ext cx="3888432" cy="240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380312" y="4761148"/>
            <a:ext cx="556592" cy="2834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Obr.2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14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Hmyzožravci – společné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endParaRPr lang="cs-CZ" sz="10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FF3300"/>
                </a:solidFill>
              </a:rPr>
              <a:t>hlava je protažená v </a:t>
            </a:r>
            <a:r>
              <a:rPr lang="cs-CZ" dirty="0" err="1" smtClean="0">
                <a:solidFill>
                  <a:srgbClr val="FF3300"/>
                </a:solidFill>
              </a:rPr>
              <a:t>rypáček</a:t>
            </a:r>
            <a:endParaRPr lang="cs-CZ" dirty="0" smtClean="0">
              <a:solidFill>
                <a:srgbClr val="FF330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ejdůležitější smysly jsou čich a hmat (popř. sluch)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FF3300"/>
                </a:solidFill>
              </a:rPr>
              <a:t>potrava – hmyz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B050"/>
                </a:solidFill>
              </a:rPr>
              <a:t>c</a:t>
            </a:r>
            <a:r>
              <a:rPr lang="cs-CZ" dirty="0" smtClean="0">
                <a:solidFill>
                  <a:srgbClr val="00B050"/>
                </a:solidFill>
              </a:rPr>
              <a:t>hrup – velké množství drobných zubů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FF3300"/>
                </a:solidFill>
              </a:rPr>
              <a:t>v</a:t>
            </a:r>
            <a:r>
              <a:rPr lang="cs-CZ" dirty="0" smtClean="0">
                <a:solidFill>
                  <a:srgbClr val="FF3300"/>
                </a:solidFill>
              </a:rPr>
              <a:t>ětšinou jsou aktivní v noci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B050"/>
                </a:solidFill>
              </a:rPr>
              <a:t>nemají dobře vyvinutý zrak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FF3300"/>
                </a:solidFill>
              </a:rPr>
              <a:t>s</a:t>
            </a:r>
            <a:r>
              <a:rPr lang="cs-CZ" dirty="0" smtClean="0">
                <a:solidFill>
                  <a:srgbClr val="FF3300"/>
                </a:solidFill>
              </a:rPr>
              <a:t>potřebují velké množství potravy (bez potravy brzy uhynou)</a:t>
            </a:r>
          </a:p>
          <a:p>
            <a:pPr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37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Hmyzožravci – naši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KRTEK OBECNÝ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JEŽEK OBECNÝ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REJSEK OBECNÝ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REJSEC VODNÍ</a:t>
            </a:r>
          </a:p>
          <a:p>
            <a:endParaRPr lang="cs-CZ" dirty="0" smtClean="0"/>
          </a:p>
          <a:p>
            <a:r>
              <a:rPr lang="cs-CZ" dirty="0" smtClean="0"/>
              <a:t>náš nejmenší hmyzožravec – rejsek malý (váží 3,5g)</a:t>
            </a:r>
          </a:p>
          <a:p>
            <a:r>
              <a:rPr lang="cs-CZ" dirty="0" smtClean="0"/>
              <a:t>nejmenší savec – bělozubka nejmenší (žije v jižní Evropě, váží 2g a její délka s ocasem 6,5cm)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890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přizpůsobil se životu pod zemí</a:t>
            </a:r>
          </a:p>
          <a:p>
            <a:r>
              <a:rPr lang="cs-CZ" dirty="0" smtClean="0"/>
              <a:t>vytváří hustou síť chodeb a přebytečnou hlínu vyhrne a vytváří krtinec – neoblíbený mezi zahrádkáři</a:t>
            </a:r>
          </a:p>
          <a:p>
            <a:r>
              <a:rPr lang="cs-CZ" dirty="0" smtClean="0"/>
              <a:t>spotřebuje hodně hmyzu (redukuje přemnožený hmyz, který škodí na zahradě) – užitečný pro člověka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přední nohy mají silné drápy</a:t>
            </a:r>
          </a:p>
          <a:p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á zakrnělé oči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Picture 4" descr="File:Talpa europaea MHNT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717" b="88866" l="5250" r="92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528" y="4077072"/>
            <a:ext cx="3888432" cy="240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92888" y="5292316"/>
            <a:ext cx="556592" cy="2834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Obr.2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154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8503920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má bodliny </a:t>
            </a:r>
            <a:r>
              <a:rPr lang="cs-CZ" dirty="0" smtClean="0"/>
              <a:t>(ostny dlouhé 2-3cm)</a:t>
            </a:r>
          </a:p>
          <a:p>
            <a:r>
              <a:rPr lang="cs-CZ" dirty="0"/>
              <a:t>v</a:t>
            </a:r>
            <a:r>
              <a:rPr lang="cs-CZ" dirty="0" smtClean="0"/>
              <a:t> nebezpečí – svine se do klubíčka</a:t>
            </a:r>
          </a:p>
          <a:p>
            <a:r>
              <a:rPr lang="cs-CZ" dirty="0" smtClean="0"/>
              <a:t>mláďata se rodí holá a slepá, ostny se vytváří až několik hodin po porodu</a:t>
            </a:r>
          </a:p>
          <a:p>
            <a:r>
              <a:rPr lang="cs-CZ" dirty="0" smtClean="0"/>
              <a:t>v zimě – </a:t>
            </a:r>
            <a:r>
              <a:rPr lang="cs-CZ" b="1" dirty="0" smtClean="0">
                <a:solidFill>
                  <a:srgbClr val="00B050"/>
                </a:solidFill>
              </a:rPr>
              <a:t>zimní spánek </a:t>
            </a:r>
            <a:r>
              <a:rPr lang="cs-CZ" dirty="0" smtClean="0"/>
              <a:t>(stav strnulosti), před zimou si musí v těle vytvořit dostatečné zásoby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potrava – hmyz, měkkýši (slimáci)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" name="Picture 2" descr="Soubor:Hedgehog-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584" y="908720"/>
            <a:ext cx="252635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211344" y="2960982"/>
            <a:ext cx="556592" cy="2834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Obr.1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2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Rejsek obecný</a:t>
            </a:r>
            <a:endParaRPr lang="cs-CZ" dirty="0"/>
          </a:p>
        </p:txBody>
      </p:sp>
      <p:pic>
        <p:nvPicPr>
          <p:cNvPr id="4098" name="Picture 2" descr="Soubor:Common Shrew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88359" y="5805264"/>
            <a:ext cx="556592" cy="2834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Obr.3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710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Rejsek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žije na polích, loukách (v husté trávě)</a:t>
            </a:r>
          </a:p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á rychlý metabolismus </a:t>
            </a:r>
            <a:r>
              <a:rPr lang="cs-CZ" dirty="0" smtClean="0"/>
              <a:t>– denně spotřebuje velké množství hmyzu (až 90% své hmotnosti)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hnízdo si staví pod zemí</a:t>
            </a:r>
          </a:p>
          <a:p>
            <a:r>
              <a:rPr lang="cs-CZ" dirty="0" smtClean="0"/>
              <a:t>aktivní po celý rok, neupadá do zimního spánku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4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Rejsec</a:t>
            </a:r>
            <a:r>
              <a:rPr lang="cs-CZ" dirty="0" smtClean="0"/>
              <a:t> vodní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žije v okolí vod, umí výborně plavat</a:t>
            </a:r>
          </a:p>
          <a:p>
            <a:r>
              <a:rPr lang="cs-CZ" dirty="0" smtClean="0"/>
              <a:t>noru si vyhrabává na suchých místech u břehu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potrava – hmyz, rybí potěr, jikry, malé žáby</a:t>
            </a:r>
          </a:p>
          <a:p>
            <a:r>
              <a:rPr lang="cs-CZ" dirty="0" smtClean="0"/>
              <a:t>největší z rejsků</a:t>
            </a:r>
          </a:p>
          <a:p>
            <a:r>
              <a:rPr lang="cs-CZ" dirty="0" smtClean="0"/>
              <a:t>na spodní čelisti má žlázy – produkují jed (ochromuje kořist) – pro člověka není nebezpečný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799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noFill/>
          </a:ln>
        </p:spPr>
        <p:txBody>
          <a:bodyPr>
            <a:normAutofit fontScale="92500"/>
          </a:bodyPr>
          <a:lstStyle/>
          <a:p>
            <a:r>
              <a:rPr lang="cs-CZ" dirty="0" smtClean="0"/>
              <a:t>Výživu, dýchání a vylučování zajišťuje pro plod v těle samice hmyzožravců …………………… .</a:t>
            </a:r>
          </a:p>
          <a:p>
            <a:r>
              <a:rPr lang="cs-CZ" dirty="0" smtClean="0"/>
              <a:t>Je s plodem spojena …………………………………….. .</a:t>
            </a:r>
          </a:p>
          <a:p>
            <a:r>
              <a:rPr lang="cs-CZ" dirty="0" smtClean="0"/>
              <a:t>Nejdůležitější smysly hmyzožravců jsou ……….. a ………. .</a:t>
            </a:r>
          </a:p>
          <a:p>
            <a:r>
              <a:rPr lang="cs-CZ" dirty="0" smtClean="0"/>
              <a:t>Krtek se přizpůsobil životu pod zemí, proto mu zakrněly ………….. .</a:t>
            </a:r>
          </a:p>
          <a:p>
            <a:r>
              <a:rPr lang="cs-CZ" dirty="0" smtClean="0"/>
              <a:t>…………………… má na těle ostny a v zimě upadá do zimního spánku.</a:t>
            </a:r>
          </a:p>
          <a:p>
            <a:r>
              <a:rPr lang="cs-CZ" dirty="0" smtClean="0"/>
              <a:t>……....................... žije na polích a má velmi rychlý metabolismus.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07904" y="1844824"/>
            <a:ext cx="187220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6600"/>
                </a:solidFill>
              </a:rPr>
              <a:t>placenta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1947" y="2282078"/>
            <a:ext cx="3744416" cy="4988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66"/>
                </a:solidFill>
              </a:rPr>
              <a:t>p</a:t>
            </a:r>
            <a:r>
              <a:rPr lang="cs-CZ" sz="2400" b="1" dirty="0" smtClean="0">
                <a:solidFill>
                  <a:srgbClr val="FF0066"/>
                </a:solidFill>
              </a:rPr>
              <a:t>upečníkovou šňůrou</a:t>
            </a:r>
            <a:endParaRPr lang="cs-CZ" sz="2400" b="1" dirty="0">
              <a:solidFill>
                <a:srgbClr val="FF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00192" y="2780928"/>
            <a:ext cx="86409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3300"/>
                </a:solidFill>
              </a:rPr>
              <a:t>čich</a:t>
            </a:r>
            <a:endParaRPr lang="cs-CZ" sz="2400" b="1" dirty="0">
              <a:solidFill>
                <a:srgbClr val="FF33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645024"/>
            <a:ext cx="115212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oči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005064"/>
            <a:ext cx="2304256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Ježek obecný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4941168"/>
            <a:ext cx="244827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Rejsek obecný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24328" y="2780928"/>
            <a:ext cx="100811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3300"/>
                </a:solidFill>
              </a:rPr>
              <a:t>hmat</a:t>
            </a:r>
            <a:endParaRPr lang="cs-CZ" sz="2400" b="1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59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0825" y="1700213"/>
            <a:ext cx="8504238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7688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3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C7B70"/>
              </a:buClr>
              <a:buSzPct val="70000"/>
              <a:buFont typeface="Wingdings" pitchFamily="2" charset="2"/>
              <a:buChar char="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r>
              <a:rPr lang="cs-CZ" sz="1600" dirty="0"/>
              <a:t>Obr.1: </a:t>
            </a:r>
            <a:r>
              <a:rPr lang="cs-CZ" sz="1600" dirty="0" err="1"/>
              <a:t>Soubor:Hedgehog-en.jpg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2001-2004 [cit. 2013-10-01]. Dostupné z: http://cs.wikipedia.org/wiki/Soubor:Hedgehog-en.jpg 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 smtClean="0"/>
              <a:t>Obr.2: </a:t>
            </a:r>
            <a:r>
              <a:rPr lang="cs-CZ" sz="1600" dirty="0"/>
              <a:t>File:Talpa </a:t>
            </a:r>
            <a:r>
              <a:rPr lang="cs-CZ" sz="1600" dirty="0" err="1"/>
              <a:t>europaea</a:t>
            </a:r>
            <a:r>
              <a:rPr lang="cs-CZ" sz="1600" dirty="0"/>
              <a:t> MHNT.jpg. In: .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2001-2012 [cit. 2013-10-01]. Dostupné z: http://commons.wikimedia.org/wiki/File:Talpa_europaea_MHNT.jpg?uselang=cs 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 smtClean="0"/>
              <a:t>Obr.3: </a:t>
            </a:r>
            <a:r>
              <a:rPr lang="cs-CZ" sz="1600" dirty="0" err="1"/>
              <a:t>Soubor:Common</a:t>
            </a:r>
            <a:r>
              <a:rPr lang="cs-CZ" sz="1600" dirty="0"/>
              <a:t> Shrew.jpg.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2001-2007 [cit. 2013-10-01]. Dostupné z: http://cs.wikipedia.org/wiki/Soubor:Common_Shrew.jpg </a:t>
            </a:r>
            <a:endParaRPr lang="cs-CZ" sz="1600" dirty="0" smtClean="0"/>
          </a:p>
          <a:p>
            <a:pPr eaLnBrk="1" hangingPunct="1"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 smtClean="0"/>
          </a:p>
          <a:p>
            <a:pPr algn="ctr"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39029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502</TotalTime>
  <Words>825</Words>
  <Application>Microsoft Office PowerPoint</Application>
  <PresentationFormat>Předvádění na obrazovce (4:3)</PresentationFormat>
  <Paragraphs>160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Administrativní</vt:lpstr>
      <vt:lpstr>Picture</vt:lpstr>
      <vt:lpstr>Prezentace aplikace PowerPoint</vt:lpstr>
      <vt:lpstr>Prezentace aplikace PowerPoint</vt:lpstr>
      <vt:lpstr>ANOTACE</vt:lpstr>
      <vt:lpstr>Hmyzožravci  </vt:lpstr>
      <vt:lpstr>Živorodí – placentálové</vt:lpstr>
      <vt:lpstr>Zopakuj si – roztřiď dané znaky</vt:lpstr>
      <vt:lpstr>Opakování – spoj zástupce s čeledí</vt:lpstr>
      <vt:lpstr>Hmyzožravci </vt:lpstr>
      <vt:lpstr>Hmyzožravci – společné znaky</vt:lpstr>
      <vt:lpstr>Hmyzožravci – naši zástupci</vt:lpstr>
      <vt:lpstr>Krtek obecný</vt:lpstr>
      <vt:lpstr>Ježek obecný</vt:lpstr>
      <vt:lpstr>Rejsek obecný</vt:lpstr>
      <vt:lpstr>Rejsek obecný</vt:lpstr>
      <vt:lpstr>Rejsec vodní</vt:lpstr>
      <vt:lpstr>Zopakuj si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Koubová</dc:creator>
  <cp:lastModifiedBy>Koubová</cp:lastModifiedBy>
  <cp:revision>108</cp:revision>
  <dcterms:created xsi:type="dcterms:W3CDTF">2013-09-15T12:36:57Z</dcterms:created>
  <dcterms:modified xsi:type="dcterms:W3CDTF">2013-10-02T13:11:51Z</dcterms:modified>
</cp:coreProperties>
</file>