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98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E6CD8-F982-4A38-8CD7-6571DE89AECB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F8D57-9F73-4AD0-A3D4-07F450E8FE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80694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E6CD8-F982-4A38-8CD7-6571DE89AECB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F8D57-9F73-4AD0-A3D4-07F450E8FE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44912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E6CD8-F982-4A38-8CD7-6571DE89AECB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F8D57-9F73-4AD0-A3D4-07F450E8FE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33430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E6CD8-F982-4A38-8CD7-6571DE89AECB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F8D57-9F73-4AD0-A3D4-07F450E8FE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43714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E6CD8-F982-4A38-8CD7-6571DE89AECB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F8D57-9F73-4AD0-A3D4-07F450E8FE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73611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E6CD8-F982-4A38-8CD7-6571DE89AECB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F8D57-9F73-4AD0-A3D4-07F450E8FE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57755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E6CD8-F982-4A38-8CD7-6571DE89AECB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F8D57-9F73-4AD0-A3D4-07F450E8FE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8527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E6CD8-F982-4A38-8CD7-6571DE89AECB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F8D57-9F73-4AD0-A3D4-07F450E8FE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39099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E6CD8-F982-4A38-8CD7-6571DE89AECB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F8D57-9F73-4AD0-A3D4-07F450E8FE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1717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E6CD8-F982-4A38-8CD7-6571DE89AECB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F8D57-9F73-4AD0-A3D4-07F450E8FE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37499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E6CD8-F982-4A38-8CD7-6571DE89AECB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F8D57-9F73-4AD0-A3D4-07F450E8FE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29195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1E6CD8-F982-4A38-8CD7-6571DE89AECB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8F8D57-9F73-4AD0-A3D4-07F450E8FE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51872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Hlavní města států Evropy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Učivo pro 8. ročník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09202754"/>
              </p:ext>
            </p:extLst>
          </p:nvPr>
        </p:nvGraphicFramePr>
        <p:xfrm>
          <a:off x="539552" y="404664"/>
          <a:ext cx="7848872" cy="1854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25125"/>
                <a:gridCol w="562374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škola Kolín V., Mnichovická 62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</a:t>
                      </a:r>
                      <a:r>
                        <a:rPr lang="cs-CZ" baseline="0" dirty="0" smtClean="0"/>
                        <a:t> Vladimír Zeman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9. 2.</a:t>
                      </a:r>
                      <a:r>
                        <a:rPr lang="cs-CZ" baseline="0" dirty="0" smtClean="0"/>
                        <a:t> 2012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VY_32_INOVACE_06_Z8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522920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5817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43192" cy="850106"/>
          </a:xfrm>
        </p:spPr>
        <p:txBody>
          <a:bodyPr>
            <a:normAutofit/>
          </a:bodyPr>
          <a:lstStyle/>
          <a:p>
            <a:r>
              <a:rPr lang="cs-CZ" dirty="0" smtClean="0"/>
              <a:t>Doplň do křížovky hlavní města</a:t>
            </a:r>
            <a:endParaRPr lang="cs-CZ" dirty="0"/>
          </a:p>
        </p:txBody>
      </p: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57373795"/>
              </p:ext>
            </p:extLst>
          </p:nvPr>
        </p:nvGraphicFramePr>
        <p:xfrm>
          <a:off x="899597" y="1196745"/>
          <a:ext cx="5311020" cy="4968558"/>
        </p:xfrm>
        <a:graphic>
          <a:graphicData uri="http://schemas.openxmlformats.org/drawingml/2006/table">
            <a:tbl>
              <a:tblPr firstRow="1" firstCol="1" bandRow="1"/>
              <a:tblGrid>
                <a:gridCol w="408540"/>
                <a:gridCol w="408540"/>
                <a:gridCol w="408540"/>
                <a:gridCol w="408540"/>
                <a:gridCol w="408540"/>
                <a:gridCol w="408540"/>
                <a:gridCol w="408540"/>
                <a:gridCol w="408540"/>
                <a:gridCol w="408540"/>
                <a:gridCol w="408540"/>
                <a:gridCol w="408540"/>
                <a:gridCol w="408540"/>
                <a:gridCol w="408540"/>
              </a:tblGrid>
              <a:tr h="276031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ECFF"/>
                    </a:solidFill>
                  </a:tcPr>
                </a:tc>
                <a:tc gridSpan="6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6031">
                <a:tc gridSpan="5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6031">
                <a:tc gridSpan="4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6031"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6031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6031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5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6031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ECFF"/>
                    </a:solidFill>
                  </a:tcPr>
                </a:tc>
                <a:tc gridSpan="6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6031">
                <a:tc gridSpan="5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6031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ECFF"/>
                    </a:solidFill>
                  </a:tcPr>
                </a:tc>
                <a:tc gridSpan="6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603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6031">
                <a:tc gridSpan="5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6031">
                <a:tc gridSpan="6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6031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ECFF"/>
                    </a:solidFill>
                  </a:tcPr>
                </a:tc>
                <a:tc gridSpan="6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6031">
                <a:tc gridSpan="5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6031">
                <a:tc gridSpan="6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603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ECFF"/>
                    </a:solidFill>
                  </a:tcPr>
                </a:tc>
                <a:tc gridSpan="6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6031">
                <a:tc gridSpan="5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6031"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1" name="TextovéPole 10"/>
          <p:cNvSpPr txBox="1"/>
          <p:nvPr/>
        </p:nvSpPr>
        <p:spPr>
          <a:xfrm>
            <a:off x="6372200" y="1124744"/>
            <a:ext cx="2376264" cy="51292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14000"/>
              </a:lnSpc>
              <a:buFont typeface="Wingdings" pitchFamily="2" charset="2"/>
              <a:buChar char="Ø"/>
            </a:pPr>
            <a:r>
              <a:rPr lang="cs-CZ" sz="1600" dirty="0" smtClean="0"/>
              <a:t>Ukrajina</a:t>
            </a:r>
          </a:p>
          <a:p>
            <a:pPr marL="285750" indent="-285750">
              <a:lnSpc>
                <a:spcPct val="114000"/>
              </a:lnSpc>
              <a:buFont typeface="Wingdings" pitchFamily="2" charset="2"/>
              <a:buChar char="Ø"/>
            </a:pPr>
            <a:r>
              <a:rPr lang="cs-CZ" sz="1600" dirty="0" smtClean="0"/>
              <a:t>Rusko</a:t>
            </a:r>
          </a:p>
          <a:p>
            <a:pPr marL="285750" indent="-285750">
              <a:lnSpc>
                <a:spcPct val="114000"/>
              </a:lnSpc>
              <a:buFont typeface="Wingdings" pitchFamily="2" charset="2"/>
              <a:buChar char="Ø"/>
            </a:pPr>
            <a:r>
              <a:rPr lang="cs-CZ" sz="1600" dirty="0" smtClean="0"/>
              <a:t>Španělsko</a:t>
            </a:r>
          </a:p>
          <a:p>
            <a:pPr marL="285750" indent="-285750">
              <a:lnSpc>
                <a:spcPct val="114000"/>
              </a:lnSpc>
              <a:buFont typeface="Wingdings" pitchFamily="2" charset="2"/>
              <a:buChar char="Ø"/>
            </a:pPr>
            <a:r>
              <a:rPr lang="cs-CZ" sz="1600" dirty="0" smtClean="0"/>
              <a:t>Portugalsko</a:t>
            </a:r>
          </a:p>
          <a:p>
            <a:pPr marL="285750" indent="-285750">
              <a:lnSpc>
                <a:spcPct val="114000"/>
              </a:lnSpc>
              <a:buFont typeface="Wingdings" pitchFamily="2" charset="2"/>
              <a:buChar char="Ø"/>
            </a:pPr>
            <a:r>
              <a:rPr lang="cs-CZ" sz="1600" dirty="0" smtClean="0"/>
              <a:t>Makedonie</a:t>
            </a:r>
          </a:p>
          <a:p>
            <a:pPr marL="285750" indent="-285750">
              <a:lnSpc>
                <a:spcPct val="114000"/>
              </a:lnSpc>
              <a:buFont typeface="Wingdings" pitchFamily="2" charset="2"/>
              <a:buChar char="Ø"/>
            </a:pPr>
            <a:r>
              <a:rPr lang="cs-CZ" sz="1600" dirty="0" smtClean="0"/>
              <a:t>Belgie</a:t>
            </a:r>
          </a:p>
          <a:p>
            <a:pPr marL="285750" indent="-285750">
              <a:lnSpc>
                <a:spcPct val="114000"/>
              </a:lnSpc>
              <a:buFont typeface="Wingdings" pitchFamily="2" charset="2"/>
              <a:buChar char="Ø"/>
            </a:pPr>
            <a:r>
              <a:rPr lang="cs-CZ" sz="1600" dirty="0" smtClean="0"/>
              <a:t>Lichtenštejnsko</a:t>
            </a:r>
          </a:p>
          <a:p>
            <a:pPr marL="285750" indent="-285750">
              <a:lnSpc>
                <a:spcPct val="114000"/>
              </a:lnSpc>
              <a:buFont typeface="Wingdings" pitchFamily="2" charset="2"/>
              <a:buChar char="Ø"/>
            </a:pPr>
            <a:r>
              <a:rPr lang="cs-CZ" sz="1600" dirty="0" smtClean="0"/>
              <a:t>Chorvatsko</a:t>
            </a:r>
          </a:p>
          <a:p>
            <a:pPr marL="285750" indent="-285750">
              <a:lnSpc>
                <a:spcPct val="114000"/>
              </a:lnSpc>
              <a:buFont typeface="Wingdings" pitchFamily="2" charset="2"/>
              <a:buChar char="Ø"/>
            </a:pPr>
            <a:r>
              <a:rPr lang="cs-CZ" sz="1600" dirty="0" smtClean="0"/>
              <a:t>Bělorusko</a:t>
            </a:r>
          </a:p>
          <a:p>
            <a:pPr marL="285750" indent="-285750">
              <a:lnSpc>
                <a:spcPct val="114000"/>
              </a:lnSpc>
              <a:buFont typeface="Wingdings" pitchFamily="2" charset="2"/>
              <a:buChar char="Ø"/>
            </a:pPr>
            <a:r>
              <a:rPr lang="cs-CZ" sz="1600" dirty="0" smtClean="0"/>
              <a:t>Slovensko</a:t>
            </a:r>
          </a:p>
          <a:p>
            <a:pPr marL="285750" indent="-285750">
              <a:lnSpc>
                <a:spcPct val="114000"/>
              </a:lnSpc>
              <a:buFont typeface="Wingdings" pitchFamily="2" charset="2"/>
              <a:buChar char="Ø"/>
            </a:pPr>
            <a:r>
              <a:rPr lang="cs-CZ" sz="1600" dirty="0" smtClean="0"/>
              <a:t>Estonsko</a:t>
            </a:r>
          </a:p>
          <a:p>
            <a:pPr marL="285750" indent="-285750">
              <a:lnSpc>
                <a:spcPct val="114000"/>
              </a:lnSpc>
              <a:buFont typeface="Wingdings" pitchFamily="2" charset="2"/>
              <a:buChar char="Ø"/>
            </a:pPr>
            <a:r>
              <a:rPr lang="cs-CZ" sz="1600" dirty="0" smtClean="0"/>
              <a:t>Irsko</a:t>
            </a:r>
          </a:p>
          <a:p>
            <a:pPr marL="285750" indent="-285750">
              <a:lnSpc>
                <a:spcPct val="114000"/>
              </a:lnSpc>
              <a:buFont typeface="Wingdings" pitchFamily="2" charset="2"/>
              <a:buChar char="Ø"/>
            </a:pPr>
            <a:r>
              <a:rPr lang="cs-CZ" sz="1600" dirty="0" smtClean="0"/>
              <a:t>Francie</a:t>
            </a:r>
          </a:p>
          <a:p>
            <a:pPr marL="285750" indent="-285750">
              <a:lnSpc>
                <a:spcPct val="114000"/>
              </a:lnSpc>
              <a:buFont typeface="Wingdings" pitchFamily="2" charset="2"/>
              <a:buChar char="Ø"/>
            </a:pPr>
            <a:r>
              <a:rPr lang="cs-CZ" sz="1600" dirty="0" smtClean="0"/>
              <a:t>Lotyšsko</a:t>
            </a:r>
          </a:p>
          <a:p>
            <a:pPr marL="285750" indent="-285750">
              <a:lnSpc>
                <a:spcPct val="114000"/>
              </a:lnSpc>
              <a:buFont typeface="Wingdings" pitchFamily="2" charset="2"/>
              <a:buChar char="Ø"/>
            </a:pPr>
            <a:r>
              <a:rPr lang="cs-CZ" sz="1600" dirty="0" smtClean="0"/>
              <a:t>Litva</a:t>
            </a:r>
          </a:p>
          <a:p>
            <a:pPr marL="285750" indent="-285750">
              <a:lnSpc>
                <a:spcPct val="114000"/>
              </a:lnSpc>
              <a:buFont typeface="Wingdings" pitchFamily="2" charset="2"/>
              <a:buChar char="Ø"/>
            </a:pPr>
            <a:r>
              <a:rPr lang="cs-CZ" sz="1600" dirty="0" smtClean="0"/>
              <a:t>Norsko</a:t>
            </a:r>
          </a:p>
          <a:p>
            <a:pPr marL="285750" indent="-285750">
              <a:lnSpc>
                <a:spcPct val="114000"/>
              </a:lnSpc>
              <a:buFont typeface="Wingdings" pitchFamily="2" charset="2"/>
              <a:buChar char="Ø"/>
            </a:pPr>
            <a:r>
              <a:rPr lang="cs-CZ" sz="1600" dirty="0" smtClean="0"/>
              <a:t>Řecko</a:t>
            </a:r>
          </a:p>
          <a:p>
            <a:pPr marL="285750" indent="-285750">
              <a:lnSpc>
                <a:spcPct val="114000"/>
              </a:lnSpc>
              <a:buFont typeface="Wingdings" pitchFamily="2" charset="2"/>
              <a:buChar char="Ø"/>
            </a:pPr>
            <a:r>
              <a:rPr lang="cs-CZ" sz="1600" dirty="0" smtClean="0"/>
              <a:t>Maďarsko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4245406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43192" cy="850106"/>
          </a:xfrm>
        </p:spPr>
        <p:txBody>
          <a:bodyPr>
            <a:normAutofit/>
          </a:bodyPr>
          <a:lstStyle/>
          <a:p>
            <a:r>
              <a:rPr lang="cs-CZ" dirty="0" smtClean="0"/>
              <a:t>Doplň do křížovky hlavní města</a:t>
            </a:r>
            <a:endParaRPr lang="cs-CZ" dirty="0"/>
          </a:p>
        </p:txBody>
      </p: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57241925"/>
              </p:ext>
            </p:extLst>
          </p:nvPr>
        </p:nvGraphicFramePr>
        <p:xfrm>
          <a:off x="899597" y="1196745"/>
          <a:ext cx="5311020" cy="5047488"/>
        </p:xfrm>
        <a:graphic>
          <a:graphicData uri="http://schemas.openxmlformats.org/drawingml/2006/table">
            <a:tbl>
              <a:tblPr firstRow="1" firstCol="1" bandRow="1"/>
              <a:tblGrid>
                <a:gridCol w="408540"/>
                <a:gridCol w="408540"/>
                <a:gridCol w="408540"/>
                <a:gridCol w="408540"/>
                <a:gridCol w="408540"/>
                <a:gridCol w="408540"/>
                <a:gridCol w="408540"/>
                <a:gridCol w="408540"/>
                <a:gridCol w="408540"/>
                <a:gridCol w="408540"/>
                <a:gridCol w="408540"/>
                <a:gridCol w="408540"/>
                <a:gridCol w="408540"/>
              </a:tblGrid>
              <a:tr h="276031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1600" baseline="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1600" baseline="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J</a:t>
                      </a:r>
                      <a:endParaRPr lang="cs-CZ" sz="1600" baseline="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ECFF"/>
                    </a:solidFill>
                  </a:tcPr>
                </a:tc>
                <a:tc gridSpan="6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6031"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  <a:endParaRPr lang="cs-CZ" sz="1600" baseline="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1600" baseline="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endParaRPr lang="cs-CZ" sz="1600" baseline="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600" baseline="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6031">
                <a:tc gridSpan="4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1600" baseline="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aseline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6031">
                <a:tc gridSpan="3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1600" baseline="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1600" baseline="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1600" baseline="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B</a:t>
                      </a:r>
                      <a:endParaRPr lang="cs-CZ" sz="1600" baseline="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1600" baseline="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gridSpan="3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6031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1600" baseline="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J</a:t>
                      </a:r>
                      <a:endParaRPr lang="cs-CZ" sz="1600" baseline="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6031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B</a:t>
                      </a:r>
                      <a:endParaRPr lang="cs-CZ" sz="1600" baseline="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600" baseline="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1600" baseline="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6031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</a:t>
                      </a: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ECFF"/>
                    </a:solidFill>
                  </a:tcPr>
                </a:tc>
                <a:tc gridSpan="6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aseline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6031"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</a:t>
                      </a: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Á</a:t>
                      </a: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  <a:endParaRPr lang="cs-CZ" sz="1600" baseline="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Ř</a:t>
                      </a: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B</a:t>
                      </a: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aseline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6031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  <a:endParaRPr lang="cs-CZ" sz="1600" baseline="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1600" baseline="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1600" baseline="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1600" baseline="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1600" baseline="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ECFF"/>
                    </a:solidFill>
                  </a:tcPr>
                </a:tc>
                <a:tc gridSpan="6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aseline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603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B</a:t>
                      </a: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1600" baseline="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600" baseline="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1600" baseline="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600" baseline="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endParaRPr lang="cs-CZ" sz="1600" baseline="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aseline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6031"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600" baseline="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aseline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6031">
                <a:tc gridSpan="6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B</a:t>
                      </a:r>
                      <a:endParaRPr lang="cs-CZ" sz="1600" baseline="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aseline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6031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  <a:endParaRPr lang="cs-CZ" sz="1600" baseline="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600" baseline="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Ř</a:t>
                      </a:r>
                      <a:endParaRPr lang="cs-CZ" sz="1600" baseline="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Í</a:t>
                      </a: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Ž</a:t>
                      </a: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ECFF"/>
                    </a:solidFill>
                  </a:tcPr>
                </a:tc>
                <a:tc gridSpan="6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6031"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1600" baseline="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G</a:t>
                      </a: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6031">
                <a:tc gridSpan="6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aseline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endParaRPr lang="cs-CZ" sz="1600" baseline="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1600" baseline="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1600" baseline="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  <a:endParaRPr lang="cs-CZ" sz="1600" baseline="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603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aseline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600" baseline="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1600" baseline="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ECFF"/>
                    </a:solidFill>
                  </a:tcPr>
                </a:tc>
                <a:tc gridSpan="6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6031"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aseline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É</a:t>
                      </a:r>
                      <a:endParaRPr lang="cs-CZ" sz="1600" baseline="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Y</a:t>
                      </a: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aseline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6031">
                <a:tc gridSpan="3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aseline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B</a:t>
                      </a:r>
                      <a:endParaRPr lang="cs-CZ" sz="1600" baseline="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  <a:endParaRPr lang="cs-CZ" sz="1600" baseline="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  <a:endParaRPr lang="cs-CZ" sz="1600" baseline="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600" baseline="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Š</a:t>
                      </a: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Ť</a:t>
                      </a:r>
                      <a:r>
                        <a:rPr lang="cs-CZ" sz="1600" baseline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6372200" y="1124744"/>
            <a:ext cx="2376264" cy="51292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14000"/>
              </a:lnSpc>
              <a:buFont typeface="Wingdings" pitchFamily="2" charset="2"/>
              <a:buChar char="Ø"/>
            </a:pPr>
            <a:r>
              <a:rPr lang="cs-CZ" sz="1600" dirty="0" smtClean="0"/>
              <a:t>Ukrajina</a:t>
            </a:r>
          </a:p>
          <a:p>
            <a:pPr marL="285750" indent="-285750">
              <a:lnSpc>
                <a:spcPct val="114000"/>
              </a:lnSpc>
              <a:buFont typeface="Wingdings" pitchFamily="2" charset="2"/>
              <a:buChar char="Ø"/>
            </a:pPr>
            <a:r>
              <a:rPr lang="cs-CZ" sz="1600" dirty="0" smtClean="0"/>
              <a:t>Rusko</a:t>
            </a:r>
          </a:p>
          <a:p>
            <a:pPr marL="285750" indent="-285750">
              <a:lnSpc>
                <a:spcPct val="114000"/>
              </a:lnSpc>
              <a:buFont typeface="Wingdings" pitchFamily="2" charset="2"/>
              <a:buChar char="Ø"/>
            </a:pPr>
            <a:r>
              <a:rPr lang="cs-CZ" sz="1600" dirty="0" smtClean="0"/>
              <a:t>Španělsko</a:t>
            </a:r>
          </a:p>
          <a:p>
            <a:pPr marL="285750" indent="-285750">
              <a:lnSpc>
                <a:spcPct val="114000"/>
              </a:lnSpc>
              <a:buFont typeface="Wingdings" pitchFamily="2" charset="2"/>
              <a:buChar char="Ø"/>
            </a:pPr>
            <a:r>
              <a:rPr lang="cs-CZ" sz="1600" dirty="0" smtClean="0"/>
              <a:t>Portugalsko</a:t>
            </a:r>
          </a:p>
          <a:p>
            <a:pPr marL="285750" indent="-285750">
              <a:lnSpc>
                <a:spcPct val="114000"/>
              </a:lnSpc>
              <a:buFont typeface="Wingdings" pitchFamily="2" charset="2"/>
              <a:buChar char="Ø"/>
            </a:pPr>
            <a:r>
              <a:rPr lang="cs-CZ" sz="1600" dirty="0" smtClean="0"/>
              <a:t>Makedonie</a:t>
            </a:r>
          </a:p>
          <a:p>
            <a:pPr marL="285750" indent="-285750">
              <a:lnSpc>
                <a:spcPct val="114000"/>
              </a:lnSpc>
              <a:buFont typeface="Wingdings" pitchFamily="2" charset="2"/>
              <a:buChar char="Ø"/>
            </a:pPr>
            <a:r>
              <a:rPr lang="cs-CZ" sz="1600" dirty="0" smtClean="0"/>
              <a:t>Belgie</a:t>
            </a:r>
          </a:p>
          <a:p>
            <a:pPr marL="285750" indent="-285750">
              <a:lnSpc>
                <a:spcPct val="114000"/>
              </a:lnSpc>
              <a:buFont typeface="Wingdings" pitchFamily="2" charset="2"/>
              <a:buChar char="Ø"/>
            </a:pPr>
            <a:r>
              <a:rPr lang="cs-CZ" sz="1600" dirty="0" smtClean="0"/>
              <a:t>Lichtenštejnsko</a:t>
            </a:r>
          </a:p>
          <a:p>
            <a:pPr marL="285750" indent="-285750">
              <a:lnSpc>
                <a:spcPct val="114000"/>
              </a:lnSpc>
              <a:buFont typeface="Wingdings" pitchFamily="2" charset="2"/>
              <a:buChar char="Ø"/>
            </a:pPr>
            <a:r>
              <a:rPr lang="cs-CZ" sz="1600" dirty="0" smtClean="0"/>
              <a:t>Chorvatsko</a:t>
            </a:r>
          </a:p>
          <a:p>
            <a:pPr marL="285750" indent="-285750">
              <a:lnSpc>
                <a:spcPct val="114000"/>
              </a:lnSpc>
              <a:buFont typeface="Wingdings" pitchFamily="2" charset="2"/>
              <a:buChar char="Ø"/>
            </a:pPr>
            <a:r>
              <a:rPr lang="cs-CZ" sz="1600" dirty="0" smtClean="0"/>
              <a:t>Bělorusko</a:t>
            </a:r>
          </a:p>
          <a:p>
            <a:pPr marL="285750" indent="-285750">
              <a:lnSpc>
                <a:spcPct val="114000"/>
              </a:lnSpc>
              <a:buFont typeface="Wingdings" pitchFamily="2" charset="2"/>
              <a:buChar char="Ø"/>
            </a:pPr>
            <a:r>
              <a:rPr lang="cs-CZ" sz="1600" dirty="0" smtClean="0"/>
              <a:t>Slovensko</a:t>
            </a:r>
          </a:p>
          <a:p>
            <a:pPr marL="285750" indent="-285750">
              <a:lnSpc>
                <a:spcPct val="114000"/>
              </a:lnSpc>
              <a:buFont typeface="Wingdings" pitchFamily="2" charset="2"/>
              <a:buChar char="Ø"/>
            </a:pPr>
            <a:r>
              <a:rPr lang="cs-CZ" sz="1600" dirty="0" smtClean="0"/>
              <a:t>Estonsko</a:t>
            </a:r>
          </a:p>
          <a:p>
            <a:pPr marL="285750" indent="-285750">
              <a:lnSpc>
                <a:spcPct val="114000"/>
              </a:lnSpc>
              <a:buFont typeface="Wingdings" pitchFamily="2" charset="2"/>
              <a:buChar char="Ø"/>
            </a:pPr>
            <a:r>
              <a:rPr lang="cs-CZ" sz="1600" dirty="0" smtClean="0"/>
              <a:t>Irsko</a:t>
            </a:r>
          </a:p>
          <a:p>
            <a:pPr marL="285750" indent="-285750">
              <a:lnSpc>
                <a:spcPct val="114000"/>
              </a:lnSpc>
              <a:buFont typeface="Wingdings" pitchFamily="2" charset="2"/>
              <a:buChar char="Ø"/>
            </a:pPr>
            <a:r>
              <a:rPr lang="cs-CZ" sz="1600" dirty="0" smtClean="0"/>
              <a:t>Francie</a:t>
            </a:r>
          </a:p>
          <a:p>
            <a:pPr marL="285750" indent="-285750">
              <a:lnSpc>
                <a:spcPct val="114000"/>
              </a:lnSpc>
              <a:buFont typeface="Wingdings" pitchFamily="2" charset="2"/>
              <a:buChar char="Ø"/>
            </a:pPr>
            <a:r>
              <a:rPr lang="cs-CZ" sz="1600" dirty="0" smtClean="0"/>
              <a:t>Lotyšsko</a:t>
            </a:r>
          </a:p>
          <a:p>
            <a:pPr marL="285750" indent="-285750">
              <a:lnSpc>
                <a:spcPct val="114000"/>
              </a:lnSpc>
              <a:buFont typeface="Wingdings" pitchFamily="2" charset="2"/>
              <a:buChar char="Ø"/>
            </a:pPr>
            <a:r>
              <a:rPr lang="cs-CZ" sz="1600" dirty="0" smtClean="0"/>
              <a:t>Litva</a:t>
            </a:r>
          </a:p>
          <a:p>
            <a:pPr marL="285750" indent="-285750">
              <a:lnSpc>
                <a:spcPct val="114000"/>
              </a:lnSpc>
              <a:buFont typeface="Wingdings" pitchFamily="2" charset="2"/>
              <a:buChar char="Ø"/>
            </a:pPr>
            <a:r>
              <a:rPr lang="cs-CZ" sz="1600" dirty="0" smtClean="0"/>
              <a:t>Norsko</a:t>
            </a:r>
          </a:p>
          <a:p>
            <a:pPr marL="285750" indent="-285750">
              <a:lnSpc>
                <a:spcPct val="114000"/>
              </a:lnSpc>
              <a:buFont typeface="Wingdings" pitchFamily="2" charset="2"/>
              <a:buChar char="Ø"/>
            </a:pPr>
            <a:r>
              <a:rPr lang="cs-CZ" sz="1600" dirty="0" smtClean="0"/>
              <a:t>Řecko</a:t>
            </a:r>
          </a:p>
          <a:p>
            <a:pPr marL="285750" indent="-285750">
              <a:lnSpc>
                <a:spcPct val="114000"/>
              </a:lnSpc>
              <a:buFont typeface="Wingdings" pitchFamily="2" charset="2"/>
              <a:buChar char="Ø"/>
            </a:pPr>
            <a:r>
              <a:rPr lang="cs-CZ" sz="1600" dirty="0" smtClean="0"/>
              <a:t>Maďarsko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744527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</a:t>
            </a:r>
            <a:r>
              <a:rPr lang="cs-CZ" dirty="0"/>
              <a:t>slouží k vysvětlení daného tématu a současně na závěr k procvičení aktivitou na interaktivní tabuli.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35789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</TotalTime>
  <Words>157</Words>
  <Application>Microsoft Office PowerPoint</Application>
  <PresentationFormat>Předvádění na obrazovce (4:3)</PresentationFormat>
  <Paragraphs>335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Hlavní města států Evropy</vt:lpstr>
      <vt:lpstr>Doplň do křížovky hlavní města</vt:lpstr>
      <vt:lpstr>Doplň do křížovky hlavní města</vt:lpstr>
      <vt:lpstr>Anotace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Hlavní města států Evropy</dc:title>
  <dc:creator>006</dc:creator>
  <cp:lastModifiedBy>Aleš Polívka</cp:lastModifiedBy>
  <cp:revision>8</cp:revision>
  <dcterms:created xsi:type="dcterms:W3CDTF">2012-02-05T23:43:06Z</dcterms:created>
  <dcterms:modified xsi:type="dcterms:W3CDTF">2012-03-15T21:57:16Z</dcterms:modified>
</cp:coreProperties>
</file>