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73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8F2A5AE2-E9B0-4846-9A2A-BF9A280524E6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669F6FC-B06B-45E3-BAB3-C7035C9C1CC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Object 17"/>
          <p:cNvGraphicFramePr>
            <a:graphicFrameLocks noChangeAspect="1"/>
          </p:cNvGraphicFramePr>
          <p:nvPr/>
        </p:nvGraphicFramePr>
        <p:xfrm>
          <a:off x="642938" y="1071563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3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1071563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500313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/>
          </a:p>
        </p:txBody>
      </p:sp>
      <p:sp>
        <p:nvSpPr>
          <p:cNvPr id="13317" name="Rectangle 19"/>
          <p:cNvSpPr>
            <a:spLocks noChangeArrowheads="1"/>
          </p:cNvSpPr>
          <p:nvPr/>
        </p:nvSpPr>
        <p:spPr bwMode="auto">
          <a:xfrm>
            <a:off x="428625" y="1000125"/>
            <a:ext cx="774541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8" name="Rectangle 20"/>
          <p:cNvSpPr>
            <a:spLocks noChangeArrowheads="1"/>
          </p:cNvSpPr>
          <p:nvPr/>
        </p:nvSpPr>
        <p:spPr bwMode="auto">
          <a:xfrm>
            <a:off x="642938" y="4643438"/>
            <a:ext cx="79613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defRPr sz="2700">
                <a:solidFill>
                  <a:schemeClr val="tx1"/>
                </a:solidFill>
                <a:latin typeface="Georgia" pitchFamily="18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"/>
              <a:defRPr sz="2200">
                <a:solidFill>
                  <a:schemeClr val="tx2"/>
                </a:solidFill>
                <a:latin typeface="Georgia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rgbClr val="8CADAE"/>
              </a:buClr>
              <a:buSzPct val="75000"/>
              <a:buFont typeface="Wingdings 2" pitchFamily="18" charset="2"/>
              <a:buChar char=""/>
              <a:defRPr sz="2000">
                <a:solidFill>
                  <a:schemeClr val="tx1"/>
                </a:solidFill>
                <a:latin typeface="Georgia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rgbClr val="8C7B70"/>
              </a:buClr>
              <a:buSzPct val="70000"/>
              <a:buFont typeface="Wingdings" pitchFamily="2" charset="2"/>
              <a:buChar char=""/>
              <a:defRPr sz="2000">
                <a:solidFill>
                  <a:schemeClr val="tx2"/>
                </a:solidFill>
                <a:latin typeface="Georgia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8FB08C"/>
              </a:buClr>
              <a:buChar char="•"/>
              <a:defRPr sz="2000">
                <a:solidFill>
                  <a:schemeClr val="tx1"/>
                </a:solidFill>
                <a:latin typeface="Georgia" pitchFamily="18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726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5810629"/>
              </p:ext>
            </p:extLst>
          </p:nvPr>
        </p:nvGraphicFramePr>
        <p:xfrm>
          <a:off x="1835150" y="549275"/>
          <a:ext cx="5476875" cy="55006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16308"/>
                <a:gridCol w="2760567"/>
              </a:tblGrid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Autor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Mgr. Růžena Koubová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Vzdělávací oblast/Obor: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Člověk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 a příroda/</a:t>
                      </a: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Přírodopis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Třída: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pl-PL" sz="1600" dirty="0" smtClean="0">
                          <a:effectLst/>
                          <a:latin typeface="Calibri"/>
                          <a:cs typeface="Times New Roman"/>
                        </a:rPr>
                        <a:t> VIII.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  <a:latin typeface="Georgia" pitchFamily="18" charset="0"/>
                          <a:ea typeface="Times New Roman"/>
                          <a:cs typeface="Times New Roman"/>
                        </a:rPr>
                        <a:t>Datum tvorby:</a:t>
                      </a:r>
                      <a:endParaRPr lang="cs-CZ" sz="1300" dirty="0">
                        <a:effectLst/>
                        <a:latin typeface="Georgia" pitchFamily="18" charset="0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10.10.2013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Datum zařazení do výuky a zapsání do třídní knihy: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11.10.2013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Jazyk: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Čeština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Název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kumimoji="0" lang="cs-CZ" sz="1600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VY_32_INOVACE_PŘ.8.57</a:t>
                      </a:r>
                      <a:endParaRPr lang="cs-CZ" sz="1600" dirty="0">
                        <a:effectLst/>
                        <a:latin typeface="Calibri" pitchFamily="34" charset="0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Téma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Přírodopis pro 6.-9.ročník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  <a:tr h="61118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>
                          <a:effectLst/>
                        </a:rPr>
                        <a:t>Klíčová slova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51" marR="66651" marT="33318" marB="33318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Savci, 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živorodí, </a:t>
                      </a:r>
                      <a:r>
                        <a:rPr lang="cs-CZ" sz="1600" baseline="0" dirty="0" err="1" smtClean="0">
                          <a:effectLst/>
                          <a:latin typeface="Calibri"/>
                          <a:cs typeface="Times New Roman"/>
                        </a:rPr>
                        <a:t>placentálové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cs typeface="Times New Roman"/>
                        </a:rPr>
                        <a:t>, hlodavci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51" marR="66651" marT="33318" marB="3331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693459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1458846"/>
              </p:ext>
            </p:extLst>
          </p:nvPr>
        </p:nvGraphicFramePr>
        <p:xfrm>
          <a:off x="899592" y="1642742"/>
          <a:ext cx="7488237" cy="394649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48078"/>
                <a:gridCol w="5040159"/>
              </a:tblGrid>
              <a:tr h="4183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 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119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8.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3598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6019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15477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</a:t>
                      </a: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charakteristika</a:t>
                      </a:r>
                      <a:endParaRPr lang="cs-CZ" sz="1400" dirty="0" smtClean="0">
                        <a:effectLst/>
                        <a:latin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6-15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hlodavci (zástupci) 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žáci pracují a s pomocí prezentace vypíší znaky a zástupce (kontrolu provádí kliknutím)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6" marR="66646" marT="33302" marB="33302"/>
                </a:tc>
              </a:tr>
              <a:tr h="5766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6" marR="66646" marT="33302" marB="3330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Žák umí uvést hlavní znaky, způsob života i adaptace na prostředí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hlodavců</a:t>
                      </a:r>
                      <a:endParaRPr kumimoji="0" lang="cs-CZ" sz="1400" kern="1200" dirty="0" smtClean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  <a:p>
                      <a:endParaRPr kumimoji="0" lang="cs-CZ" sz="1400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6646" marR="66646" marT="33302" marB="33302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524267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Savci – živorodí - </a:t>
            </a:r>
            <a:r>
              <a:rPr lang="cs-CZ" dirty="0" err="1" smtClean="0"/>
              <a:t>placentálové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Hlodavci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254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n</a:t>
            </a:r>
            <a:r>
              <a:rPr lang="cs-CZ" b="1" dirty="0" smtClean="0">
                <a:solidFill>
                  <a:srgbClr val="FF0000"/>
                </a:solidFill>
              </a:rPr>
              <a:t>ejpočetnější řád </a:t>
            </a:r>
            <a:r>
              <a:rPr lang="cs-CZ" dirty="0" smtClean="0"/>
              <a:t>– ne z hlediska druhů, ale počtem jedinců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velká rozmnožovací schopnost</a:t>
            </a:r>
            <a:r>
              <a:rPr lang="cs-CZ" dirty="0" smtClean="0"/>
              <a:t> např. myš za 1 rok vyvede až 50 mláďat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přizpůsobili se různým životním podmínkám </a:t>
            </a:r>
            <a:r>
              <a:rPr lang="cs-CZ" dirty="0" smtClean="0"/>
              <a:t>(obsadili prakticky celý svět – i s pomocí člověka)   žijí na stromech, v norách, v kanálech, v parcích…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typický chrup – 1 </a:t>
            </a:r>
            <a:r>
              <a:rPr lang="cs-CZ" b="1" dirty="0" smtClean="0">
                <a:solidFill>
                  <a:srgbClr val="FF0000"/>
                </a:solidFill>
              </a:rPr>
              <a:t>pár hlodavých zubů </a:t>
            </a:r>
            <a:r>
              <a:rPr lang="cs-CZ" dirty="0" smtClean="0"/>
              <a:t>(neustále dorůstají, protože hlodáním se obrušují – zadní část těchto zubů tvoří měkčí sklovina)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výborný sluch a čich 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54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MYŠ DOMÁCÍ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POTKAN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KRYSA OBECNÁ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HRABOŠ POLNÍ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KŘEČEK POLNÍ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SYSEL OBECNÝ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VEVERKA OBECNÁ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BOBR EVROPSKÝ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DIKOBRAZ OBECNÝ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domestikované </a:t>
            </a:r>
            <a:r>
              <a:rPr lang="cs-CZ" b="1" dirty="0" smtClean="0">
                <a:solidFill>
                  <a:srgbClr val="FF0000"/>
                </a:solidFill>
              </a:rPr>
              <a:t>druhy</a:t>
            </a:r>
            <a:r>
              <a:rPr lang="cs-CZ" dirty="0" smtClean="0"/>
              <a:t>: morče domácí, křeček zlatý, křečík </a:t>
            </a:r>
            <a:r>
              <a:rPr lang="cs-CZ" dirty="0" err="1" smtClean="0"/>
              <a:t>džungarský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632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 domácí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žije na všech světadílech (nerozšířila se přirozeně)</a:t>
            </a:r>
          </a:p>
          <a:p>
            <a:r>
              <a:rPr lang="cs-CZ" dirty="0" smtClean="0"/>
              <a:t>nevítaný společník lidských obydlí</a:t>
            </a:r>
          </a:p>
          <a:p>
            <a:r>
              <a:rPr lang="cs-CZ" dirty="0" smtClean="0"/>
              <a:t>myší trus a moč mají nepříjemný zápach – „myšina“</a:t>
            </a:r>
          </a:p>
          <a:p>
            <a:r>
              <a:rPr lang="cs-CZ" dirty="0" smtClean="0"/>
              <a:t>rozmnožuje se po celý rok</a:t>
            </a:r>
            <a:endParaRPr lang="cs-CZ" dirty="0"/>
          </a:p>
        </p:txBody>
      </p:sp>
      <p:pic>
        <p:nvPicPr>
          <p:cNvPr id="1026" name="Picture 2" descr="Soubor:House mous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3647904"/>
            <a:ext cx="3528392" cy="2446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Soubor:Mapa Mus musculu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0039" y="3647904"/>
            <a:ext cx="4456593" cy="2267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75856" y="6094256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Obr.1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028559" y="5915196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Obr.2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440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Potkan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rozšířený po celém světě (původem z Asie)</a:t>
            </a:r>
          </a:p>
          <a:p>
            <a:r>
              <a:rPr lang="cs-CZ" dirty="0" smtClean="0"/>
              <a:t>noční hlodavec</a:t>
            </a:r>
          </a:p>
          <a:p>
            <a:r>
              <a:rPr lang="cs-CZ" dirty="0" smtClean="0"/>
              <a:t>žije ve skupinách – přísná pravidla</a:t>
            </a:r>
          </a:p>
          <a:p>
            <a:r>
              <a:rPr lang="cs-CZ" dirty="0" smtClean="0"/>
              <a:t>rychle se množí – může přenášet nebezpečné nemoci (žije v kanalizaci)</a:t>
            </a:r>
          </a:p>
          <a:p>
            <a:endParaRPr lang="cs-CZ" dirty="0"/>
          </a:p>
        </p:txBody>
      </p:sp>
      <p:pic>
        <p:nvPicPr>
          <p:cNvPr id="4" name="Picture 2" descr="File:Rattus norvegicus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491" y="3501008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349249" y="5952106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Obr.3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75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Krysa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podobná potkanovi – častá záměna</a:t>
            </a:r>
          </a:p>
          <a:p>
            <a:r>
              <a:rPr lang="cs-CZ" dirty="0" smtClean="0"/>
              <a:t>původem z Asie</a:t>
            </a:r>
          </a:p>
          <a:p>
            <a:r>
              <a:rPr lang="cs-CZ" dirty="0" smtClean="0"/>
              <a:t>obývá sušší místa</a:t>
            </a:r>
          </a:p>
          <a:p>
            <a:r>
              <a:rPr lang="cs-CZ" dirty="0" smtClean="0"/>
              <a:t>je menší než potkan</a:t>
            </a:r>
          </a:p>
          <a:p>
            <a:r>
              <a:rPr lang="cs-CZ" dirty="0" smtClean="0"/>
              <a:t>má větší ušní boltce </a:t>
            </a:r>
          </a:p>
          <a:p>
            <a:r>
              <a:rPr lang="cs-CZ" dirty="0" smtClean="0"/>
              <a:t>delší ocas</a:t>
            </a:r>
            <a:endParaRPr lang="cs-CZ" dirty="0"/>
          </a:p>
        </p:txBody>
      </p:sp>
      <p:pic>
        <p:nvPicPr>
          <p:cNvPr id="3074" name="Picture 2" descr="Soubor:Rattus rattus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04864"/>
            <a:ext cx="4824536" cy="3618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028559" y="5915196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Obr.4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65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Hraboš polní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žije na polích, loukách</a:t>
            </a:r>
          </a:p>
          <a:p>
            <a:r>
              <a:rPr lang="cs-CZ" dirty="0"/>
              <a:t>d</a:t>
            </a:r>
            <a:r>
              <a:rPr lang="cs-CZ" dirty="0" smtClean="0"/>
              <a:t>ává přednost rostlinné potravě – při přemnožení působí v zemědělství velké škody</a:t>
            </a:r>
          </a:p>
          <a:p>
            <a:r>
              <a:rPr lang="cs-CZ" dirty="0"/>
              <a:t>m</a:t>
            </a:r>
            <a:r>
              <a:rPr lang="cs-CZ" dirty="0" smtClean="0"/>
              <a:t>á mnoho přirozených nepřátel</a:t>
            </a:r>
          </a:p>
          <a:p>
            <a:r>
              <a:rPr lang="cs-CZ" dirty="0" smtClean="0"/>
              <a:t>v 1 vrhu až 4-6 mláďat, vrhy mohou následovat v třítýdenních odstupech</a:t>
            </a:r>
            <a:endParaRPr lang="cs-CZ" dirty="0"/>
          </a:p>
        </p:txBody>
      </p:sp>
      <p:pic>
        <p:nvPicPr>
          <p:cNvPr id="4098" name="Picture 2" descr="File:Feldmaus Microtus arvali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05064"/>
            <a:ext cx="2812485" cy="232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028559" y="5915196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Obr.5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15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Sysel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zákonem chráněný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300192" y="5797685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Obr.6</a:t>
            </a:r>
            <a:endParaRPr lang="cs-CZ" sz="1100" dirty="0">
              <a:solidFill>
                <a:schemeClr val="tx1"/>
              </a:solidFill>
            </a:endParaRPr>
          </a:p>
        </p:txBody>
      </p:sp>
      <p:pic>
        <p:nvPicPr>
          <p:cNvPr id="7170" name="Picture 2" descr="File:Europäischer Ziesel aus Erdloch gucken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083651"/>
            <a:ext cx="547260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07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Křeček polní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noční hlodavec</a:t>
            </a:r>
          </a:p>
          <a:p>
            <a:r>
              <a:rPr lang="cs-CZ" dirty="0"/>
              <a:t>v</a:t>
            </a:r>
            <a:r>
              <a:rPr lang="cs-CZ" dirty="0" smtClean="0"/>
              <a:t>yhrabává si nory – zásoby zrní, které si nosí v lícních torbách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48538" y="5915196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Obr.7</a:t>
            </a:r>
            <a:endParaRPr lang="cs-CZ" sz="1100" dirty="0">
              <a:solidFill>
                <a:schemeClr val="tx1"/>
              </a:solidFill>
            </a:endParaRPr>
          </a:p>
        </p:txBody>
      </p:sp>
      <p:pic>
        <p:nvPicPr>
          <p:cNvPr id="6146" name="Picture 2" descr="Soubor:Grand-Hamst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64745"/>
            <a:ext cx="4716698" cy="3537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1944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Veverka obecná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má vždy bíle zbarvené břicho</a:t>
            </a:r>
          </a:p>
          <a:p>
            <a:r>
              <a:rPr lang="cs-CZ" dirty="0" smtClean="0"/>
              <a:t>převážně býložravec </a:t>
            </a:r>
            <a:r>
              <a:rPr lang="cs-CZ" dirty="0" smtClean="0"/>
              <a:t>				        (semena </a:t>
            </a:r>
            <a:r>
              <a:rPr lang="cs-CZ" dirty="0" smtClean="0"/>
              <a:t>a </a:t>
            </a:r>
            <a:r>
              <a:rPr lang="cs-CZ" dirty="0" smtClean="0"/>
              <a:t>plody)</a:t>
            </a:r>
            <a:endParaRPr lang="cs-CZ" dirty="0" smtClean="0"/>
          </a:p>
          <a:p>
            <a:r>
              <a:rPr lang="cs-CZ" dirty="0" smtClean="0"/>
              <a:t>obratně šplhá po stromech i zdech </a:t>
            </a:r>
            <a:endParaRPr lang="cs-CZ" dirty="0" smtClean="0"/>
          </a:p>
          <a:p>
            <a:r>
              <a:rPr lang="cs-CZ" dirty="0" smtClean="0"/>
              <a:t>v ČR patří mezi ohrožený druh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380312" y="5949280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Obr.8</a:t>
            </a:r>
            <a:endParaRPr lang="cs-CZ" sz="1100" dirty="0">
              <a:solidFill>
                <a:schemeClr val="tx1"/>
              </a:solidFill>
            </a:endParaRPr>
          </a:p>
        </p:txBody>
      </p:sp>
      <p:pic>
        <p:nvPicPr>
          <p:cNvPr id="4098" name="Picture 2" descr="Soubor:Kurre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28800"/>
            <a:ext cx="281300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79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Bobr evropský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ohutný hlodavec</a:t>
            </a:r>
          </a:p>
          <a:p>
            <a:r>
              <a:rPr lang="cs-CZ" dirty="0" smtClean="0"/>
              <a:t>hustá, hladká srst a zploštělý ocas – přizpůsobení životu ve vodě</a:t>
            </a:r>
          </a:p>
          <a:p>
            <a:r>
              <a:rPr lang="cs-CZ" dirty="0" smtClean="0"/>
              <a:t>ze stromů si staví hráze s hnízdy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20072" y="5915196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Obr.9</a:t>
            </a:r>
            <a:endParaRPr lang="cs-CZ" sz="1100" dirty="0">
              <a:solidFill>
                <a:schemeClr val="tx1"/>
              </a:solidFill>
            </a:endParaRPr>
          </a:p>
        </p:txBody>
      </p:sp>
      <p:pic>
        <p:nvPicPr>
          <p:cNvPr id="5122" name="Picture 2" descr="Soubor: Reiss fg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94728"/>
            <a:ext cx="4248472" cy="2819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2574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Dikobraz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žije v Asii, Africe, i v jižní Evropě</a:t>
            </a:r>
          </a:p>
          <a:p>
            <a:r>
              <a:rPr lang="cs-CZ" dirty="0" smtClean="0"/>
              <a:t>má dlouhé bodliny – ochrana</a:t>
            </a:r>
          </a:p>
          <a:p>
            <a:r>
              <a:rPr lang="cs-CZ" dirty="0" smtClean="0"/>
              <a:t>bodliny nevystřeluje, ale mohou zůstat v těle </a:t>
            </a:r>
            <a:r>
              <a:rPr lang="cs-CZ" dirty="0" smtClean="0"/>
              <a:t>útočníka</a:t>
            </a:r>
          </a:p>
          <a:p>
            <a:r>
              <a:rPr lang="cs-CZ" dirty="0" smtClean="0"/>
              <a:t>býložravci</a:t>
            </a:r>
            <a:endParaRPr lang="cs-CZ" dirty="0"/>
          </a:p>
        </p:txBody>
      </p:sp>
      <p:pic>
        <p:nvPicPr>
          <p:cNvPr id="9218" name="Picture 2" descr="File:Ялтинский зоопарк 08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996952"/>
            <a:ext cx="4752528" cy="314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87824" y="5915196"/>
            <a:ext cx="648073" cy="287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dirty="0" smtClean="0">
                <a:solidFill>
                  <a:schemeClr val="tx1"/>
                </a:solidFill>
              </a:rPr>
              <a:t>Obr.10</a:t>
            </a:r>
            <a:endParaRPr lang="cs-CZ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069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400" dirty="0" smtClean="0"/>
              <a:t>Obr</a:t>
            </a:r>
            <a:r>
              <a:rPr lang="cs-CZ" sz="1400" dirty="0"/>
              <a:t>. 1:Soubor:House mouse.jpg.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2001-2004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http://cs.wikipedia.org/wiki/Soubor:House_mouse.jpg </a:t>
            </a:r>
            <a:endParaRPr lang="cs-CZ" sz="1400" dirty="0" smtClean="0"/>
          </a:p>
          <a:p>
            <a:r>
              <a:rPr lang="cs-CZ" sz="1400" dirty="0" smtClean="0"/>
              <a:t>Obr</a:t>
            </a:r>
            <a:r>
              <a:rPr lang="cs-CZ" sz="1400" dirty="0"/>
              <a:t>. 2:Soubor:Mapa </a:t>
            </a:r>
            <a:r>
              <a:rPr lang="cs-CZ" sz="1400" dirty="0" err="1"/>
              <a:t>Mus</a:t>
            </a:r>
            <a:r>
              <a:rPr lang="cs-CZ" sz="1400" dirty="0"/>
              <a:t> musculus.png.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2001-2010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http://cs.wikipedia.org/wiki/Soubor:Mapa_Mus_musculus.png </a:t>
            </a:r>
            <a:endParaRPr lang="cs-CZ" sz="1400" dirty="0" smtClean="0"/>
          </a:p>
          <a:p>
            <a:r>
              <a:rPr lang="cs-CZ" sz="1400" dirty="0" smtClean="0"/>
              <a:t>Obr</a:t>
            </a:r>
            <a:r>
              <a:rPr lang="cs-CZ" sz="1400" dirty="0"/>
              <a:t>. 3:ČEKANAVIČIUS, Tomas. File:Rattus </a:t>
            </a:r>
            <a:r>
              <a:rPr lang="cs-CZ" sz="1400" dirty="0" err="1"/>
              <a:t>norvegicus</a:t>
            </a:r>
            <a:r>
              <a:rPr lang="cs-CZ" sz="1400" dirty="0"/>
              <a:t> 2.jpg.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2001-2010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http://commons.wikimedia.org/wiki/File:Rattus_norvegicus_2.jpg?uselang=cs </a:t>
            </a:r>
            <a:endParaRPr lang="cs-CZ" sz="1400" dirty="0" smtClean="0"/>
          </a:p>
          <a:p>
            <a:r>
              <a:rPr lang="cs-CZ" sz="1400" dirty="0" smtClean="0"/>
              <a:t>Obr</a:t>
            </a:r>
            <a:r>
              <a:rPr lang="cs-CZ" sz="1400" dirty="0"/>
              <a:t>. 4:H. ZELL. File:Rattus </a:t>
            </a:r>
            <a:r>
              <a:rPr lang="cs-CZ" sz="1400" dirty="0" err="1"/>
              <a:t>rattus</a:t>
            </a:r>
            <a:r>
              <a:rPr lang="cs-CZ" sz="1400" dirty="0"/>
              <a:t> 01.JPG.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2001-2009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http://commons.wikimedia.org/wiki/File:Rattus_rattus_01.JPG?uselang=cs </a:t>
            </a:r>
            <a:endParaRPr lang="cs-CZ" sz="1400" dirty="0" smtClean="0"/>
          </a:p>
          <a:p>
            <a:r>
              <a:rPr lang="cs-CZ" sz="1400" dirty="0" smtClean="0"/>
              <a:t>Obr. </a:t>
            </a:r>
            <a:r>
              <a:rPr lang="cs-CZ" sz="1400" dirty="0"/>
              <a:t>5:. File:Feldmaus </a:t>
            </a:r>
            <a:r>
              <a:rPr lang="cs-CZ" sz="1400" dirty="0" err="1"/>
              <a:t>Microtus</a:t>
            </a:r>
            <a:r>
              <a:rPr lang="cs-CZ" sz="1400" dirty="0"/>
              <a:t> arvalis.jpg.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2001-2005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http://commons.wikimedia.org/wiki/File:Feldmaus_Microtus_arvalis.jpg?uselang=c </a:t>
            </a:r>
            <a:endParaRPr lang="cs-CZ" sz="1400" dirty="0" smtClean="0"/>
          </a:p>
          <a:p>
            <a:r>
              <a:rPr lang="cs-CZ" sz="1400" dirty="0" smtClean="0"/>
              <a:t>Obr. 6:BS </a:t>
            </a:r>
            <a:r>
              <a:rPr lang="cs-CZ" sz="1400" dirty="0"/>
              <a:t>THURNER HOF. File:Europäischer </a:t>
            </a:r>
            <a:r>
              <a:rPr lang="cs-CZ" sz="1400" dirty="0" err="1"/>
              <a:t>Ziesel</a:t>
            </a:r>
            <a:r>
              <a:rPr lang="cs-CZ" sz="1400" dirty="0"/>
              <a:t> </a:t>
            </a:r>
            <a:r>
              <a:rPr lang="cs-CZ" sz="1400" dirty="0" err="1"/>
              <a:t>aus</a:t>
            </a:r>
            <a:r>
              <a:rPr lang="cs-CZ" sz="1400" dirty="0"/>
              <a:t> </a:t>
            </a:r>
            <a:r>
              <a:rPr lang="cs-CZ" sz="1400" dirty="0" err="1"/>
              <a:t>Erdloch</a:t>
            </a:r>
            <a:r>
              <a:rPr lang="cs-CZ" sz="1400" dirty="0"/>
              <a:t> guckend.jpg.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2001-2005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http://commons.wikimedia.org/wiki/File:Europ%C3%A4ischer_Ziesel_aus_Erdloch_guckend.jpg?uselang=cs </a:t>
            </a:r>
            <a:endParaRPr lang="cs-CZ" sz="1400" dirty="0" smtClean="0"/>
          </a:p>
          <a:p>
            <a:r>
              <a:rPr lang="cs-CZ" sz="1400" dirty="0" smtClean="0"/>
              <a:t>Obr</a:t>
            </a:r>
            <a:r>
              <a:rPr lang="cs-CZ" sz="1400" dirty="0"/>
              <a:t>. 7:Soubor:Grand-Hamster.jpg.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2001-2007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http://cs.wikipedia.org/wiki/Soubor:Grand-Hamster.jpg </a:t>
            </a:r>
            <a:endParaRPr lang="cs-CZ" sz="1400" dirty="0" smtClean="0"/>
          </a:p>
          <a:p>
            <a:r>
              <a:rPr lang="cs-CZ" sz="1400" dirty="0" smtClean="0"/>
              <a:t>Obr. 8</a:t>
            </a:r>
            <a:r>
              <a:rPr lang="cs-CZ" sz="1400" dirty="0"/>
              <a:t>: Soubor:Kurre5.jpg.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2001-2005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http://cs.wikipedia.org/wiki/Soubor:Kurre5.jpg </a:t>
            </a:r>
            <a:endParaRPr lang="cs-CZ" sz="1400" dirty="0" smtClean="0"/>
          </a:p>
          <a:p>
            <a:r>
              <a:rPr lang="cs-CZ" sz="1400" dirty="0" smtClean="0"/>
              <a:t>Obr</a:t>
            </a:r>
            <a:r>
              <a:rPr lang="cs-CZ" sz="1400" dirty="0"/>
              <a:t>. 9:GELLER-GRIMM, Fritz. Soubor: </a:t>
            </a:r>
            <a:r>
              <a:rPr lang="cs-CZ" sz="1400" dirty="0" err="1"/>
              <a:t>Reiss</a:t>
            </a:r>
            <a:r>
              <a:rPr lang="cs-CZ" sz="1400" dirty="0"/>
              <a:t> fg03.jpg.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2001-2008 [cit. </a:t>
            </a:r>
            <a:r>
              <a:rPr lang="cs-CZ" sz="1400" dirty="0" smtClean="0"/>
              <a:t>2013-10-10]. </a:t>
            </a:r>
            <a:r>
              <a:rPr lang="cs-CZ" sz="1400" dirty="0"/>
              <a:t>Dostupné z: http://commons.wikimedia.org/wiki/File:Reiss_fg03.jpg </a:t>
            </a:r>
            <a:endParaRPr lang="cs-CZ" sz="1400" dirty="0" smtClean="0"/>
          </a:p>
          <a:p>
            <a:r>
              <a:rPr lang="cs-CZ" sz="1400" dirty="0" smtClean="0"/>
              <a:t>Obr. 10:</a:t>
            </a:r>
            <a:r>
              <a:rPr lang="cs-CZ" sz="1200" dirty="0"/>
              <a:t>BUTKO, Andrew. File:</a:t>
            </a:r>
            <a:r>
              <a:rPr lang="az-Cyrl-AZ" sz="1200" dirty="0"/>
              <a:t>Ялтинский зоопарк 083.</a:t>
            </a:r>
            <a:r>
              <a:rPr lang="cs-CZ" sz="1200" dirty="0" err="1"/>
              <a:t>jpg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2001-2013 [cit. </a:t>
            </a:r>
            <a:r>
              <a:rPr lang="cs-CZ" sz="1200" dirty="0" smtClean="0"/>
              <a:t>2013-10-10]. </a:t>
            </a:r>
            <a:r>
              <a:rPr lang="cs-CZ" sz="1200" dirty="0"/>
              <a:t>Dostupné z: http://commons.wikimedia.org/wiki/File:%D0%AF%D0%BB%D1%82%D0%B8%D0%BD%D1%81%D0%BA%D0%B8%D0%B9_%D0%B7%D0%BE%D0%BE%D0%BF%D0%B0%D1%80%D0%BA_083.jpg </a:t>
            </a:r>
            <a:endParaRPr lang="cs-CZ" sz="1200" dirty="0" smtClean="0"/>
          </a:p>
          <a:p>
            <a:pPr marL="0" indent="0" algn="ctr">
              <a:buNone/>
              <a:defRPr/>
            </a:pPr>
            <a:r>
              <a:rPr lang="cs-CZ" sz="1400" dirty="0"/>
              <a:t>Autorem materiálu a všech jeho částí, není-li uvedeno jinak, je Mgr. Růžena Koubová.</a:t>
            </a:r>
          </a:p>
          <a:p>
            <a:pPr marL="0" indent="0" algn="ctr">
              <a:buNone/>
              <a:defRPr/>
            </a:pPr>
            <a:r>
              <a:rPr lang="cs-CZ" sz="1400" dirty="0"/>
              <a:t> Materiál vznikl v OP Vzdělávání pro konkurenceschopnost – projekt EU peníze školám</a:t>
            </a:r>
            <a:r>
              <a:rPr lang="cs-CZ" sz="1400" dirty="0" smtClean="0"/>
              <a:t>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1462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102</TotalTime>
  <Words>897</Words>
  <Application>Microsoft Office PowerPoint</Application>
  <PresentationFormat>Předvádění na obrazovce (4:3)</PresentationFormat>
  <Paragraphs>121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Administrativní</vt:lpstr>
      <vt:lpstr>Picture</vt:lpstr>
      <vt:lpstr>Prezentace aplikace PowerPoint</vt:lpstr>
      <vt:lpstr>Prezentace aplikace PowerPoint</vt:lpstr>
      <vt:lpstr>ANOTACE</vt:lpstr>
      <vt:lpstr>Hlodavci</vt:lpstr>
      <vt:lpstr>Charakteristika </vt:lpstr>
      <vt:lpstr>Zástupci </vt:lpstr>
      <vt:lpstr>Myš domácí</vt:lpstr>
      <vt:lpstr>Potkan </vt:lpstr>
      <vt:lpstr>Krysa obecná</vt:lpstr>
      <vt:lpstr>Hraboš polní</vt:lpstr>
      <vt:lpstr>Sysel obecný</vt:lpstr>
      <vt:lpstr>Křeček polní</vt:lpstr>
      <vt:lpstr>Veverka obecná</vt:lpstr>
      <vt:lpstr>Bobr evropský</vt:lpstr>
      <vt:lpstr>Dikobraz obecný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Hlodavci</dc:title>
  <dc:creator>Koubová</dc:creator>
  <cp:lastModifiedBy>Koubová</cp:lastModifiedBy>
  <cp:revision>29</cp:revision>
  <dcterms:created xsi:type="dcterms:W3CDTF">2013-10-11T09:56:36Z</dcterms:created>
  <dcterms:modified xsi:type="dcterms:W3CDTF">2013-10-12T16:16:50Z</dcterms:modified>
</cp:coreProperties>
</file>