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9"/>
  </p:notesMasterIdLst>
  <p:sldIdLst>
    <p:sldId id="256" r:id="rId2"/>
    <p:sldId id="262" r:id="rId3"/>
    <p:sldId id="264" r:id="rId4"/>
    <p:sldId id="279" r:id="rId5"/>
    <p:sldId id="315" r:id="rId6"/>
    <p:sldId id="323" r:id="rId7"/>
    <p:sldId id="316" r:id="rId8"/>
    <p:sldId id="324" r:id="rId9"/>
    <p:sldId id="325" r:id="rId10"/>
    <p:sldId id="281" r:id="rId11"/>
    <p:sldId id="287" r:id="rId12"/>
    <p:sldId id="286" r:id="rId13"/>
    <p:sldId id="288" r:id="rId14"/>
    <p:sldId id="289" r:id="rId15"/>
    <p:sldId id="292" r:id="rId16"/>
    <p:sldId id="294" r:id="rId17"/>
    <p:sldId id="26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4" autoAdjust="0"/>
    <p:restoredTop sz="91297" autoAdjust="0"/>
  </p:normalViewPr>
  <p:slideViewPr>
    <p:cSldViewPr>
      <p:cViewPr varScale="1">
        <p:scale>
          <a:sx n="97" d="100"/>
          <a:sy n="97" d="100"/>
        </p:scale>
        <p:origin x="-384" y="-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>
        <c:manualLayout>
          <c:layoutTarget val="inner"/>
          <c:xMode val="edge"/>
          <c:yMode val="edge"/>
          <c:x val="6.0403916473048908E-2"/>
          <c:y val="5.2216677570804899E-2"/>
          <c:w val="0.91488518183969891"/>
          <c:h val="0.817460611372399"/>
        </c:manualLayout>
      </c:layout>
      <c:scatterChart>
        <c:scatterStyle val="lineMarker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50800">
              <a:solidFill>
                <a:schemeClr val="accent2">
                  <a:lumMod val="50000"/>
                </a:schemeClr>
              </a:solidFill>
            </a:ln>
          </c:spPr>
          <c:marker>
            <c:symbol val="none"/>
          </c:marker>
          <c:xVal>
            <c:numRef>
              <c:f>List1!$A$2:$A$17</c:f>
              <c:numCache>
                <c:formatCode>General</c:formatCode>
                <c:ptCount val="16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  <c:pt idx="11">
                  <c:v>11</c:v>
                </c:pt>
                <c:pt idx="12">
                  <c:v>12</c:v>
                </c:pt>
                <c:pt idx="13">
                  <c:v>13</c:v>
                </c:pt>
                <c:pt idx="14">
                  <c:v>14</c:v>
                </c:pt>
                <c:pt idx="15">
                  <c:v>15</c:v>
                </c:pt>
              </c:numCache>
            </c:numRef>
          </c:xVal>
          <c:yVal>
            <c:numRef>
              <c:f>List1!$B$2:$B$17</c:f>
              <c:numCache>
                <c:formatCode>General</c:formatCode>
                <c:ptCount val="16"/>
                <c:pt idx="0">
                  <c:v>8</c:v>
                </c:pt>
                <c:pt idx="1">
                  <c:v>8</c:v>
                </c:pt>
                <c:pt idx="2">
                  <c:v>8</c:v>
                </c:pt>
                <c:pt idx="3">
                  <c:v>8</c:v>
                </c:pt>
                <c:pt idx="4">
                  <c:v>8</c:v>
                </c:pt>
                <c:pt idx="5">
                  <c:v>8</c:v>
                </c:pt>
                <c:pt idx="6">
                  <c:v>8</c:v>
                </c:pt>
                <c:pt idx="7">
                  <c:v>8</c:v>
                </c:pt>
                <c:pt idx="8">
                  <c:v>8</c:v>
                </c:pt>
                <c:pt idx="9">
                  <c:v>8</c:v>
                </c:pt>
                <c:pt idx="10">
                  <c:v>8</c:v>
                </c:pt>
                <c:pt idx="11">
                  <c:v>8</c:v>
                </c:pt>
                <c:pt idx="12">
                  <c:v>8</c:v>
                </c:pt>
                <c:pt idx="13">
                  <c:v>8</c:v>
                </c:pt>
                <c:pt idx="14">
                  <c:v>8</c:v>
                </c:pt>
                <c:pt idx="15">
                  <c:v>8</c:v>
                </c:pt>
              </c:numCache>
            </c:numRef>
          </c:yVal>
        </c:ser>
        <c:dLbls/>
        <c:axId val="162879744"/>
        <c:axId val="169828352"/>
      </c:scatterChart>
      <c:valAx>
        <c:axId val="162879744"/>
        <c:scaling>
          <c:orientation val="minMax"/>
        </c:scaling>
        <c:axPos val="b"/>
        <c:numFmt formatCode="General" sourceLinked="1"/>
        <c:tickLblPos val="nextTo"/>
        <c:crossAx val="169828352"/>
        <c:crosses val="autoZero"/>
        <c:crossBetween val="midCat"/>
      </c:valAx>
      <c:valAx>
        <c:axId val="169828352"/>
        <c:scaling>
          <c:orientation val="minMax"/>
          <c:min val="0"/>
        </c:scaling>
        <c:axPos val="l"/>
        <c:numFmt formatCode="General" sourceLinked="1"/>
        <c:tickLblPos val="nextTo"/>
        <c:crossAx val="162879744"/>
        <c:crosses val="autoZero"/>
        <c:crossBetween val="midCat"/>
      </c:valAx>
    </c:plotArea>
    <c:plotVisOnly val="1"/>
    <c:dispBlanksAs val="gap"/>
  </c:chart>
  <c:txPr>
    <a:bodyPr/>
    <a:lstStyle/>
    <a:p>
      <a:pPr>
        <a:defRPr sz="1800"/>
      </a:pPr>
      <a:endParaRPr lang="cs-CZ"/>
    </a:p>
  </c:txPr>
  <c:externalData r:id="rId1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>
        <c:manualLayout>
          <c:layoutTarget val="inner"/>
          <c:xMode val="edge"/>
          <c:yMode val="edge"/>
          <c:x val="6.0403916473048901E-2"/>
          <c:y val="5.2216677570804899E-2"/>
          <c:w val="0.91488518183969891"/>
          <c:h val="0.817460611372399"/>
        </c:manualLayout>
      </c:layout>
      <c:scatterChart>
        <c:scatterStyle val="lineMarker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50800">
              <a:solidFill>
                <a:schemeClr val="accent2">
                  <a:lumMod val="50000"/>
                </a:schemeClr>
              </a:solidFill>
            </a:ln>
          </c:spPr>
          <c:marker>
            <c:symbol val="none"/>
          </c:marker>
          <c:xVal>
            <c:numRef>
              <c:f>List1!$A$2:$A$17</c:f>
              <c:numCache>
                <c:formatCode>General</c:formatCode>
                <c:ptCount val="16"/>
                <c:pt idx="0">
                  <c:v>0</c:v>
                </c:pt>
                <c:pt idx="1">
                  <c:v>0.5</c:v>
                </c:pt>
                <c:pt idx="2">
                  <c:v>0.50000000001</c:v>
                </c:pt>
                <c:pt idx="3">
                  <c:v>1.5</c:v>
                </c:pt>
                <c:pt idx="4">
                  <c:v>2</c:v>
                </c:pt>
                <c:pt idx="5">
                  <c:v>1.5</c:v>
                </c:pt>
                <c:pt idx="6">
                  <c:v>3</c:v>
                </c:pt>
              </c:numCache>
            </c:numRef>
          </c:xVal>
          <c:yVal>
            <c:numRef>
              <c:f>List1!$B$2:$B$17</c:f>
              <c:numCache>
                <c:formatCode>General</c:formatCode>
                <c:ptCount val="16"/>
                <c:pt idx="0">
                  <c:v>100</c:v>
                </c:pt>
                <c:pt idx="1">
                  <c:v>100</c:v>
                </c:pt>
                <c:pt idx="2">
                  <c:v>120</c:v>
                </c:pt>
                <c:pt idx="3">
                  <c:v>120</c:v>
                </c:pt>
                <c:pt idx="4">
                  <c:v>120</c:v>
                </c:pt>
                <c:pt idx="5">
                  <c:v>120</c:v>
                </c:pt>
                <c:pt idx="6">
                  <c:v>120</c:v>
                </c:pt>
              </c:numCache>
            </c:numRef>
          </c:yVal>
        </c:ser>
        <c:dLbls/>
        <c:axId val="170702720"/>
        <c:axId val="170704256"/>
      </c:scatterChart>
      <c:valAx>
        <c:axId val="170702720"/>
        <c:scaling>
          <c:orientation val="minMax"/>
          <c:max val="3.5"/>
        </c:scaling>
        <c:axPos val="b"/>
        <c:numFmt formatCode="General" sourceLinked="1"/>
        <c:tickLblPos val="nextTo"/>
        <c:crossAx val="170704256"/>
        <c:crosses val="autoZero"/>
        <c:crossBetween val="midCat"/>
        <c:majorUnit val="0.5"/>
      </c:valAx>
      <c:valAx>
        <c:axId val="170704256"/>
        <c:scaling>
          <c:orientation val="minMax"/>
          <c:min val="0"/>
        </c:scaling>
        <c:axPos val="l"/>
        <c:numFmt formatCode="General" sourceLinked="1"/>
        <c:tickLblPos val="nextTo"/>
        <c:crossAx val="170702720"/>
        <c:crosses val="autoZero"/>
        <c:crossBetween val="midCat"/>
      </c:valAx>
    </c:plotArea>
    <c:plotVisOnly val="1"/>
    <c:dispBlanksAs val="gap"/>
  </c:chart>
  <c:txPr>
    <a:bodyPr/>
    <a:lstStyle/>
    <a:p>
      <a:pPr>
        <a:defRPr sz="1800"/>
      </a:pPr>
      <a:endParaRPr lang="cs-CZ"/>
    </a:p>
  </c:txPr>
  <c:externalData r:id="rId1"/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Mechanika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VY_32_INOVACE_Dráha rovnoměrného pohybu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32768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270508" y="197958"/>
          <a:ext cx="8158305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Petr Tomek</a:t>
          </a:r>
        </a:p>
      </dsp:txBody>
      <dsp:txXfrm>
        <a:off x="270508" y="197958"/>
        <a:ext cx="8158305" cy="396170"/>
      </dsp:txXfrm>
    </dsp:sp>
    <dsp:sp modelId="{112F553D-60C2-4CC4-948D-0369F51C4DB0}">
      <dsp:nvSpPr>
        <dsp:cNvPr id="0" name=""/>
        <dsp:cNvSpPr/>
      </dsp:nvSpPr>
      <dsp:spPr>
        <a:xfrm>
          <a:off x="22901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54392" y="792024"/>
          <a:ext cx="7874420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 </a:t>
          </a:r>
          <a:endParaRPr lang="cs-CZ" sz="2000" b="1" kern="1200" dirty="0"/>
        </a:p>
      </dsp:txBody>
      <dsp:txXfrm>
        <a:off x="554392" y="792024"/>
        <a:ext cx="7874420" cy="396170"/>
      </dsp:txXfrm>
    </dsp:sp>
    <dsp:sp modelId="{2741B69B-255D-4143-BECE-5BD9035A4FC6}">
      <dsp:nvSpPr>
        <dsp:cNvPr id="0" name=""/>
        <dsp:cNvSpPr/>
      </dsp:nvSpPr>
      <dsp:spPr>
        <a:xfrm>
          <a:off x="306785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41522" y="1386090"/>
          <a:ext cx="7787291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41522" y="1386090"/>
        <a:ext cx="7787291" cy="396170"/>
      </dsp:txXfrm>
    </dsp:sp>
    <dsp:sp modelId="{EB133F34-59A3-4639-B813-3EF5396EC28B}">
      <dsp:nvSpPr>
        <dsp:cNvPr id="0" name=""/>
        <dsp:cNvSpPr/>
      </dsp:nvSpPr>
      <dsp:spPr>
        <a:xfrm>
          <a:off x="393915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11398" y="1980156"/>
          <a:ext cx="7960409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Mechanika</a:t>
          </a:r>
          <a:endParaRPr lang="cs-CZ" sz="2000" b="1" kern="1200" dirty="0"/>
        </a:p>
      </dsp:txBody>
      <dsp:txXfrm>
        <a:off x="511398" y="1980156"/>
        <a:ext cx="7960409" cy="396170"/>
      </dsp:txXfrm>
    </dsp:sp>
    <dsp:sp modelId="{A6FEC19F-0F90-4EC7-BB21-E0ADFEFFA617}">
      <dsp:nvSpPr>
        <dsp:cNvPr id="0" name=""/>
        <dsp:cNvSpPr/>
      </dsp:nvSpPr>
      <dsp:spPr>
        <a:xfrm>
          <a:off x="306785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07974" y="2574222"/>
          <a:ext cx="82833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VY_32_INOVACE_Dráha rovnoměrného pohybu</a:t>
          </a:r>
          <a:endParaRPr lang="cs-CZ" sz="2000" kern="1200" dirty="0" smtClean="0"/>
        </a:p>
      </dsp:txBody>
      <dsp:txXfrm>
        <a:off x="207974" y="2574222"/>
        <a:ext cx="8283372" cy="396170"/>
      </dsp:txXfrm>
    </dsp:sp>
    <dsp:sp modelId="{D00E28E9-7A94-4DBE-BF47-6DC8F169B300}">
      <dsp:nvSpPr>
        <dsp:cNvPr id="0" name=""/>
        <dsp:cNvSpPr/>
      </dsp:nvSpPr>
      <dsp:spPr>
        <a:xfrm>
          <a:off x="22901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3.11.2013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291010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291010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291010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3.11.2013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3.11.2013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3.11.2013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3.11.2013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3.11.2013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3.11.2013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3.11.2013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3.11.2013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3.11.2013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3.11.2013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3.11.2013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3.11.2013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chart" Target="../charts/char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chart" Target="../charts/char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4070852217"/>
              </p:ext>
            </p:extLst>
          </p:nvPr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 fontScale="9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je určena pro </a:t>
            </a:r>
            <a:r>
              <a:rPr lang="cs-CZ" dirty="0"/>
              <a:t>výklad </a:t>
            </a:r>
            <a:r>
              <a:rPr lang="cs-CZ" dirty="0" smtClean="0"/>
              <a:t>výpočtu dráhy rovnoměrného pohybu v 6. ročníku ZŠ.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se skládá ze dvou částí: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Výklad </a:t>
            </a:r>
            <a:r>
              <a:rPr lang="cs-CZ" dirty="0"/>
              <a:t>nové látky (snímky </a:t>
            </a:r>
            <a:r>
              <a:rPr lang="cs-CZ" dirty="0" smtClean="0"/>
              <a:t>3 </a:t>
            </a:r>
            <a:r>
              <a:rPr lang="cs-CZ" dirty="0"/>
              <a:t>– </a:t>
            </a:r>
            <a:r>
              <a:rPr lang="cs-CZ" dirty="0" smtClean="0"/>
              <a:t>9): vysvětlení závislosti dráhy rovnoměrného pohybu na rychlosti a na čase, vzorec pro výpočet dráhy rovnoměrného pohybu, postup při určení  dráhy z grafu rychlosti. Snímky 8 a 9 obsahují animace, které krok za krokem popisují řešení příkladu na určení dráhy rovnoměrného pohybu početně a z grafu rychlosti.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Shrnutí probrané látky a </a:t>
            </a:r>
            <a:r>
              <a:rPr lang="cs-CZ" dirty="0"/>
              <a:t>závěrečný test </a:t>
            </a:r>
            <a:r>
              <a:rPr lang="cs-CZ" dirty="0" smtClean="0"/>
              <a:t>s příklady na procvičení probrané látky(snímky 10 </a:t>
            </a:r>
            <a:r>
              <a:rPr lang="cs-CZ" dirty="0"/>
              <a:t>– </a:t>
            </a:r>
            <a:r>
              <a:rPr lang="cs-CZ" dirty="0" smtClean="0"/>
              <a:t>16).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/>
              <a:t>Časová náročnost </a:t>
            </a:r>
            <a:r>
              <a:rPr lang="cs-CZ" dirty="0" smtClean="0"/>
              <a:t>35 </a:t>
            </a:r>
            <a:r>
              <a:rPr lang="cs-CZ" dirty="0"/>
              <a:t>min.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006082"/>
            <a:ext cx="7772400" cy="1780108"/>
          </a:xfrm>
        </p:spPr>
        <p:txBody>
          <a:bodyPr>
            <a:normAutofit fontScale="90000"/>
          </a:bodyPr>
          <a:lstStyle/>
          <a:p>
            <a:pPr lvl="0"/>
            <a:r>
              <a:rPr lang="cs-CZ" sz="6000" dirty="0"/>
              <a:t>Dráha rovnoměrného pohybu</a:t>
            </a:r>
            <a:endParaRPr lang="cs-CZ" sz="6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Začínáme jednoduchou úvahou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676656" y="2420888"/>
            <a:ext cx="7855784" cy="896988"/>
          </a:xfrm>
        </p:spPr>
        <p:txBody>
          <a:bodyPr>
            <a:normAutofit/>
          </a:bodyPr>
          <a:lstStyle/>
          <a:p>
            <a:pPr algn="l"/>
            <a:r>
              <a:rPr lang="cs-CZ" dirty="0">
                <a:latin typeface="Calibri" pitchFamily="34" charset="0"/>
              </a:rPr>
              <a:t>Řidič při jízdě po dálnici nastavil tempomat na hodnotu rychlosti 130 </a:t>
            </a:r>
            <a:r>
              <a:rPr lang="cs-CZ" dirty="0" smtClean="0">
                <a:latin typeface="Calibri" pitchFamily="34" charset="0"/>
              </a:rPr>
              <a:t>km/h.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>
          <a:xfrm>
            <a:off x="677332" y="3356992"/>
            <a:ext cx="3820055" cy="2697163"/>
          </a:xfrm>
        </p:spPr>
        <p:txBody>
          <a:bodyPr>
            <a:normAutofit fontScale="70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Jakou vzdálenost ujede </a:t>
            </a:r>
            <a:br>
              <a:rPr lang="cs-CZ" sz="3200" dirty="0" smtClean="0">
                <a:latin typeface="Calibri" pitchFamily="34" charset="0"/>
              </a:rPr>
            </a:br>
            <a:r>
              <a:rPr lang="cs-CZ" sz="3200" b="1" dirty="0" smtClean="0">
                <a:latin typeface="Calibri" pitchFamily="34" charset="0"/>
              </a:rPr>
              <a:t>za 1 h</a:t>
            </a:r>
            <a:r>
              <a:rPr lang="cs-CZ" sz="3200" dirty="0" smtClean="0">
                <a:latin typeface="Calibri" pitchFamily="34" charset="0"/>
              </a:rPr>
              <a:t>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3200" dirty="0">
                <a:latin typeface="Calibri" pitchFamily="34" charset="0"/>
              </a:rPr>
              <a:t>Jakou vzdálenost ujede </a:t>
            </a:r>
            <a:r>
              <a:rPr lang="cs-CZ" sz="3200" dirty="0" smtClean="0">
                <a:latin typeface="Calibri" pitchFamily="34" charset="0"/>
              </a:rPr>
              <a:t/>
            </a:r>
            <a:br>
              <a:rPr lang="cs-CZ" sz="3200" dirty="0" smtClean="0">
                <a:latin typeface="Calibri" pitchFamily="34" charset="0"/>
              </a:rPr>
            </a:br>
            <a:r>
              <a:rPr lang="cs-CZ" sz="3200" b="1" dirty="0" smtClean="0">
                <a:latin typeface="Calibri" pitchFamily="34" charset="0"/>
              </a:rPr>
              <a:t>za 2 </a:t>
            </a:r>
            <a:r>
              <a:rPr lang="cs-CZ" sz="3200" b="1" dirty="0">
                <a:latin typeface="Calibri" pitchFamily="34" charset="0"/>
              </a:rPr>
              <a:t>h</a:t>
            </a:r>
            <a:r>
              <a:rPr lang="cs-CZ" sz="3200" dirty="0">
                <a:latin typeface="Calibri" pitchFamily="34" charset="0"/>
              </a:rPr>
              <a:t>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3200" dirty="0">
                <a:latin typeface="Calibri" pitchFamily="34" charset="0"/>
              </a:rPr>
              <a:t>Jakou vzdálenost ujede </a:t>
            </a:r>
            <a:r>
              <a:rPr lang="cs-CZ" sz="3200" dirty="0" smtClean="0">
                <a:latin typeface="Calibri" pitchFamily="34" charset="0"/>
              </a:rPr>
              <a:t/>
            </a:r>
            <a:br>
              <a:rPr lang="cs-CZ" sz="3200" dirty="0" smtClean="0">
                <a:latin typeface="Calibri" pitchFamily="34" charset="0"/>
              </a:rPr>
            </a:br>
            <a:r>
              <a:rPr lang="cs-CZ" sz="3200" b="1" dirty="0" smtClean="0">
                <a:latin typeface="Calibri" pitchFamily="34" charset="0"/>
              </a:rPr>
              <a:t>za 0,5 </a:t>
            </a:r>
            <a:r>
              <a:rPr lang="cs-CZ" sz="3200" b="1" dirty="0">
                <a:latin typeface="Calibri" pitchFamily="34" charset="0"/>
              </a:rPr>
              <a:t>h</a:t>
            </a:r>
            <a:r>
              <a:rPr lang="cs-CZ" sz="3200" dirty="0" smtClean="0">
                <a:latin typeface="Calibri" pitchFamily="34" charset="0"/>
              </a:rPr>
              <a:t>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3200" dirty="0">
                <a:latin typeface="Calibri" pitchFamily="34" charset="0"/>
              </a:rPr>
              <a:t>Jakou vzdálenost ujede </a:t>
            </a:r>
            <a:r>
              <a:rPr lang="cs-CZ" sz="3200" dirty="0" smtClean="0">
                <a:latin typeface="Calibri" pitchFamily="34" charset="0"/>
              </a:rPr>
              <a:t/>
            </a:r>
            <a:br>
              <a:rPr lang="cs-CZ" sz="3200" dirty="0" smtClean="0">
                <a:latin typeface="Calibri" pitchFamily="34" charset="0"/>
              </a:rPr>
            </a:br>
            <a:r>
              <a:rPr lang="cs-CZ" sz="3200" b="1" dirty="0" smtClean="0">
                <a:latin typeface="Calibri" pitchFamily="34" charset="0"/>
              </a:rPr>
              <a:t>za 15 min</a:t>
            </a:r>
            <a:r>
              <a:rPr lang="cs-CZ" sz="3200" dirty="0" smtClean="0">
                <a:latin typeface="Calibri" pitchFamily="34" charset="0"/>
              </a:rPr>
              <a:t>?</a:t>
            </a:r>
            <a:endParaRPr lang="cs-CZ" sz="3200" dirty="0">
              <a:latin typeface="Calibri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cs-CZ" sz="2800" dirty="0">
              <a:latin typeface="Calibri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endParaRPr lang="cs-CZ" sz="3000" dirty="0">
              <a:latin typeface="Calibri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45025" y="3356992"/>
            <a:ext cx="3822192" cy="2697163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rgbClr val="FF0000"/>
                </a:solidFill>
                <a:latin typeface="Calibri" pitchFamily="34" charset="0"/>
              </a:rPr>
              <a:t>Za </a:t>
            </a:r>
            <a:r>
              <a:rPr lang="cs-CZ" dirty="0">
                <a:solidFill>
                  <a:srgbClr val="FF0000"/>
                </a:solidFill>
                <a:latin typeface="Calibri" pitchFamily="34" charset="0"/>
              </a:rPr>
              <a:t>1 </a:t>
            </a:r>
            <a:r>
              <a:rPr lang="cs-CZ" dirty="0" smtClean="0">
                <a:solidFill>
                  <a:srgbClr val="FF0000"/>
                </a:solidFill>
                <a:latin typeface="Calibri" pitchFamily="34" charset="0"/>
              </a:rPr>
              <a:t>h ujede vzdálenost</a:t>
            </a:r>
            <a:br>
              <a:rPr lang="cs-CZ" dirty="0" smtClean="0">
                <a:solidFill>
                  <a:srgbClr val="FF0000"/>
                </a:solidFill>
                <a:latin typeface="Calibri" pitchFamily="34" charset="0"/>
              </a:rPr>
            </a:b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130 km</a:t>
            </a:r>
            <a:r>
              <a:rPr lang="cs-CZ" dirty="0" smtClean="0">
                <a:solidFill>
                  <a:srgbClr val="FF0000"/>
                </a:solidFill>
                <a:latin typeface="Calibri" pitchFamily="34" charset="0"/>
              </a:rPr>
              <a:t>.</a:t>
            </a:r>
            <a:endParaRPr lang="cs-CZ" dirty="0">
              <a:solidFill>
                <a:srgbClr val="FF0000"/>
              </a:solidFill>
              <a:latin typeface="Calibri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cs-CZ" dirty="0">
                <a:solidFill>
                  <a:srgbClr val="FF0000"/>
                </a:solidFill>
                <a:latin typeface="Calibri" pitchFamily="34" charset="0"/>
              </a:rPr>
              <a:t>Za </a:t>
            </a:r>
            <a:r>
              <a:rPr lang="cs-CZ" dirty="0" smtClean="0">
                <a:solidFill>
                  <a:srgbClr val="FF0000"/>
                </a:solidFill>
                <a:latin typeface="Calibri" pitchFamily="34" charset="0"/>
              </a:rPr>
              <a:t>2 </a:t>
            </a:r>
            <a:r>
              <a:rPr lang="cs-CZ" dirty="0">
                <a:solidFill>
                  <a:srgbClr val="FF0000"/>
                </a:solidFill>
                <a:latin typeface="Calibri" pitchFamily="34" charset="0"/>
              </a:rPr>
              <a:t>h ujede vzdálenost</a:t>
            </a:r>
            <a:br>
              <a:rPr lang="cs-CZ" dirty="0">
                <a:solidFill>
                  <a:srgbClr val="FF0000"/>
                </a:solidFill>
                <a:latin typeface="Calibri" pitchFamily="34" charset="0"/>
              </a:rPr>
            </a:b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260 </a:t>
            </a:r>
            <a:r>
              <a:rPr lang="cs-CZ" b="1" dirty="0">
                <a:solidFill>
                  <a:srgbClr val="FF0000"/>
                </a:solidFill>
                <a:latin typeface="Calibri" pitchFamily="34" charset="0"/>
              </a:rPr>
              <a:t>km</a:t>
            </a:r>
            <a:r>
              <a:rPr lang="cs-CZ" dirty="0">
                <a:solidFill>
                  <a:srgbClr val="FF0000"/>
                </a:solidFill>
                <a:latin typeface="Calibri" pitchFamily="34" charset="0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rgbClr val="FF0000"/>
                </a:solidFill>
                <a:latin typeface="Calibri" pitchFamily="34" charset="0"/>
              </a:rPr>
              <a:t>Za 0,5 </a:t>
            </a:r>
            <a:r>
              <a:rPr lang="cs-CZ" dirty="0">
                <a:solidFill>
                  <a:srgbClr val="FF0000"/>
                </a:solidFill>
                <a:latin typeface="Calibri" pitchFamily="34" charset="0"/>
              </a:rPr>
              <a:t>h ujede vzdálenost</a:t>
            </a:r>
            <a:br>
              <a:rPr lang="cs-CZ" dirty="0">
                <a:solidFill>
                  <a:srgbClr val="FF0000"/>
                </a:solidFill>
                <a:latin typeface="Calibri" pitchFamily="34" charset="0"/>
              </a:rPr>
            </a:b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65 </a:t>
            </a:r>
            <a:r>
              <a:rPr lang="cs-CZ" b="1" dirty="0">
                <a:solidFill>
                  <a:srgbClr val="FF0000"/>
                </a:solidFill>
                <a:latin typeface="Calibri" pitchFamily="34" charset="0"/>
              </a:rPr>
              <a:t>km</a:t>
            </a:r>
            <a:r>
              <a:rPr lang="cs-CZ" dirty="0" smtClean="0">
                <a:solidFill>
                  <a:srgbClr val="FF0000"/>
                </a:solidFill>
                <a:latin typeface="Calibri" pitchFamily="34" charset="0"/>
              </a:rPr>
              <a:t>.</a:t>
            </a:r>
            <a:r>
              <a:rPr lang="cs-CZ" dirty="0">
                <a:solidFill>
                  <a:srgbClr val="FF0000"/>
                </a:solidFill>
                <a:latin typeface="Calibri" pitchFamily="34" charset="0"/>
              </a:rPr>
              <a:t> </a:t>
            </a:r>
            <a:endParaRPr lang="cs-CZ" dirty="0" smtClean="0">
              <a:solidFill>
                <a:srgbClr val="FF0000"/>
              </a:solidFill>
              <a:latin typeface="Calibri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rgbClr val="FF0000"/>
                </a:solidFill>
                <a:latin typeface="Calibri" pitchFamily="34" charset="0"/>
              </a:rPr>
              <a:t>Za 15 min </a:t>
            </a:r>
            <a:r>
              <a:rPr lang="cs-CZ" dirty="0">
                <a:solidFill>
                  <a:srgbClr val="FF0000"/>
                </a:solidFill>
                <a:latin typeface="Calibri" pitchFamily="34" charset="0"/>
              </a:rPr>
              <a:t>ujede vzdálenost</a:t>
            </a:r>
            <a:br>
              <a:rPr lang="cs-CZ" dirty="0">
                <a:solidFill>
                  <a:srgbClr val="FF0000"/>
                </a:solidFill>
                <a:latin typeface="Calibri" pitchFamily="34" charset="0"/>
              </a:rPr>
            </a:b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32,5 km</a:t>
            </a:r>
            <a:r>
              <a:rPr lang="cs-CZ" dirty="0">
                <a:solidFill>
                  <a:srgbClr val="FF0000"/>
                </a:solidFill>
                <a:latin typeface="Calibri" pitchFamily="34" charset="0"/>
              </a:rPr>
              <a:t>.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8" name="Zástupný symbol pro text 4"/>
          <p:cNvSpPr>
            <a:spLocks noGrp="1"/>
          </p:cNvSpPr>
          <p:nvPr>
            <p:ph type="body" idx="1"/>
          </p:nvPr>
        </p:nvSpPr>
        <p:spPr>
          <a:xfrm>
            <a:off x="683568" y="5772372"/>
            <a:ext cx="7855784" cy="896988"/>
          </a:xfrm>
        </p:spPr>
        <p:txBody>
          <a:bodyPr>
            <a:normAutofit/>
          </a:bodyPr>
          <a:lstStyle/>
          <a:p>
            <a:pPr algn="l"/>
            <a:r>
              <a:rPr lang="cs-CZ" dirty="0">
                <a:latin typeface="Calibri" pitchFamily="34" charset="0"/>
              </a:rPr>
              <a:t>Závěr:</a:t>
            </a:r>
            <a:r>
              <a:rPr lang="cs-CZ" dirty="0" smtClean="0">
                <a:solidFill>
                  <a:srgbClr val="FF0000"/>
                </a:solidFill>
                <a:latin typeface="Calibri" pitchFamily="34" charset="0"/>
              </a:rPr>
              <a:t> kolikrát delší (nebo kratší) dobu jedeme, tolikrát větší (nebo menší) vzdálenost urazíme.</a:t>
            </a:r>
            <a:endParaRPr lang="cs-CZ" dirty="0">
              <a:solidFill>
                <a:srgbClr val="FF000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36727333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2" grpId="0" uiExpand="1" build="p"/>
      <p:bldP spid="7" grpId="0" uiExpand="1" build="p"/>
      <p:bldP spid="8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98768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3200" b="1" dirty="0" smtClean="0">
                <a:latin typeface="Calibri" pitchFamily="34" charset="0"/>
              </a:rPr>
              <a:t>Dráha </a:t>
            </a:r>
            <a:r>
              <a:rPr lang="cs-CZ" sz="3200" dirty="0" smtClean="0">
                <a:latin typeface="Calibri" pitchFamily="34" charset="0"/>
              </a:rPr>
              <a:t>(</a:t>
            </a:r>
            <a:r>
              <a:rPr lang="cs-CZ" sz="3200" b="1" i="1" dirty="0" smtClean="0">
                <a:latin typeface="Calibri" pitchFamily="34" charset="0"/>
              </a:rPr>
              <a:t>s</a:t>
            </a:r>
            <a:r>
              <a:rPr lang="cs-CZ" sz="3200" dirty="0" smtClean="0">
                <a:latin typeface="Calibri" pitchFamily="34" charset="0"/>
              </a:rPr>
              <a:t>) závisí na: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3200" b="1" dirty="0" smtClean="0">
                <a:latin typeface="Calibri" pitchFamily="34" charset="0"/>
              </a:rPr>
              <a:t>rychlosti </a:t>
            </a:r>
            <a:r>
              <a:rPr lang="cs-CZ" sz="3200" dirty="0" smtClean="0">
                <a:latin typeface="Calibri" pitchFamily="34" charset="0"/>
              </a:rPr>
              <a:t>(</a:t>
            </a:r>
            <a:r>
              <a:rPr lang="cs-CZ" sz="3200" b="1" i="1" dirty="0" smtClean="0">
                <a:latin typeface="Calibri" pitchFamily="34" charset="0"/>
              </a:rPr>
              <a:t>v</a:t>
            </a:r>
            <a:r>
              <a:rPr lang="cs-CZ" sz="3200" dirty="0" smtClean="0">
                <a:latin typeface="Calibri" pitchFamily="34" charset="0"/>
              </a:rPr>
              <a:t>) přímo úměrně </a:t>
            </a:r>
            <a:br>
              <a:rPr lang="cs-CZ" sz="3200" dirty="0" smtClean="0">
                <a:latin typeface="Calibri" pitchFamily="34" charset="0"/>
              </a:rPr>
            </a:b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(</a:t>
            </a:r>
            <a:r>
              <a:rPr lang="cs-CZ" sz="28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čím větší rychlostí jedeme, tím větší vzdálenost za daný čas urazíme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3200" b="1" dirty="0" smtClean="0">
                <a:latin typeface="Calibri" pitchFamily="34" charset="0"/>
              </a:rPr>
              <a:t>čase </a:t>
            </a:r>
            <a:r>
              <a:rPr lang="cs-CZ" sz="3200" dirty="0" smtClean="0">
                <a:latin typeface="Calibri" pitchFamily="34" charset="0"/>
              </a:rPr>
              <a:t>(</a:t>
            </a:r>
            <a:r>
              <a:rPr lang="cs-CZ" sz="3200" b="1" i="1" dirty="0" smtClean="0">
                <a:latin typeface="Calibri" pitchFamily="34" charset="0"/>
              </a:rPr>
              <a:t>t</a:t>
            </a:r>
            <a:r>
              <a:rPr lang="cs-CZ" sz="3200" dirty="0" smtClean="0">
                <a:latin typeface="Calibri" pitchFamily="34" charset="0"/>
              </a:rPr>
              <a:t>) </a:t>
            </a:r>
            <a:r>
              <a:rPr lang="cs-CZ" sz="3200" dirty="0">
                <a:latin typeface="Calibri" pitchFamily="34" charset="0"/>
              </a:rPr>
              <a:t>přímo úměrně </a:t>
            </a:r>
            <a:br>
              <a:rPr lang="cs-CZ" sz="3200" dirty="0">
                <a:latin typeface="Calibri" pitchFamily="34" charset="0"/>
              </a:rPr>
            </a:b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(</a:t>
            </a:r>
            <a:r>
              <a:rPr lang="cs-CZ" sz="28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čím </a:t>
            </a:r>
            <a:r>
              <a:rPr lang="cs-CZ" sz="28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delší dobu jedeme</a:t>
            </a:r>
            <a:r>
              <a:rPr lang="cs-CZ" sz="28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, tím větší vzdálenost </a:t>
            </a:r>
            <a:r>
              <a:rPr lang="cs-CZ" sz="28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danou </a:t>
            </a:r>
            <a:r>
              <a:rPr lang="cs-CZ" sz="28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rychlostí</a:t>
            </a:r>
            <a:r>
              <a:rPr lang="cs-CZ" sz="28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 urazíme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3000" dirty="0" smtClean="0">
                <a:latin typeface="Calibri" pitchFamily="34" charset="0"/>
              </a:rPr>
              <a:t>Při výpočtu dráhy stačí vynásobit rychlost časem:</a:t>
            </a:r>
            <a:br>
              <a:rPr lang="cs-CZ" sz="3000" dirty="0" smtClean="0">
                <a:latin typeface="Calibri" pitchFamily="34" charset="0"/>
              </a:rPr>
            </a:br>
            <a:r>
              <a:rPr lang="cs-CZ" sz="2800" b="1" i="1" dirty="0" smtClean="0">
                <a:solidFill>
                  <a:srgbClr val="C00000"/>
                </a:solidFill>
                <a:latin typeface="Calibri" pitchFamily="34" charset="0"/>
              </a:rPr>
              <a:t>s </a:t>
            </a:r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</a:rPr>
              <a:t>=</a:t>
            </a:r>
            <a:r>
              <a:rPr lang="cs-CZ" sz="2800" b="1" i="1" dirty="0" smtClean="0">
                <a:solidFill>
                  <a:srgbClr val="C00000"/>
                </a:solidFill>
                <a:latin typeface="Calibri" pitchFamily="34" charset="0"/>
              </a:rPr>
              <a:t> v . </a:t>
            </a:r>
            <a:r>
              <a:rPr lang="cs-CZ" sz="2800" b="1" i="1" dirty="0">
                <a:solidFill>
                  <a:srgbClr val="C00000"/>
                </a:solidFill>
                <a:latin typeface="Calibri" pitchFamily="34" charset="0"/>
              </a:rPr>
              <a:t>t</a:t>
            </a:r>
            <a:endParaRPr lang="cs-CZ" sz="3000" dirty="0">
              <a:solidFill>
                <a:srgbClr val="C00000"/>
              </a:solidFill>
              <a:latin typeface="Calibri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endParaRPr lang="cs-CZ" sz="2800" dirty="0">
              <a:latin typeface="Calibri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endParaRPr lang="cs-CZ" sz="2800" dirty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Vzorec pro dráhu rovnoměrného pohybu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1153790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98768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3000" dirty="0" smtClean="0">
                <a:latin typeface="Calibri" pitchFamily="34" charset="0"/>
              </a:rPr>
              <a:t>Vzorec  </a:t>
            </a:r>
            <a:r>
              <a:rPr lang="cs-CZ" sz="2800" b="1" i="1" dirty="0" smtClean="0">
                <a:solidFill>
                  <a:srgbClr val="C00000"/>
                </a:solidFill>
                <a:latin typeface="Calibri" pitchFamily="34" charset="0"/>
              </a:rPr>
              <a:t>s </a:t>
            </a:r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</a:rPr>
              <a:t>=</a:t>
            </a:r>
            <a:r>
              <a:rPr lang="cs-CZ" sz="2800" b="1" i="1" dirty="0" smtClean="0">
                <a:solidFill>
                  <a:srgbClr val="C00000"/>
                </a:solidFill>
                <a:latin typeface="Calibri" pitchFamily="34" charset="0"/>
              </a:rPr>
              <a:t> v . t   </a:t>
            </a:r>
            <a:r>
              <a:rPr lang="cs-CZ" sz="2800" dirty="0" smtClean="0">
                <a:latin typeface="Calibri" pitchFamily="34" charset="0"/>
              </a:rPr>
              <a:t>platí pouze pro </a:t>
            </a:r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</a:rPr>
              <a:t>rovnoměrný</a:t>
            </a:r>
            <a:r>
              <a:rPr lang="cs-CZ" sz="2800" dirty="0" smtClean="0">
                <a:solidFill>
                  <a:srgbClr val="C00000"/>
                </a:solidFill>
                <a:latin typeface="Calibri" pitchFamily="34" charset="0"/>
              </a:rPr>
              <a:t> </a:t>
            </a:r>
            <a:r>
              <a:rPr lang="cs-CZ" sz="2800" dirty="0" smtClean="0">
                <a:latin typeface="Calibri" pitchFamily="34" charset="0"/>
              </a:rPr>
              <a:t>pohyb, pokud je pohyb </a:t>
            </a:r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zrychlený</a:t>
            </a:r>
            <a:r>
              <a:rPr lang="cs-CZ" sz="2800" dirty="0" smtClean="0">
                <a:latin typeface="Calibri" pitchFamily="34" charset="0"/>
              </a:rPr>
              <a:t>, nebo </a:t>
            </a:r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zpomalený</a:t>
            </a:r>
            <a:r>
              <a:rPr lang="cs-CZ" sz="2800" dirty="0" smtClean="0">
                <a:latin typeface="Calibri" pitchFamily="34" charset="0"/>
              </a:rPr>
              <a:t> počítáme dráhu </a:t>
            </a:r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jinak</a:t>
            </a:r>
            <a:r>
              <a:rPr lang="cs-CZ" sz="2800" dirty="0" smtClean="0">
                <a:latin typeface="Calibri" pitchFamily="34" charset="0"/>
              </a:rPr>
              <a:t>.</a:t>
            </a:r>
            <a:endParaRPr lang="cs-CZ" sz="2800" dirty="0">
              <a:latin typeface="Calibri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Pozor na </a:t>
            </a:r>
            <a:r>
              <a:rPr lang="cs-CZ" sz="2800" b="1" dirty="0" smtClean="0">
                <a:latin typeface="Calibri" pitchFamily="34" charset="0"/>
              </a:rPr>
              <a:t>jednotky</a:t>
            </a:r>
            <a:r>
              <a:rPr lang="cs-CZ" sz="2800" dirty="0" smtClean="0">
                <a:latin typeface="Calibri" pitchFamily="34" charset="0"/>
              </a:rPr>
              <a:t>, ve kterých dosazujeme hodnoty do vzorce </a:t>
            </a:r>
            <a:r>
              <a:rPr lang="cs-CZ" sz="2800" b="1" i="1" dirty="0">
                <a:latin typeface="Calibri" pitchFamily="34" charset="0"/>
              </a:rPr>
              <a:t>s </a:t>
            </a:r>
            <a:r>
              <a:rPr lang="cs-CZ" sz="2800" b="1" dirty="0">
                <a:latin typeface="Calibri" pitchFamily="34" charset="0"/>
              </a:rPr>
              <a:t>=</a:t>
            </a:r>
            <a:r>
              <a:rPr lang="cs-CZ" sz="2800" b="1" i="1" dirty="0">
                <a:latin typeface="Calibri" pitchFamily="34" charset="0"/>
              </a:rPr>
              <a:t> v . t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Při počítání s rychlostí v </a:t>
            </a:r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</a:rPr>
              <a:t>km/h</a:t>
            </a:r>
            <a:r>
              <a:rPr lang="cs-CZ" sz="2800" dirty="0" smtClean="0">
                <a:latin typeface="Calibri" pitchFamily="34" charset="0"/>
              </a:rPr>
              <a:t> násobíme časem v </a:t>
            </a:r>
            <a:r>
              <a:rPr lang="cs-CZ" sz="2800" b="1" dirty="0">
                <a:solidFill>
                  <a:srgbClr val="C00000"/>
                </a:solidFill>
                <a:latin typeface="Calibri" pitchFamily="34" charset="0"/>
              </a:rPr>
              <a:t>h</a:t>
            </a:r>
            <a:r>
              <a:rPr lang="cs-CZ" sz="2800" dirty="0" smtClean="0">
                <a:latin typeface="Calibri" pitchFamily="34" charset="0"/>
              </a:rPr>
              <a:t> a vychází dráha v </a:t>
            </a:r>
            <a:r>
              <a:rPr lang="cs-CZ" sz="2800" b="1" dirty="0">
                <a:solidFill>
                  <a:srgbClr val="C00000"/>
                </a:solidFill>
                <a:latin typeface="Calibri" pitchFamily="34" charset="0"/>
              </a:rPr>
              <a:t>km</a:t>
            </a:r>
            <a:r>
              <a:rPr lang="cs-CZ" sz="2800" dirty="0" smtClean="0">
                <a:latin typeface="Calibri" pitchFamily="34" charset="0"/>
              </a:rPr>
              <a:t>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800" dirty="0">
                <a:latin typeface="Calibri" pitchFamily="34" charset="0"/>
              </a:rPr>
              <a:t>Při počítání s rychlostí v </a:t>
            </a:r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</a:rPr>
              <a:t>m/s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>
                <a:latin typeface="Calibri" pitchFamily="34" charset="0"/>
              </a:rPr>
              <a:t>násobíme časem v </a:t>
            </a:r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</a:rPr>
              <a:t>s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>
                <a:latin typeface="Calibri" pitchFamily="34" charset="0"/>
              </a:rPr>
              <a:t>a vychází dráha v </a:t>
            </a:r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</a:rPr>
              <a:t>m</a:t>
            </a:r>
            <a:r>
              <a:rPr lang="cs-CZ" sz="2800" dirty="0" smtClean="0">
                <a:latin typeface="Calibri" pitchFamily="34" charset="0"/>
              </a:rPr>
              <a:t>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cs-CZ" sz="2800" dirty="0">
              <a:latin typeface="Calibri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endParaRPr lang="cs-CZ" sz="2800" dirty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co si dát pozor?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821192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Určení dráhy z grafu okamžité rychlosti rovnoměrného pohybu</a:t>
            </a:r>
            <a:endParaRPr lang="cs-CZ" sz="3600" dirty="0"/>
          </a:p>
        </p:txBody>
      </p:sp>
      <p:grpSp>
        <p:nvGrpSpPr>
          <p:cNvPr id="26" name="Skupina 25"/>
          <p:cNvGrpSpPr/>
          <p:nvPr/>
        </p:nvGrpSpPr>
        <p:grpSpPr>
          <a:xfrm>
            <a:off x="1331640" y="3068960"/>
            <a:ext cx="6221404" cy="3619467"/>
            <a:chOff x="150796" y="1699211"/>
            <a:chExt cx="8813692" cy="4847092"/>
          </a:xfrm>
        </p:grpSpPr>
        <mc:AlternateContent xmlns:mc="http://schemas.openxmlformats.org/markup-compatibility/2006">
          <mc:Choice xmlns:a14="http://schemas.microsoft.com/office/drawing/2010/main" xmlns="" Requires="a14">
            <p:graphicFrame>
              <p:nvGraphicFramePr>
                <p:cNvPr id="18" name="Graf 17"/>
                <p:cNvGraphicFramePr/>
                <p:nvPr>
                  <p:extLst>
                    <p:ext uri="{D42A27DB-BD31-4B8C-83A1-F6EECF244321}">
                      <p14:modId xmlns:p14="http://schemas.microsoft.com/office/powerpoint/2010/main" val="2756577386"/>
                    </p:ext>
                  </p:extLst>
                </p:nvPr>
              </p:nvGraphicFramePr>
              <p:xfrm>
                <a:off x="412519" y="2420888"/>
                <a:ext cx="8280920" cy="3888432"/>
              </p:xfrm>
              <a:graphic>
                <a:graphicData uri="http://schemas.openxmlformats.org/drawingml/2006/chart">
                  <c:chart xmlns:c="http://schemas.openxmlformats.org/drawingml/2006/chart" xmlns:r="http://schemas.openxmlformats.org/officeDocument/2006/relationships" r:id="rId3"/>
                </a:graphicData>
              </a:graphic>
            </p:graphicFrame>
          </mc:Choice>
          <mc:Fallback>
            <p:graphicFrame>
              <p:nvGraphicFramePr>
                <p:cNvPr id="18" name="Graf 17"/>
                <p:cNvGraphicFramePr/>
                <p:nvPr>
                  <p:extLst>
                    <p:ext uri="{D42A27DB-BD31-4B8C-83A1-F6EECF244321}">
                      <p14:modId xmlns:p14="http://schemas.microsoft.com/office/powerpoint/2010/main" xmlns="" val="2756577386"/>
                    </p:ext>
                  </p:extLst>
                </p:nvPr>
              </p:nvGraphicFramePr>
              <p:xfrm>
                <a:off x="412519" y="2420888"/>
                <a:ext cx="8280920" cy="3888432"/>
              </p:xfrm>
              <a:graphic>
                <a:graphicData uri="http://schemas.openxmlformats.org/drawingml/2006/chart">
                  <c:chart xmlns:c="http://schemas.openxmlformats.org/drawingml/2006/chart" xmlns:r="http://schemas.openxmlformats.org/officeDocument/2006/relationships" r:id="rId4"/>
                </a:graphicData>
              </a:graphic>
            </p:graphicFrame>
          </mc:Fallback>
        </mc:AlternateContent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19" name="TextovéPole 18"/>
                <p:cNvSpPr txBox="1"/>
                <p:nvPr/>
              </p:nvSpPr>
              <p:spPr>
                <a:xfrm>
                  <a:off x="150796" y="1699211"/>
                  <a:ext cx="676789" cy="617348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 i="1" smtClean="0">
                                <a:latin typeface="Cambria Math"/>
                              </a:rPr>
                              <m:t>𝒗</m:t>
                            </m:r>
                          </m:num>
                          <m:den>
                            <m:r>
                              <a:rPr lang="cs-CZ" b="1" i="1" smtClean="0">
                                <a:latin typeface="Cambria Math"/>
                              </a:rPr>
                              <m:t>𝒎</m:t>
                            </m:r>
                            <m:r>
                              <a:rPr lang="cs-CZ" b="1" i="1" smtClean="0">
                                <a:latin typeface="Cambria Math"/>
                              </a:rPr>
                              <m:t>/</m:t>
                            </m:r>
                            <m:r>
                              <a:rPr lang="cs-CZ" b="1" i="1" smtClean="0">
                                <a:latin typeface="Cambria Math"/>
                              </a:rPr>
                              <m:t>𝒔</m:t>
                            </m:r>
                          </m:den>
                        </m:f>
                      </m:oMath>
                    </m:oMathPara>
                  </a14:m>
                  <a:endParaRPr lang="cs-CZ" b="1" i="1" dirty="0"/>
                </a:p>
              </p:txBody>
            </p:sp>
          </mc:Choice>
          <mc:Fallback>
            <p:sp>
              <p:nvSpPr>
                <p:cNvPr id="19" name="TextovéPole 1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50796" y="1699211"/>
                  <a:ext cx="676789" cy="617348"/>
                </a:xfrm>
                <a:prstGeom prst="rect">
                  <a:avLst/>
                </a:prstGeom>
                <a:blipFill rotWithShape="1">
                  <a:blip r:embed="rId5" cstate="print"/>
                  <a:stretch>
                    <a:fillRect r="-11538" b="-22368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20" name="TextovéPole 19"/>
                <p:cNvSpPr txBox="1"/>
                <p:nvPr/>
              </p:nvSpPr>
              <p:spPr>
                <a:xfrm>
                  <a:off x="8616316" y="5949280"/>
                  <a:ext cx="348172" cy="597023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 i="1" smtClean="0">
                                <a:latin typeface="Cambria Math"/>
                              </a:rPr>
                              <m:t>𝒕</m:t>
                            </m:r>
                          </m:num>
                          <m:den>
                            <m:r>
                              <a:rPr lang="cs-CZ" b="1" i="1" smtClean="0">
                                <a:latin typeface="Cambria Math"/>
                              </a:rPr>
                              <m:t>𝒔</m:t>
                            </m:r>
                          </m:den>
                        </m:f>
                      </m:oMath>
                    </m:oMathPara>
                  </a14:m>
                  <a:endParaRPr lang="cs-CZ" b="1" i="1" dirty="0"/>
                </a:p>
              </p:txBody>
            </p:sp>
          </mc:Choice>
          <mc:Fallback>
            <p:sp>
              <p:nvSpPr>
                <p:cNvPr id="20" name="TextovéPole 1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616316" y="5949280"/>
                  <a:ext cx="348172" cy="597023"/>
                </a:xfrm>
                <a:prstGeom prst="rect">
                  <a:avLst/>
                </a:prstGeom>
                <a:blipFill rotWithShape="1">
                  <a:blip r:embed="rId6" cstate="print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22" name="Přímá spojnice se šipkou 21"/>
            <p:cNvCxnSpPr/>
            <p:nvPr/>
          </p:nvCxnSpPr>
          <p:spPr>
            <a:xfrm flipV="1">
              <a:off x="1007571" y="1834403"/>
              <a:ext cx="0" cy="4052774"/>
            </a:xfrm>
            <a:prstGeom prst="straightConnector1">
              <a:avLst/>
            </a:prstGeom>
            <a:ln w="317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se šipkou 22"/>
            <p:cNvCxnSpPr/>
            <p:nvPr/>
          </p:nvCxnSpPr>
          <p:spPr>
            <a:xfrm>
              <a:off x="755576" y="5691650"/>
              <a:ext cx="8136903" cy="0"/>
            </a:xfrm>
            <a:prstGeom prst="straightConnector1">
              <a:avLst/>
            </a:prstGeom>
            <a:ln w="317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Zástupný symbol pro obsah 1"/>
          <p:cNvSpPr>
            <a:spLocks noGrp="1"/>
          </p:cNvSpPr>
          <p:nvPr>
            <p:ph idx="1"/>
          </p:nvPr>
        </p:nvSpPr>
        <p:spPr>
          <a:xfrm>
            <a:off x="179513" y="2433071"/>
            <a:ext cx="8784976" cy="779905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Připomeneme, že obsah obdélníka </a:t>
            </a:r>
            <a:r>
              <a:rPr lang="cs-CZ" sz="3200" b="1" i="1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S </a:t>
            </a:r>
            <a:r>
              <a:rPr lang="cs-CZ" sz="3200" b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=</a:t>
            </a:r>
            <a:r>
              <a:rPr lang="cs-CZ" sz="3200" b="1" i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 </a:t>
            </a:r>
            <a:r>
              <a:rPr lang="cs-CZ" sz="3200" b="1" i="1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a </a:t>
            </a:r>
            <a:r>
              <a:rPr lang="cs-CZ" sz="3200" b="1" i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. </a:t>
            </a:r>
            <a:r>
              <a:rPr lang="cs-CZ" sz="3200" b="1" i="1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b </a:t>
            </a:r>
            <a:endParaRPr lang="cs-CZ" sz="3200" dirty="0">
              <a:solidFill>
                <a:schemeClr val="accent2">
                  <a:lumMod val="50000"/>
                </a:schemeClr>
              </a:solidFill>
              <a:latin typeface="Calibri" pitchFamily="34" charset="0"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1936420" y="3636313"/>
            <a:ext cx="4363772" cy="2413919"/>
            <a:chOff x="1936420" y="3636313"/>
            <a:chExt cx="4363772" cy="2413919"/>
          </a:xfrm>
        </p:grpSpPr>
        <p:sp>
          <p:nvSpPr>
            <p:cNvPr id="2" name="Obdélník 1"/>
            <p:cNvSpPr/>
            <p:nvPr/>
          </p:nvSpPr>
          <p:spPr>
            <a:xfrm>
              <a:off x="1936420" y="4221088"/>
              <a:ext cx="3931724" cy="1829144"/>
            </a:xfrm>
            <a:prstGeom prst="rect">
              <a:avLst/>
            </a:prstGeom>
            <a:pattFill prst="ltUpDiag">
              <a:fgClr>
                <a:schemeClr val="accent2">
                  <a:lumMod val="75000"/>
                </a:schemeClr>
              </a:fgClr>
              <a:bgClr>
                <a:schemeClr val="bg1"/>
              </a:bgClr>
            </a:pattFill>
          </p:spPr>
          <p:style>
            <a:lnRef idx="2">
              <a:schemeClr val="accent1">
                <a:shade val="50000"/>
              </a:schemeClr>
            </a:lnRef>
            <a:fillRef idx="1001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868144" y="4867741"/>
              <a:ext cx="43204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i="1" dirty="0">
                  <a:solidFill>
                    <a:srgbClr val="4584D3">
                      <a:lumMod val="50000"/>
                    </a:srgbClr>
                  </a:solidFill>
                  <a:latin typeface="Calibri" pitchFamily="34" charset="0"/>
                </a:rPr>
                <a:t>a</a:t>
              </a:r>
              <a:endParaRPr lang="cs-CZ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3563888" y="3636313"/>
              <a:ext cx="43204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i="1" dirty="0" smtClean="0">
                  <a:solidFill>
                    <a:srgbClr val="4584D3">
                      <a:lumMod val="50000"/>
                    </a:srgbClr>
                  </a:solidFill>
                  <a:latin typeface="Calibri" pitchFamily="34" charset="0"/>
                </a:rPr>
                <a:t>b</a:t>
              </a:r>
              <a:endParaRPr lang="cs-CZ" dirty="0"/>
            </a:p>
          </p:txBody>
        </p:sp>
      </p:grpSp>
      <p:sp>
        <p:nvSpPr>
          <p:cNvPr id="16" name="Zástupný symbol pro obsah 1"/>
          <p:cNvSpPr txBox="1">
            <a:spLocks/>
          </p:cNvSpPr>
          <p:nvPr/>
        </p:nvSpPr>
        <p:spPr>
          <a:xfrm>
            <a:off x="179512" y="2420888"/>
            <a:ext cx="8784976" cy="77990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Sestrojíme graf rychlosti, hledáme dráhu </a:t>
            </a:r>
            <a:r>
              <a:rPr lang="cs-CZ" sz="3200" b="1" i="1" dirty="0" smtClean="0">
                <a:solidFill>
                  <a:srgbClr val="C00000"/>
                </a:solidFill>
                <a:latin typeface="Calibri" pitchFamily="34" charset="0"/>
              </a:rPr>
              <a:t>s </a:t>
            </a:r>
            <a:r>
              <a:rPr lang="cs-CZ" sz="3200" b="1" dirty="0" smtClean="0">
                <a:solidFill>
                  <a:srgbClr val="C00000"/>
                </a:solidFill>
                <a:latin typeface="Calibri" pitchFamily="34" charset="0"/>
              </a:rPr>
              <a:t>=</a:t>
            </a:r>
            <a:r>
              <a:rPr lang="cs-CZ" sz="3200" b="1" i="1" dirty="0" smtClean="0">
                <a:solidFill>
                  <a:srgbClr val="C00000"/>
                </a:solidFill>
                <a:latin typeface="Calibri" pitchFamily="34" charset="0"/>
              </a:rPr>
              <a:t> v . t</a:t>
            </a:r>
            <a:r>
              <a:rPr lang="cs-CZ" sz="3200" b="1" i="1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 </a:t>
            </a:r>
            <a:endParaRPr lang="cs-CZ" sz="3200" dirty="0">
              <a:solidFill>
                <a:schemeClr val="accent2">
                  <a:lumMod val="50000"/>
                </a:schemeClr>
              </a:solidFill>
              <a:latin typeface="Calibri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1259632" y="4221088"/>
            <a:ext cx="670913" cy="1829144"/>
            <a:chOff x="1259632" y="4221088"/>
            <a:chExt cx="670913" cy="1829144"/>
          </a:xfrm>
        </p:grpSpPr>
        <p:sp>
          <p:nvSpPr>
            <p:cNvPr id="8" name="Levá složená závorka 7"/>
            <p:cNvSpPr/>
            <p:nvPr/>
          </p:nvSpPr>
          <p:spPr>
            <a:xfrm>
              <a:off x="1691680" y="4221088"/>
              <a:ext cx="238865" cy="1829144"/>
            </a:xfrm>
            <a:prstGeom prst="leftBrace">
              <a:avLst/>
            </a:prstGeom>
            <a:ln w="2857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C00000"/>
                </a:solidFill>
              </a:endParaRP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1259632" y="4797152"/>
              <a:ext cx="43204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i="1" dirty="0" smtClean="0">
                  <a:solidFill>
                    <a:srgbClr val="C00000"/>
                  </a:solidFill>
                  <a:latin typeface="Calibri" pitchFamily="34" charset="0"/>
                </a:rPr>
                <a:t>v</a:t>
              </a:r>
              <a:endParaRPr lang="cs-CZ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1950768" y="6093296"/>
            <a:ext cx="3917378" cy="720080"/>
            <a:chOff x="1950768" y="6093296"/>
            <a:chExt cx="3917378" cy="720080"/>
          </a:xfrm>
        </p:grpSpPr>
        <p:sp>
          <p:nvSpPr>
            <p:cNvPr id="27" name="Levá složená závorka 26"/>
            <p:cNvSpPr/>
            <p:nvPr/>
          </p:nvSpPr>
          <p:spPr>
            <a:xfrm rot="16200000">
              <a:off x="3790024" y="4254040"/>
              <a:ext cx="238866" cy="3917378"/>
            </a:xfrm>
            <a:prstGeom prst="leftBrace">
              <a:avLst/>
            </a:prstGeom>
            <a:ln w="2857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C00000"/>
                </a:solidFill>
              </a:endParaRPr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3779912" y="6228601"/>
              <a:ext cx="43204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i="1" dirty="0" smtClean="0">
                  <a:solidFill>
                    <a:srgbClr val="C00000"/>
                  </a:solidFill>
                  <a:latin typeface="Calibri" pitchFamily="34" charset="0"/>
                </a:rPr>
                <a:t>t</a:t>
              </a:r>
              <a:endParaRPr lang="cs-CZ" dirty="0">
                <a:solidFill>
                  <a:srgbClr val="C00000"/>
                </a:solidFill>
              </a:endParaRPr>
            </a:p>
          </p:txBody>
        </p:sp>
      </p:grpSp>
      <p:sp>
        <p:nvSpPr>
          <p:cNvPr id="31" name="Zástupný symbol pro obsah 1"/>
          <p:cNvSpPr txBox="1">
            <a:spLocks/>
          </p:cNvSpPr>
          <p:nvPr/>
        </p:nvSpPr>
        <p:spPr>
          <a:xfrm>
            <a:off x="179512" y="2492896"/>
            <a:ext cx="8784976" cy="779905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cs-CZ" sz="3200" dirty="0">
                <a:latin typeface="Calibri" pitchFamily="34" charset="0"/>
              </a:rPr>
              <a:t>Závěr:</a:t>
            </a:r>
            <a:r>
              <a:rPr lang="cs-CZ" sz="3200" dirty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Calibri" pitchFamily="34" charset="0"/>
              </a:rPr>
              <a:t>velikost dráhy odpovídá obsahu plochy pod křivkou (úsečkou) znázorňující závislost okamžité rychlosti na čase.</a:t>
            </a:r>
            <a:endParaRPr lang="cs-CZ" sz="3200" dirty="0">
              <a:solidFill>
                <a:schemeClr val="accent2">
                  <a:lumMod val="50000"/>
                </a:schemeClr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325751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build="p"/>
      <p:bldP spid="24" grpId="1" build="p"/>
      <p:bldP spid="16" grpId="0" build="p"/>
      <p:bldP spid="16" grpId="1" build="allAtOnce"/>
      <p:bldP spid="3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Příklad – řešte početně</a:t>
            </a:r>
            <a:endParaRPr lang="cs-CZ" sz="3600" dirty="0"/>
          </a:p>
        </p:txBody>
      </p:sp>
      <p:sp>
        <p:nvSpPr>
          <p:cNvPr id="24" name="Zástupný symbol pro obsah 1"/>
          <p:cNvSpPr>
            <a:spLocks noGrp="1"/>
          </p:cNvSpPr>
          <p:nvPr>
            <p:ph idx="1"/>
          </p:nvPr>
        </p:nvSpPr>
        <p:spPr>
          <a:xfrm>
            <a:off x="179513" y="2433071"/>
            <a:ext cx="8784976" cy="779905"/>
          </a:xfrm>
        </p:spPr>
        <p:txBody>
          <a:bodyPr>
            <a:normAutofit fontScale="77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Po dálnici jsme jeli nejprve 30 min rychlostí 100 km/h a potom 2,5 h rychlostí 120 km/h. Jakou vzdálenost jsme urazili?</a:t>
            </a:r>
            <a:endParaRPr lang="cs-CZ" sz="3200" dirty="0">
              <a:solidFill>
                <a:schemeClr val="accent2">
                  <a:lumMod val="50000"/>
                </a:schemeClr>
              </a:solidFill>
              <a:latin typeface="Calibri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5" name="TextovéPole 24"/>
              <p:cNvSpPr txBox="1"/>
              <p:nvPr/>
            </p:nvSpPr>
            <p:spPr>
              <a:xfrm>
                <a:off x="512978" y="3293368"/>
                <a:ext cx="3410950" cy="19389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𝑡</m:t>
                          </m:r>
                        </m:e>
                        <m:sub>
                          <m:r>
                            <a:rPr lang="cs-CZ" sz="2400" b="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4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4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3</m:t>
                      </m:r>
                      <m:r>
                        <a:rPr lang="cs-CZ" sz="2400" b="0" i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</m:t>
                      </m:r>
                      <m:r>
                        <a:rPr lang="cs-CZ" sz="24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4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𝑚𝑖𝑛</m:t>
                      </m:r>
                      <m:r>
                        <a:rPr lang="cs-CZ" sz="24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=0,5 </m:t>
                      </m:r>
                      <m:r>
                        <a:rPr lang="cs-CZ" sz="24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h</m:t>
                      </m:r>
                    </m:oMath>
                  </m:oMathPara>
                </a14:m>
                <a:endParaRPr lang="cs-CZ" sz="2400" i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sz="24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4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=1</m:t>
                      </m:r>
                      <m:r>
                        <a:rPr lang="cs-CZ" sz="2400" b="0" i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</m:t>
                      </m:r>
                      <m:r>
                        <a:rPr lang="cs-CZ" sz="24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0 </m:t>
                      </m:r>
                      <m:r>
                        <a:rPr lang="cs-CZ" sz="24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</m:t>
                      </m:r>
                      <m:r>
                        <a:rPr lang="cs-CZ" sz="2400" i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4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/</m:t>
                      </m:r>
                      <m:r>
                        <a:rPr lang="cs-CZ" sz="24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h</m:t>
                      </m:r>
                    </m:oMath>
                  </m:oMathPara>
                </a14:m>
                <a:endParaRPr lang="cs-CZ" sz="2400" i="1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solidFill>
                                <a:schemeClr val="accent2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i="1">
                              <a:solidFill>
                                <a:schemeClr val="accent2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𝑡</m:t>
                          </m:r>
                        </m:e>
                        <m:sub>
                          <m:r>
                            <a:rPr lang="cs-CZ" sz="2400" b="0" i="1" smtClean="0">
                              <a:solidFill>
                                <a:schemeClr val="accent2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40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400" b="0" i="1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mbria Math"/>
                        </a:rPr>
                        <m:t>2</m:t>
                      </m:r>
                      <m:r>
                        <a:rPr lang="cs-CZ" sz="2400" i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mbria Math"/>
                        </a:rPr>
                        <m:t>,5 </m:t>
                      </m:r>
                      <m:r>
                        <a:rPr lang="cs-CZ" sz="2400" i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mbria Math"/>
                        </a:rPr>
                        <m:t>h</m:t>
                      </m:r>
                    </m:oMath>
                  </m:oMathPara>
                </a14:m>
                <a:endParaRPr lang="cs-CZ" sz="2400" i="1" dirty="0">
                  <a:solidFill>
                    <a:schemeClr val="accent2">
                      <a:lumMod val="50000"/>
                    </a:schemeClr>
                  </a:solidFill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>
                              <a:solidFill>
                                <a:schemeClr val="accent2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i="1">
                              <a:solidFill>
                                <a:schemeClr val="accent2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sz="2400" b="0" i="1" smtClean="0">
                              <a:solidFill>
                                <a:schemeClr val="accent2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40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mbria Math"/>
                        </a:rPr>
                        <m:t>=1</m:t>
                      </m:r>
                      <m:r>
                        <a:rPr lang="cs-CZ" sz="2400" b="0" i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mbria Math"/>
                        </a:rPr>
                        <m:t>2</m:t>
                      </m:r>
                      <m:r>
                        <a:rPr lang="cs-CZ" sz="240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mbria Math"/>
                        </a:rPr>
                        <m:t>0 </m:t>
                      </m:r>
                      <m:r>
                        <a:rPr lang="cs-CZ" sz="2400" i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mbria Math"/>
                        </a:rPr>
                        <m:t>𝑘</m:t>
                      </m:r>
                      <m:r>
                        <a:rPr lang="cs-CZ" sz="2400" i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400" i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mbria Math"/>
                        </a:rPr>
                        <m:t>/</m:t>
                      </m:r>
                      <m:r>
                        <a:rPr lang="cs-CZ" sz="2400" i="1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mbria Math"/>
                        </a:rPr>
                        <m:t>h</m:t>
                      </m:r>
                    </m:oMath>
                  </m:oMathPara>
                </a14:m>
                <a:endParaRPr lang="cs-CZ" sz="2400" i="1" dirty="0">
                  <a:solidFill>
                    <a:schemeClr val="accent2">
                      <a:lumMod val="50000"/>
                    </a:schemeClr>
                  </a:solidFill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>
                          <a:latin typeface="Cambria Math"/>
                        </a:rPr>
                        <m:t>𝑠</m:t>
                      </m:r>
                      <m:r>
                        <a:rPr lang="cs-CZ" sz="2400">
                          <a:latin typeface="Cambria Math"/>
                        </a:rPr>
                        <m:t>= ?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2978" y="3293368"/>
                <a:ext cx="3410950" cy="193899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8" name="Přímá spojnice 27"/>
          <p:cNvCxnSpPr/>
          <p:nvPr/>
        </p:nvCxnSpPr>
        <p:spPr>
          <a:xfrm>
            <a:off x="467544" y="5229200"/>
            <a:ext cx="3456384" cy="0"/>
          </a:xfrm>
          <a:prstGeom prst="line">
            <a:avLst/>
          </a:prstGeom>
          <a:ln w="127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30" name="Čárový popisek 1 29"/>
          <p:cNvSpPr/>
          <p:nvPr/>
        </p:nvSpPr>
        <p:spPr>
          <a:xfrm>
            <a:off x="1444590" y="5661248"/>
            <a:ext cx="2479338" cy="717579"/>
          </a:xfrm>
          <a:prstGeom prst="borderCallout1">
            <a:avLst>
              <a:gd name="adj1" fmla="val 18750"/>
              <a:gd name="adj2" fmla="val -8333"/>
              <a:gd name="adj3" fmla="val -49163"/>
              <a:gd name="adj4" fmla="val -28975"/>
            </a:avLst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C00000"/>
                </a:solidFill>
              </a:rPr>
              <a:t>1. Vypíšeme všechny zadané hodnoty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32" name="Čárový popisek 1 31"/>
          <p:cNvSpPr/>
          <p:nvPr/>
        </p:nvSpPr>
        <p:spPr>
          <a:xfrm>
            <a:off x="6516216" y="4869160"/>
            <a:ext cx="2479338" cy="717579"/>
          </a:xfrm>
          <a:prstGeom prst="borderCallout1">
            <a:avLst>
              <a:gd name="adj1" fmla="val 18750"/>
              <a:gd name="adj2" fmla="val -8333"/>
              <a:gd name="adj3" fmla="val -75654"/>
              <a:gd name="adj4" fmla="val -42810"/>
            </a:avLst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C00000"/>
                </a:solidFill>
              </a:rPr>
              <a:t>2. Vypočítáme dráhu v první části pohybu</a:t>
            </a:r>
            <a:endParaRPr lang="cs-CZ" sz="2000" dirty="0">
              <a:solidFill>
                <a:srgbClr val="C000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3" name="TextovéPole 32"/>
              <p:cNvSpPr txBox="1"/>
              <p:nvPr/>
            </p:nvSpPr>
            <p:spPr>
              <a:xfrm>
                <a:off x="4477310" y="2996952"/>
                <a:ext cx="2295872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sz="24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400" b="0" i="0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4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sz="24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40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sSub>
                        <m:sSubPr>
                          <m:ctrlPr>
                            <a:rPr lang="cs-CZ" sz="24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𝑡</m:t>
                          </m:r>
                        </m:e>
                        <m:sub>
                          <m:r>
                            <a:rPr lang="cs-CZ" sz="24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40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sz="24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400">
                          <a:latin typeface="Cambria Math"/>
                        </a:rPr>
                        <m:t>=</m:t>
                      </m:r>
                      <m:r>
                        <a:rPr lang="cs-CZ" sz="24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100</m:t>
                      </m:r>
                      <m:r>
                        <a:rPr lang="cs-CZ" sz="2400" i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4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0,5</m:t>
                      </m:r>
                    </m:oMath>
                  </m:oMathPara>
                </a14:m>
                <a:endParaRPr lang="cs-CZ" sz="2400" b="0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sz="24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400">
                          <a:latin typeface="Cambria Math"/>
                        </a:rPr>
                        <m:t>=</m:t>
                      </m:r>
                      <m:r>
                        <a:rPr lang="cs-CZ" sz="24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50 </m:t>
                      </m:r>
                      <m:r>
                        <a:rPr lang="cs-CZ" sz="24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𝑘𝑚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77310" y="2996952"/>
                <a:ext cx="2295872" cy="1200329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4" name="Přímá spojnice 33"/>
          <p:cNvCxnSpPr/>
          <p:nvPr/>
        </p:nvCxnSpPr>
        <p:spPr>
          <a:xfrm>
            <a:off x="4508376" y="4221088"/>
            <a:ext cx="2007840" cy="0"/>
          </a:xfrm>
          <a:prstGeom prst="line">
            <a:avLst/>
          </a:prstGeom>
          <a:ln w="28575" cmpd="dbl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37" name="Čárový popisek 1 36"/>
          <p:cNvSpPr/>
          <p:nvPr/>
        </p:nvSpPr>
        <p:spPr>
          <a:xfrm>
            <a:off x="6516216" y="6093296"/>
            <a:ext cx="2479338" cy="717579"/>
          </a:xfrm>
          <a:prstGeom prst="borderCallout1">
            <a:avLst>
              <a:gd name="adj1" fmla="val 18750"/>
              <a:gd name="adj2" fmla="val -8333"/>
              <a:gd name="adj3" fmla="val -81722"/>
              <a:gd name="adj4" fmla="val -44126"/>
            </a:avLst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C00000"/>
                </a:solidFill>
              </a:rPr>
              <a:t>3. Vypočítáme dráhu v druhé části pohybu</a:t>
            </a:r>
            <a:endParaRPr lang="cs-CZ" sz="2000" dirty="0">
              <a:solidFill>
                <a:srgbClr val="C000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8" name="TextovéPole 37"/>
              <p:cNvSpPr txBox="1"/>
              <p:nvPr/>
            </p:nvSpPr>
            <p:spPr>
              <a:xfrm>
                <a:off x="4477310" y="4221088"/>
                <a:ext cx="2295872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sz="2400" b="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400" b="0" i="0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4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sz="2400" b="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40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sSub>
                        <m:sSubPr>
                          <m:ctrlPr>
                            <a:rPr lang="cs-CZ" sz="24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𝑡</m:t>
                          </m:r>
                        </m:e>
                        <m:sub>
                          <m:r>
                            <a:rPr lang="cs-CZ" sz="2400" b="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40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sz="2400" b="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400">
                          <a:latin typeface="Cambria Math"/>
                        </a:rPr>
                        <m:t>=</m:t>
                      </m:r>
                      <m:r>
                        <a:rPr lang="cs-CZ" sz="24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120</m:t>
                      </m:r>
                      <m:r>
                        <a:rPr lang="cs-CZ" sz="2400" i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4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2,5</m:t>
                      </m:r>
                    </m:oMath>
                  </m:oMathPara>
                </a14:m>
                <a:endParaRPr lang="cs-CZ" sz="2400" b="0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sz="2400" b="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400">
                          <a:latin typeface="Cambria Math"/>
                        </a:rPr>
                        <m:t>=</m:t>
                      </m:r>
                      <m:r>
                        <a:rPr lang="cs-CZ" sz="2400" b="0" i="1" smtClean="0">
                          <a:latin typeface="Cambria Math"/>
                        </a:rPr>
                        <m:t>30</m:t>
                      </m:r>
                      <m:r>
                        <a:rPr lang="cs-CZ" sz="24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0 </m:t>
                      </m:r>
                      <m:r>
                        <a:rPr lang="cs-CZ" sz="24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𝑘𝑚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77310" y="4221088"/>
                <a:ext cx="2295872" cy="1200329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9" name="Přímá spojnice 38"/>
          <p:cNvCxnSpPr/>
          <p:nvPr/>
        </p:nvCxnSpPr>
        <p:spPr>
          <a:xfrm>
            <a:off x="4508376" y="5445224"/>
            <a:ext cx="2007840" cy="0"/>
          </a:xfrm>
          <a:prstGeom prst="line">
            <a:avLst/>
          </a:prstGeom>
          <a:ln w="28575" cmpd="dbl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40" name="Čárový popisek 1 39"/>
          <p:cNvSpPr/>
          <p:nvPr/>
        </p:nvSpPr>
        <p:spPr>
          <a:xfrm>
            <a:off x="7159858" y="3861048"/>
            <a:ext cx="1835696" cy="1293643"/>
          </a:xfrm>
          <a:prstGeom prst="borderCallout1">
            <a:avLst>
              <a:gd name="adj1" fmla="val 18750"/>
              <a:gd name="adj2" fmla="val -8333"/>
              <a:gd name="adj3" fmla="val 144991"/>
              <a:gd name="adj4" fmla="val -55045"/>
            </a:avLst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C00000"/>
                </a:solidFill>
              </a:rPr>
              <a:t>4. Sečteme dráhu v první a druhé části pohybu</a:t>
            </a:r>
            <a:endParaRPr lang="cs-CZ" sz="2000" dirty="0">
              <a:solidFill>
                <a:srgbClr val="C000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1" name="TextovéPole 40"/>
              <p:cNvSpPr txBox="1"/>
              <p:nvPr/>
            </p:nvSpPr>
            <p:spPr>
              <a:xfrm>
                <a:off x="4499992" y="5445224"/>
                <a:ext cx="2295872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𝑠</m:t>
                      </m:r>
                      <m:r>
                        <a:rPr lang="cs-CZ" sz="2400" b="0" i="0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4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sz="24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4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sz="24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sz="2400" b="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40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𝑠</m:t>
                      </m:r>
                      <m:r>
                        <a:rPr lang="cs-CZ" sz="2400">
                          <a:latin typeface="Cambria Math"/>
                        </a:rPr>
                        <m:t>=</m:t>
                      </m:r>
                      <m:r>
                        <a:rPr lang="cs-CZ" sz="24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50+300</m:t>
                      </m:r>
                    </m:oMath>
                  </m:oMathPara>
                </a14:m>
                <a:endParaRPr lang="cs-CZ" sz="2400" b="0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𝑠</m:t>
                      </m:r>
                      <m:r>
                        <a:rPr lang="cs-CZ" sz="2400">
                          <a:latin typeface="Cambria Math"/>
                        </a:rPr>
                        <m:t>=</m:t>
                      </m:r>
                      <m:r>
                        <a:rPr lang="cs-CZ" sz="2400" b="0" i="1" smtClean="0">
                          <a:latin typeface="Cambria Math"/>
                        </a:rPr>
                        <m:t>3</m:t>
                      </m:r>
                      <m:r>
                        <a:rPr lang="cs-CZ" sz="24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50 </m:t>
                      </m:r>
                      <m:r>
                        <a:rPr lang="cs-CZ" sz="24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𝑘𝑚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9992" y="5445224"/>
                <a:ext cx="2295872" cy="1200329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2" name="Přímá spojnice 41"/>
          <p:cNvCxnSpPr/>
          <p:nvPr/>
        </p:nvCxnSpPr>
        <p:spPr>
          <a:xfrm>
            <a:off x="4508376" y="6597352"/>
            <a:ext cx="2007840" cy="0"/>
          </a:xfrm>
          <a:prstGeom prst="line">
            <a:avLst/>
          </a:prstGeom>
          <a:ln w="28575" cmpd="dbl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58329679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build="p"/>
      <p:bldP spid="25" grpId="0" animBg="1"/>
      <p:bldP spid="30" grpId="0" animBg="1"/>
      <p:bldP spid="30" grpId="1" animBg="1"/>
      <p:bldP spid="32" grpId="0" animBg="1"/>
      <p:bldP spid="32" grpId="1" animBg="1"/>
      <p:bldP spid="33" grpId="0" animBg="1"/>
      <p:bldP spid="37" grpId="0" animBg="1"/>
      <p:bldP spid="37" grpId="1" animBg="1"/>
      <p:bldP spid="38" grpId="0" animBg="1"/>
      <p:bldP spid="40" grpId="0" animBg="1"/>
      <p:bldP spid="40" grpId="1" animBg="1"/>
      <p:bldP spid="4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2376000" y="4149080"/>
            <a:ext cx="3672000" cy="1954282"/>
          </a:xfrm>
          <a:prstGeom prst="rect">
            <a:avLst/>
          </a:prstGeom>
          <a:pattFill prst="ltUpDiag">
            <a:fgClr>
              <a:schemeClr val="accent5">
                <a:lumMod val="75000"/>
              </a:schemeClr>
            </a:fgClr>
            <a:bgClr>
              <a:schemeClr val="bg1"/>
            </a:bgClr>
          </a:patt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674322" y="4439614"/>
            <a:ext cx="702000" cy="1663748"/>
          </a:xfrm>
          <a:prstGeom prst="rect">
            <a:avLst/>
          </a:prstGeom>
          <a:pattFill prst="ltUpDiag">
            <a:fgClr>
              <a:schemeClr val="accent2">
                <a:lumMod val="75000"/>
              </a:schemeClr>
            </a:fgClr>
            <a:bgClr>
              <a:schemeClr val="bg1"/>
            </a:bgClr>
          </a:pattFill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Příklad – řešte graficky</a:t>
            </a:r>
            <a:endParaRPr lang="cs-CZ" sz="3600" dirty="0"/>
          </a:p>
        </p:txBody>
      </p:sp>
      <p:grpSp>
        <p:nvGrpSpPr>
          <p:cNvPr id="26" name="Skupina 25"/>
          <p:cNvGrpSpPr/>
          <p:nvPr/>
        </p:nvGrpSpPr>
        <p:grpSpPr>
          <a:xfrm>
            <a:off x="755575" y="3048001"/>
            <a:ext cx="6624000" cy="3693367"/>
            <a:chOff x="-53228" y="1602780"/>
            <a:chExt cx="9267271" cy="4946057"/>
          </a:xfrm>
        </p:grpSpPr>
        <mc:AlternateContent xmlns:mc="http://schemas.openxmlformats.org/markup-compatibility/2006">
          <mc:Choice xmlns:a14="http://schemas.microsoft.com/office/drawing/2010/main" xmlns="" Requires="a14">
            <p:graphicFrame>
              <p:nvGraphicFramePr>
                <p:cNvPr id="18" name="Graf 17"/>
                <p:cNvGraphicFramePr/>
                <p:nvPr>
                  <p:extLst>
                    <p:ext uri="{D42A27DB-BD31-4B8C-83A1-F6EECF244321}">
                      <p14:modId xmlns:p14="http://schemas.microsoft.com/office/powerpoint/2010/main" val="843197675"/>
                    </p:ext>
                  </p:extLst>
                </p:nvPr>
              </p:nvGraphicFramePr>
              <p:xfrm>
                <a:off x="412519" y="2420888"/>
                <a:ext cx="8280920" cy="3888432"/>
              </p:xfrm>
              <a:graphic>
                <a:graphicData uri="http://schemas.openxmlformats.org/drawingml/2006/chart">
                  <c:chart xmlns:c="http://schemas.openxmlformats.org/drawingml/2006/chart" xmlns:r="http://schemas.openxmlformats.org/officeDocument/2006/relationships" r:id="rId3"/>
                </a:graphicData>
              </a:graphic>
            </p:graphicFrame>
          </mc:Choice>
          <mc:Fallback>
            <p:graphicFrame>
              <p:nvGraphicFramePr>
                <p:cNvPr id="18" name="Graf 17"/>
                <p:cNvGraphicFramePr/>
                <p:nvPr>
                  <p:extLst>
                    <p:ext uri="{D42A27DB-BD31-4B8C-83A1-F6EECF244321}">
                      <p14:modId xmlns:p14="http://schemas.microsoft.com/office/powerpoint/2010/main" xmlns="" val="843197675"/>
                    </p:ext>
                  </p:extLst>
                </p:nvPr>
              </p:nvGraphicFramePr>
              <p:xfrm>
                <a:off x="412519" y="2420888"/>
                <a:ext cx="8280920" cy="3888432"/>
              </p:xfrm>
              <a:graphic>
                <a:graphicData uri="http://schemas.openxmlformats.org/drawingml/2006/chart">
                  <c:chart xmlns:c="http://schemas.openxmlformats.org/drawingml/2006/chart" xmlns:r="http://schemas.openxmlformats.org/officeDocument/2006/relationships" r:id="rId4"/>
                </a:graphicData>
              </a:graphic>
            </p:graphicFrame>
          </mc:Fallback>
        </mc:AlternateContent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19" name="TextovéPole 18"/>
                <p:cNvSpPr txBox="1"/>
                <p:nvPr/>
              </p:nvSpPr>
              <p:spPr>
                <a:xfrm>
                  <a:off x="-53228" y="1602780"/>
                  <a:ext cx="1201776" cy="82673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 i="1" smtClean="0">
                                <a:latin typeface="Cambria Math"/>
                              </a:rPr>
                              <m:t>𝒗</m:t>
                            </m:r>
                          </m:num>
                          <m:den>
                            <m:r>
                              <a:rPr lang="cs-CZ" b="1" i="1" smtClean="0">
                                <a:latin typeface="Cambria Math"/>
                              </a:rPr>
                              <m:t>𝒌</m:t>
                            </m:r>
                            <m:r>
                              <a:rPr lang="cs-CZ" b="1" i="1" smtClean="0">
                                <a:latin typeface="Cambria Math"/>
                              </a:rPr>
                              <m:t>𝒎</m:t>
                            </m:r>
                            <m:r>
                              <a:rPr lang="cs-CZ" b="1" i="1" smtClean="0">
                                <a:latin typeface="Cambria Math"/>
                              </a:rPr>
                              <m:t>/</m:t>
                            </m:r>
                            <m:r>
                              <a:rPr lang="cs-CZ" b="1" i="1" smtClean="0">
                                <a:latin typeface="Cambria Math"/>
                              </a:rPr>
                              <m:t>𝒉</m:t>
                            </m:r>
                          </m:den>
                        </m:f>
                      </m:oMath>
                    </m:oMathPara>
                  </a14:m>
                  <a:endParaRPr lang="cs-CZ" b="1" i="1" dirty="0"/>
                </a:p>
              </p:txBody>
            </p:sp>
          </mc:Choice>
          <mc:Fallback>
            <p:sp>
              <p:nvSpPr>
                <p:cNvPr id="19" name="TextovéPole 1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-53228" y="1602780"/>
                  <a:ext cx="1201776" cy="826736"/>
                </a:xfrm>
                <a:prstGeom prst="rect">
                  <a:avLst/>
                </a:prstGeom>
                <a:blipFill rotWithShape="1">
                  <a:blip r:embed="rId5" cstate="print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20" name="TextovéPole 19"/>
                <p:cNvSpPr txBox="1"/>
                <p:nvPr/>
              </p:nvSpPr>
              <p:spPr>
                <a:xfrm>
                  <a:off x="8677648" y="5749320"/>
                  <a:ext cx="536395" cy="79951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 i="1" smtClean="0">
                                <a:latin typeface="Cambria Math"/>
                              </a:rPr>
                              <m:t>𝒕</m:t>
                            </m:r>
                          </m:num>
                          <m:den>
                            <m:r>
                              <a:rPr lang="cs-CZ" b="1" i="1" smtClean="0">
                                <a:latin typeface="Cambria Math"/>
                              </a:rPr>
                              <m:t>𝒉</m:t>
                            </m:r>
                          </m:den>
                        </m:f>
                      </m:oMath>
                    </m:oMathPara>
                  </a14:m>
                  <a:endParaRPr lang="cs-CZ" b="1" i="1" dirty="0"/>
                </a:p>
              </p:txBody>
            </p:sp>
          </mc:Choice>
          <mc:Fallback>
            <p:sp>
              <p:nvSpPr>
                <p:cNvPr id="20" name="TextovéPole 1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677648" y="5749320"/>
                  <a:ext cx="536395" cy="799517"/>
                </a:xfrm>
                <a:prstGeom prst="rect">
                  <a:avLst/>
                </a:prstGeom>
                <a:blipFill rotWithShape="1">
                  <a:blip r:embed="rId6" cstate="print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22" name="Přímá spojnice se šipkou 21"/>
            <p:cNvCxnSpPr/>
            <p:nvPr/>
          </p:nvCxnSpPr>
          <p:spPr>
            <a:xfrm flipV="1">
              <a:off x="1222378" y="1834403"/>
              <a:ext cx="0" cy="4052774"/>
            </a:xfrm>
            <a:prstGeom prst="straightConnector1">
              <a:avLst/>
            </a:prstGeom>
            <a:ln w="317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se šipkou 22"/>
            <p:cNvCxnSpPr/>
            <p:nvPr/>
          </p:nvCxnSpPr>
          <p:spPr>
            <a:xfrm>
              <a:off x="990926" y="5716718"/>
              <a:ext cx="8136904" cy="0"/>
            </a:xfrm>
            <a:prstGeom prst="straightConnector1">
              <a:avLst/>
            </a:prstGeom>
            <a:ln w="317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Zástupný symbol pro obsah 1"/>
          <p:cNvSpPr>
            <a:spLocks noGrp="1"/>
          </p:cNvSpPr>
          <p:nvPr>
            <p:ph idx="1"/>
          </p:nvPr>
        </p:nvSpPr>
        <p:spPr>
          <a:xfrm>
            <a:off x="179513" y="2433071"/>
            <a:ext cx="8784976" cy="779905"/>
          </a:xfrm>
        </p:spPr>
        <p:txBody>
          <a:bodyPr>
            <a:normAutofit fontScale="77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Po dálnici jsme jeli nejprve 30 min rychlostí 100 km/h a potom 2,5 h rychlostí 120 km/h. Jakou vzdálenost jsme urazili?</a:t>
            </a:r>
            <a:endParaRPr lang="cs-CZ" sz="3200" dirty="0">
              <a:solidFill>
                <a:schemeClr val="accent2">
                  <a:lumMod val="50000"/>
                </a:schemeClr>
              </a:solidFill>
              <a:latin typeface="Calibri" pitchFamily="34" charset="0"/>
            </a:endParaRPr>
          </a:p>
        </p:txBody>
      </p:sp>
      <p:sp>
        <p:nvSpPr>
          <p:cNvPr id="11" name="Čárový popisek 1 10"/>
          <p:cNvSpPr/>
          <p:nvPr/>
        </p:nvSpPr>
        <p:spPr>
          <a:xfrm>
            <a:off x="6084168" y="4439613"/>
            <a:ext cx="2232248" cy="1293643"/>
          </a:xfrm>
          <a:prstGeom prst="borderCallout1">
            <a:avLst>
              <a:gd name="adj1" fmla="val 18750"/>
              <a:gd name="adj2" fmla="val -8333"/>
              <a:gd name="adj3" fmla="val -14890"/>
              <a:gd name="adj4" fmla="val -36694"/>
            </a:avLst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C00000"/>
                </a:solidFill>
              </a:rPr>
              <a:t>1. Sestrojíme graf závislosti okamžité rychlosti na čase 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12" name="Čárový popisek 1 11"/>
          <p:cNvSpPr/>
          <p:nvPr/>
        </p:nvSpPr>
        <p:spPr>
          <a:xfrm>
            <a:off x="3275856" y="3140968"/>
            <a:ext cx="4248472" cy="792088"/>
          </a:xfrm>
          <a:prstGeom prst="borderCallout1">
            <a:avLst>
              <a:gd name="adj1" fmla="val 18750"/>
              <a:gd name="adj2" fmla="val -8333"/>
              <a:gd name="adj3" fmla="val 204999"/>
              <a:gd name="adj4" fmla="val -29776"/>
            </a:avLst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C00000"/>
                </a:solidFill>
              </a:rPr>
              <a:t>2. Vypočteme obsah obdélníka v první části pohybu (100 . 0,5 = 50 km)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81586" y="4941168"/>
            <a:ext cx="5581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50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5" name="Čárový popisek 1 14"/>
          <p:cNvSpPr/>
          <p:nvPr/>
        </p:nvSpPr>
        <p:spPr>
          <a:xfrm>
            <a:off x="4716016" y="3140968"/>
            <a:ext cx="4392488" cy="792088"/>
          </a:xfrm>
          <a:prstGeom prst="borderCallout1">
            <a:avLst>
              <a:gd name="adj1" fmla="val 18750"/>
              <a:gd name="adj2" fmla="val -8333"/>
              <a:gd name="adj3" fmla="val 204999"/>
              <a:gd name="adj4" fmla="val -29776"/>
            </a:avLst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C00000"/>
                </a:solidFill>
              </a:rPr>
              <a:t>3. Vypočteme obsah obdélníka v druhé části pohybu (120 . 2,5 = 300 km)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851920" y="4922004"/>
            <a:ext cx="7377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300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7" name="Čárový popisek 1 16"/>
          <p:cNvSpPr/>
          <p:nvPr/>
        </p:nvSpPr>
        <p:spPr>
          <a:xfrm>
            <a:off x="4868416" y="3140968"/>
            <a:ext cx="4024064" cy="792088"/>
          </a:xfrm>
          <a:prstGeom prst="borderCallout1">
            <a:avLst>
              <a:gd name="adj1" fmla="val 18750"/>
              <a:gd name="adj2" fmla="val -8333"/>
              <a:gd name="adj3" fmla="val 204999"/>
              <a:gd name="adj4" fmla="val -29776"/>
            </a:avLst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4. 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Sečteme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 obsahy obou obdélníků (50 km + 300 km = 350 km)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1" name="Zástupný symbol pro obsah 1"/>
          <p:cNvSpPr txBox="1">
            <a:spLocks/>
          </p:cNvSpPr>
          <p:nvPr/>
        </p:nvSpPr>
        <p:spPr>
          <a:xfrm>
            <a:off x="6444208" y="3933056"/>
            <a:ext cx="2520280" cy="16905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cs-CZ" dirty="0" smtClean="0">
                <a:latin typeface="Calibri" pitchFamily="34" charset="0"/>
              </a:rPr>
              <a:t>Odpověď: Urazili jsme celkovou </a:t>
            </a:r>
            <a:r>
              <a:rPr lang="cs-CZ" smtClean="0">
                <a:latin typeface="Calibri" pitchFamily="34" charset="0"/>
              </a:rPr>
              <a:t>dráhu 350 </a:t>
            </a:r>
            <a:r>
              <a:rPr lang="cs-CZ" dirty="0" smtClean="0">
                <a:latin typeface="Calibri" pitchFamily="34" charset="0"/>
              </a:rPr>
              <a:t>km.</a:t>
            </a:r>
            <a:endParaRPr lang="cs-CZ" dirty="0">
              <a:solidFill>
                <a:schemeClr val="accent2">
                  <a:lumMod val="50000"/>
                </a:schemeClr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60049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" grpId="0" animBg="1"/>
      <p:bldP spid="24" grpId="0" build="p"/>
      <p:bldP spid="11" grpId="0" animBg="1"/>
      <p:bldP spid="11" grpId="1" animBg="1"/>
      <p:bldP spid="12" grpId="0" animBg="1"/>
      <p:bldP spid="12" grpId="1" animBg="1"/>
      <p:bldP spid="3" grpId="0"/>
      <p:bldP spid="15" grpId="0" animBg="1"/>
      <p:bldP spid="15" grpId="1" animBg="1"/>
      <p:bldP spid="16" grpId="0"/>
      <p:bldP spid="17" grpId="0" animBg="1"/>
      <p:bldP spid="17" grpId="1" animBg="1"/>
      <p:bldP spid="21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Na čem závisí velikost dráhy rovnoměrného pohybu.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Jak se vypočítá velikost </a:t>
            </a:r>
            <a:r>
              <a:rPr lang="cs-CZ" sz="3200" dirty="0">
                <a:latin typeface="Calibri" pitchFamily="34" charset="0"/>
              </a:rPr>
              <a:t>dráhy rovnoměrného pohybu. </a:t>
            </a: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Jak z grafu </a:t>
            </a:r>
            <a:r>
              <a:rPr lang="cs-CZ" sz="3200" dirty="0">
                <a:latin typeface="Calibri" pitchFamily="34" charset="0"/>
              </a:rPr>
              <a:t>rychlosti určíme velikost dráhy rovnoměrného pohybu</a:t>
            </a:r>
            <a:r>
              <a:rPr lang="cs-CZ" sz="3200" dirty="0" smtClean="0">
                <a:latin typeface="Calibri" pitchFamily="34" charset="0"/>
              </a:rPr>
              <a:t>.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jsme se dozvěděli?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811713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Následující test se skládá z 5 uzavřených otázek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Jestli jste odpověděli </a:t>
            </a:r>
            <a:r>
              <a:rPr lang="cs-CZ" sz="3200" dirty="0" smtClean="0">
                <a:latin typeface="Calibri" pitchFamily="34" charset="0"/>
              </a:rPr>
              <a:t>správně, </a:t>
            </a:r>
            <a:r>
              <a:rPr lang="cs-CZ" sz="3200" dirty="0" smtClean="0">
                <a:latin typeface="Calibri" pitchFamily="34" charset="0"/>
              </a:rPr>
              <a:t>se dozvíte po kliknutí na odpověď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Hodně štěstí … 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2844245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sz="3200" dirty="0" smtClean="0"/>
              <a:t>Dráha rovnoměrného pohybu závisí na čase: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nepřímo </a:t>
            </a:r>
            <a:r>
              <a:rPr lang="cs-CZ" sz="2800" dirty="0"/>
              <a:t>úměrně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nezávisí na čase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přímo úměrně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9209288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2"/>
            </a:pPr>
            <a:r>
              <a:rPr lang="cs-CZ" sz="3200" dirty="0"/>
              <a:t>Dráha rovnoměrného pohybu závisí na </a:t>
            </a:r>
            <a:r>
              <a:rPr lang="cs-CZ" sz="3200" dirty="0" smtClean="0"/>
              <a:t>rychlosti: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nepřímo </a:t>
            </a:r>
            <a:r>
              <a:rPr lang="cs-CZ" sz="2800" dirty="0"/>
              <a:t>úměrně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/>
              <a:t>nezávisí </a:t>
            </a:r>
            <a:r>
              <a:rPr lang="cs-CZ" sz="2800" dirty="0" smtClean="0"/>
              <a:t>na rychlosti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4005063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/>
              <a:t>přímo úměrně</a:t>
            </a:r>
          </a:p>
        </p:txBody>
      </p:sp>
    </p:spTree>
    <p:extLst>
      <p:ext uri="{BB962C8B-B14F-4D97-AF65-F5344CB8AC3E}">
        <p14:creationId xmlns:p14="http://schemas.microsoft.com/office/powerpoint/2010/main" xmlns="" val="98138723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3"/>
            </a:pPr>
            <a:r>
              <a:rPr lang="cs-CZ" sz="3200" dirty="0" smtClean="0"/>
              <a:t>Při výpočtu dráhy rovnoměrného pohybu velikost rychlosti a velikost času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sčítáme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dělíme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násobíme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34783429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4"/>
            </a:pPr>
            <a:r>
              <a:rPr lang="cs-CZ" sz="3200" dirty="0" smtClean="0"/>
              <a:t>V grafu rychlosti rovnoměrného pohybu určíme velikost dráhy jako: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3966635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obsah trojúhelníka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obvod obdélníka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2636912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obsah obdélníka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28346164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5"/>
            </a:pPr>
            <a:r>
              <a:rPr lang="cs-CZ" sz="3200" dirty="0" smtClean="0"/>
              <a:t>Při výpočtu dráhy rovnoměrného pohybu nemůžeme násobit: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rychlost v km/h a čas v h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/>
              <a:t>rychlost v </a:t>
            </a:r>
            <a:r>
              <a:rPr lang="cs-CZ" sz="2800" dirty="0" smtClean="0"/>
              <a:t>m/s </a:t>
            </a:r>
            <a:r>
              <a:rPr lang="cs-CZ" sz="2800" dirty="0"/>
              <a:t>a čas </a:t>
            </a:r>
            <a:r>
              <a:rPr lang="cs-CZ" sz="2800" dirty="0" smtClean="0"/>
              <a:t>v s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/>
              <a:t>rychlost v km/h a čas </a:t>
            </a:r>
            <a:r>
              <a:rPr lang="cs-CZ" sz="2800" dirty="0" smtClean="0"/>
              <a:t>v s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54167377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844824"/>
            <a:ext cx="8712968" cy="4968552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1600" i="1" u="sng" dirty="0" smtClean="0"/>
              <a:t>Použitá literatura: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/>
              <a:t>RAUNER, Karel; HAVEL, Václav; RANDA, Miroslav. </a:t>
            </a:r>
            <a:r>
              <a:rPr lang="cs-CZ" sz="1600" i="1" dirty="0"/>
              <a:t>Fyzika </a:t>
            </a:r>
            <a:r>
              <a:rPr lang="cs-CZ" sz="1600" i="1" dirty="0" smtClean="0"/>
              <a:t>7 </a:t>
            </a:r>
            <a:r>
              <a:rPr lang="cs-CZ" sz="1600" i="1" dirty="0"/>
              <a:t>učebnice pro základní školy a víceletá gymnázia</a:t>
            </a:r>
            <a:r>
              <a:rPr lang="cs-CZ" sz="1600" dirty="0"/>
              <a:t>. Plzeň: Fraus, </a:t>
            </a:r>
            <a:r>
              <a:rPr lang="cs-CZ" sz="1600" dirty="0" smtClean="0"/>
              <a:t>2005, </a:t>
            </a:r>
            <a:r>
              <a:rPr lang="cs-CZ" sz="1600" dirty="0"/>
              <a:t>ISBN </a:t>
            </a:r>
            <a:r>
              <a:rPr lang="cs-CZ" sz="1600" dirty="0" smtClean="0"/>
              <a:t>80-7238-431-7.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/>
              <a:t>RAUNER, Karel; HAVEL, Václav; RANDA, Miroslav. </a:t>
            </a:r>
            <a:r>
              <a:rPr lang="cs-CZ" sz="1600" i="1" dirty="0"/>
              <a:t>Fyzika </a:t>
            </a:r>
            <a:r>
              <a:rPr lang="cs-CZ" sz="1600" i="1" dirty="0" smtClean="0"/>
              <a:t>7 </a:t>
            </a:r>
            <a:r>
              <a:rPr lang="cs-CZ" sz="1600" i="1" dirty="0"/>
              <a:t>pracovní sešit pro základní školy a víceletá gymnázia</a:t>
            </a:r>
            <a:r>
              <a:rPr lang="cs-CZ" sz="1600" dirty="0"/>
              <a:t>. Plzeň: Fraus, </a:t>
            </a:r>
            <a:r>
              <a:rPr lang="cs-CZ" sz="1600" dirty="0" smtClean="0"/>
              <a:t>2005, </a:t>
            </a:r>
            <a:r>
              <a:rPr lang="cs-CZ" sz="1600" dirty="0"/>
              <a:t>ISBN </a:t>
            </a:r>
            <a:r>
              <a:rPr lang="cs-CZ" sz="1600" dirty="0" smtClean="0"/>
              <a:t>80-7238-432-5. </a:t>
            </a:r>
            <a:endParaRPr lang="cs-CZ" sz="1600" dirty="0"/>
          </a:p>
          <a:p>
            <a:pPr lvl="0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600" i="1" u="sng" dirty="0" smtClean="0">
                <a:solidFill>
                  <a:srgbClr val="073E87"/>
                </a:solidFill>
              </a:rPr>
              <a:t>Jiné zdroje:</a:t>
            </a:r>
            <a:r>
              <a:rPr lang="cs-CZ" sz="1600" dirty="0" smtClean="0"/>
              <a:t>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 smtClean="0"/>
              <a:t>Zdroj obrázků: www.office.microsoft.com</a:t>
            </a:r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1766</TotalTime>
  <Words>734</Words>
  <Application>Microsoft Office PowerPoint</Application>
  <PresentationFormat>Předvádění na obrazovce (4:3)</PresentationFormat>
  <Paragraphs>129</Paragraphs>
  <Slides>17</Slides>
  <Notes>3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Vlnění</vt:lpstr>
      <vt:lpstr>Základní škola a Mateřská škola Bílá Třemešná, okres Trutnov</vt:lpstr>
      <vt:lpstr>Anotace</vt:lpstr>
      <vt:lpstr>Dráha rovnoměrného pohybu</vt:lpstr>
      <vt:lpstr>Začínáme jednoduchou úvahou</vt:lpstr>
      <vt:lpstr>Vzorec pro dráhu rovnoměrného pohybu</vt:lpstr>
      <vt:lpstr>Na co si dát pozor?</vt:lpstr>
      <vt:lpstr>Určení dráhy z grafu okamžité rychlosti rovnoměrného pohybu</vt:lpstr>
      <vt:lpstr>Příklad – řešte početně</vt:lpstr>
      <vt:lpstr>Příklad – řešte graficky</vt:lpstr>
      <vt:lpstr>Co jsme se dozvěděli?</vt:lpstr>
      <vt:lpstr>Závěrečné opakování</vt:lpstr>
      <vt:lpstr>Dráha rovnoměrného pohybu závisí na čase:</vt:lpstr>
      <vt:lpstr>Dráha rovnoměrného pohybu závisí na rychlosti:</vt:lpstr>
      <vt:lpstr>Při výpočtu dráhy rovnoměrného pohybu velikost rychlosti a velikost času</vt:lpstr>
      <vt:lpstr>V grafu rychlosti rovnoměrného pohybu určíme velikost dráhy jako:</vt:lpstr>
      <vt:lpstr>Při výpočtu dráhy rovnoměrného pohybu nemůžeme násobit: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204</cp:revision>
  <dcterms:created xsi:type="dcterms:W3CDTF">2013-05-10T12:01:16Z</dcterms:created>
  <dcterms:modified xsi:type="dcterms:W3CDTF">2013-11-03T12:46:56Z</dcterms:modified>
</cp:coreProperties>
</file>