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23"/>
  </p:notesMasterIdLst>
  <p:sldIdLst>
    <p:sldId id="275" r:id="rId3"/>
    <p:sldId id="276" r:id="rId4"/>
    <p:sldId id="274" r:id="rId5"/>
    <p:sldId id="257" r:id="rId6"/>
    <p:sldId id="258" r:id="rId7"/>
    <p:sldId id="259" r:id="rId8"/>
    <p:sldId id="261" r:id="rId9"/>
    <p:sldId id="262" r:id="rId10"/>
    <p:sldId id="263" r:id="rId11"/>
    <p:sldId id="260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3" r:id="rId21"/>
    <p:sldId id="272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78" autoAdjust="0"/>
    <p:restoredTop sz="86323" autoAdjust="0"/>
  </p:normalViewPr>
  <p:slideViewPr>
    <p:cSldViewPr>
      <p:cViewPr>
        <p:scale>
          <a:sx n="107" d="100"/>
          <a:sy n="107" d="100"/>
        </p:scale>
        <p:origin x="-72" y="5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5CA0B666-38E9-4E48-9F11-1BD5080B9F4A}" type="datetimeFigureOut">
              <a:rPr lang="cs-CZ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AE118B0-E745-44F1-A7D7-C0EE0A5675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418563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http://cs.wikipedia.org/wiki/Soubor:Slavaj_lingvoj_mapo_cs.svg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AE118B0-E745-44F1-A7D7-C0EE0A56758D}" type="slidenum">
              <a:rPr lang="cs-CZ" smtClean="0"/>
              <a:pPr>
                <a:defRPr/>
              </a:pPr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90DFEFC-B692-4D3D-8665-FCD69024FB75}" type="datetimeFigureOut">
              <a:rPr lang="cs-CZ" smtClean="0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85A71816-D4CB-49B6-988E-A1A128C5A8D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EE5D4EE-D684-4436-989E-930871289487}" type="datetimeFigureOut">
              <a:rPr lang="cs-CZ" smtClean="0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44980E-0030-4DEB-B7DB-B9261CB376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E388423-BE0D-42D3-8D13-D8D397F61A14}" type="datetimeFigureOut">
              <a:rPr lang="cs-CZ" smtClean="0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pPr>
              <a:defRPr/>
            </a:pPr>
            <a:fld id="{1507B766-98DD-4027-9BA9-ABE107BF162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1BC3B25-A471-473D-8E6A-59986E45F32A}" type="datetimeFigureOut">
              <a:rPr lang="cs-CZ" smtClean="0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7225065-8451-4E24-AE9A-FD12C1A34D0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8065ABA-A6AE-4C9D-9AA2-8A9E8FE162CE}" type="datetimeFigureOut">
              <a:rPr lang="cs-CZ" smtClean="0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8DE88BF-41F1-497A-A5B9-06B95522AAC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1B8E069-4620-4626-B43F-5A8D24EB752D}" type="datetimeFigureOut">
              <a:rPr lang="cs-CZ" smtClean="0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2ECE9F1-6417-492F-BE6A-AC1A54863B8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B049466-FD93-416B-944C-7061C3806A15}" type="datetimeFigureOut">
              <a:rPr lang="cs-CZ" smtClean="0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1AA3489-36FA-44EF-9F6B-56038759C7C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557181F-696E-419F-88F2-25A235021265}" type="datetimeFigureOut">
              <a:rPr lang="cs-CZ" smtClean="0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FA888B4-620C-4857-B477-ECC1E3D73C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43BD95E-EADC-4ABD-9D51-B892782A336D}" type="datetimeFigureOut">
              <a:rPr lang="cs-CZ" smtClean="0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pPr>
              <a:defRPr/>
            </a:pPr>
            <a:fld id="{B542A342-FB81-4A4E-99FD-33369C58796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4A1FA08-BEC2-414B-A313-F967FD14D150}" type="datetimeFigureOut">
              <a:rPr lang="cs-CZ" smtClean="0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A97435-EFB5-4A64-9AF4-101C748E4DF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DB08EB-B3EB-4FE0-8D94-B78F85A76B1B}" type="datetimeFigureOut">
              <a:rPr lang="cs-CZ" smtClean="0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2693E2C-0561-46EA-8F41-9ED9BB42A43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7007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83383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68159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25880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6704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10525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35587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8483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38360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91035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2351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B4FBB27A-5061-4401-9BD8-048F45F730BC}" type="datetimeFigureOut">
              <a:rPr lang="cs-CZ" smtClean="0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50BB1CEC-2DEA-4DE1-8FA5-8751893C03B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BB5F1DEA-3AA9-4E6D-A1D7-88D8C3D8EF62}" type="datetimeFigureOut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6.11.2012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E26CB86C-A464-458C-8EE5-145E9C7664E0}" type="slidenum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38773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Slavaj_lingvoj_mapo_cs.sv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7"/>
          <p:cNvGrpSpPr>
            <a:grpSpLocks noGrp="1"/>
          </p:cNvGrpSpPr>
          <p:nvPr/>
        </p:nvGrpSpPr>
        <p:grpSpPr bwMode="auto">
          <a:xfrm>
            <a:off x="395536" y="274638"/>
            <a:ext cx="8291264" cy="5425594"/>
            <a:chOff x="0" y="0"/>
            <a:chExt cx="5760" cy="5487"/>
          </a:xfrm>
        </p:grpSpPr>
        <p:pic>
          <p:nvPicPr>
            <p:cNvPr id="5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 b="48225"/>
            <a:stretch>
              <a:fillRect/>
            </a:stretch>
          </p:blipFill>
          <p:spPr bwMode="auto">
            <a:xfrm>
              <a:off x="0" y="0"/>
              <a:ext cx="5760" cy="12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" name="Text Box 5"/>
            <p:cNvSpPr txBox="1">
              <a:spLocks noChangeArrowheads="1"/>
            </p:cNvSpPr>
            <p:nvPr/>
          </p:nvSpPr>
          <p:spPr bwMode="auto">
            <a:xfrm>
              <a:off x="0" y="1570"/>
              <a:ext cx="5760" cy="30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sz="2400" dirty="0" smtClean="0">
                <a:solidFill>
                  <a:prstClr val="black"/>
                </a:solidFill>
                <a:latin typeface="Calibri"/>
                <a:cs typeface="Arial" charset="0"/>
              </a:endParaRP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r>
                <a:rPr lang="cs-CZ" sz="2400" dirty="0" smtClean="0">
                  <a:solidFill>
                    <a:prstClr val="black"/>
                  </a:solidFill>
                  <a:latin typeface="Calibri"/>
                  <a:cs typeface="Arial" charset="0"/>
                </a:rPr>
                <a:t>CZ </a:t>
              </a:r>
              <a:r>
                <a:rPr lang="cs-CZ" sz="2400" dirty="0">
                  <a:solidFill>
                    <a:prstClr val="black"/>
                  </a:solidFill>
                  <a:latin typeface="Calibri"/>
                  <a:cs typeface="Arial" charset="0"/>
                </a:rPr>
                <a:t>1.07/1.4.00/21.1962</a:t>
              </a: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sz="2400" dirty="0">
                <a:solidFill>
                  <a:prstClr val="black"/>
                </a:solidFill>
                <a:latin typeface="Calibri"/>
                <a:cs typeface="Arial" charset="0"/>
              </a:endParaRP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r>
                <a:rPr lang="cs-CZ" sz="2400" dirty="0">
                  <a:solidFill>
                    <a:prstClr val="black"/>
                  </a:solidFill>
                  <a:latin typeface="Calibri"/>
                  <a:cs typeface="Arial" charset="0"/>
                </a:rPr>
                <a:t>Základní škola, Lubnice, okres Znojmo, příspěvková organizace</a:t>
              </a: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sz="2400" u="sng" dirty="0">
                <a:solidFill>
                  <a:prstClr val="black"/>
                </a:solidFill>
                <a:latin typeface="Calibri"/>
                <a:cs typeface="Arial" charset="0"/>
              </a:endParaRP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r>
                <a:rPr lang="cs-CZ" sz="2400" u="sng" dirty="0">
                  <a:solidFill>
                    <a:prstClr val="black"/>
                  </a:solidFill>
                  <a:latin typeface="Calibri"/>
                  <a:cs typeface="Arial" charset="0"/>
                </a:rPr>
                <a:t>Lubnice 20, 671 07 Uherčice, okres Znojmo, IČO 49438026</a:t>
              </a: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endParaRPr lang="cs-CZ" sz="2400" dirty="0">
                <a:solidFill>
                  <a:prstClr val="black"/>
                </a:solidFill>
                <a:latin typeface="Calibri"/>
                <a:cs typeface="Arial" charset="0"/>
              </a:endParaRP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</a:pPr>
              <a:r>
                <a:rPr lang="cs-CZ" sz="2400" dirty="0">
                  <a:solidFill>
                    <a:prstClr val="black"/>
                  </a:solidFill>
                  <a:latin typeface="Calibri"/>
                  <a:cs typeface="Arial" charset="0"/>
                </a:rPr>
                <a:t>Tel.515298438, e-mail: zslub@mboxzn.cz</a:t>
              </a:r>
            </a:p>
          </p:txBody>
        </p:sp>
        <p:sp>
          <p:nvSpPr>
            <p:cNvPr id="7" name="Text Box 6"/>
            <p:cNvSpPr txBox="1">
              <a:spLocks noChangeArrowheads="1"/>
            </p:cNvSpPr>
            <p:nvPr/>
          </p:nvSpPr>
          <p:spPr bwMode="auto">
            <a:xfrm>
              <a:off x="0" y="3339"/>
              <a:ext cx="5760" cy="21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fontAlgn="auto">
                <a:spcBef>
                  <a:spcPct val="50000"/>
                </a:spcBef>
                <a:spcAft>
                  <a:spcPts val="0"/>
                </a:spcAft>
              </a:pPr>
              <a:endParaRPr lang="cs-CZ" sz="2400" b="1" dirty="0" smtClean="0">
                <a:solidFill>
                  <a:prstClr val="black"/>
                </a:solidFill>
                <a:latin typeface="Calibri"/>
                <a:cs typeface="Arial" charset="0"/>
              </a:endParaRPr>
            </a:p>
            <a:p>
              <a:pPr algn="ctr" fontAlgn="auto">
                <a:spcBef>
                  <a:spcPct val="50000"/>
                </a:spcBef>
                <a:spcAft>
                  <a:spcPts val="0"/>
                </a:spcAft>
              </a:pPr>
              <a:endParaRPr lang="cs-CZ" sz="2400" b="1" dirty="0" smtClean="0">
                <a:solidFill>
                  <a:prstClr val="black"/>
                </a:solidFill>
                <a:latin typeface="Calibri"/>
                <a:cs typeface="Arial" charset="0"/>
              </a:endParaRPr>
            </a:p>
            <a:p>
              <a:pPr algn="ctr" fontAlgn="auto">
                <a:spcBef>
                  <a:spcPct val="50000"/>
                </a:spcBef>
                <a:spcAft>
                  <a:spcPts val="0"/>
                </a:spcAft>
              </a:pPr>
              <a:endParaRPr lang="cs-CZ" sz="2400" b="1" dirty="0" smtClean="0">
                <a:solidFill>
                  <a:prstClr val="black"/>
                </a:solidFill>
                <a:latin typeface="Calibri"/>
                <a:cs typeface="Arial" charset="0"/>
              </a:endParaRPr>
            </a:p>
            <a:p>
              <a:pPr algn="ctr" fontAlgn="auto">
                <a:spcBef>
                  <a:spcPct val="50000"/>
                </a:spcBef>
                <a:spcAft>
                  <a:spcPts val="0"/>
                </a:spcAft>
              </a:pPr>
              <a:r>
                <a:rPr lang="cs-CZ" sz="2400" b="1" dirty="0" smtClean="0">
                  <a:solidFill>
                    <a:prstClr val="black"/>
                  </a:solidFill>
                  <a:latin typeface="Calibri"/>
                  <a:cs typeface="Arial" charset="0"/>
                </a:rPr>
                <a:t>Číslo </a:t>
              </a:r>
              <a:r>
                <a:rPr lang="cs-CZ" sz="2400" b="1" dirty="0">
                  <a:solidFill>
                    <a:prstClr val="black"/>
                  </a:solidFill>
                  <a:latin typeface="Calibri"/>
                  <a:cs typeface="Arial" charset="0"/>
                </a:rPr>
                <a:t>DUM:  </a:t>
              </a:r>
              <a:r>
                <a:rPr lang="cs-CZ" sz="2400" b="1" dirty="0" smtClean="0">
                  <a:solidFill>
                    <a:prstClr val="black"/>
                  </a:solidFill>
                  <a:latin typeface="Calibri"/>
                  <a:cs typeface="Arial" charset="0"/>
                </a:rPr>
                <a:t>VY_32_INOVACE_CJ9_01</a:t>
              </a:r>
              <a:r>
                <a:rPr lang="cs-CZ" b="1" dirty="0" smtClean="0">
                  <a:solidFill>
                    <a:prstClr val="black"/>
                  </a:solidFill>
                  <a:latin typeface="Calibri"/>
                  <a:cs typeface="Arial" charset="0"/>
                </a:rPr>
                <a:t> </a:t>
              </a:r>
              <a:endParaRPr lang="cs-CZ" b="1" dirty="0">
                <a:solidFill>
                  <a:prstClr val="black"/>
                </a:solidFill>
                <a:latin typeface="Calibri"/>
                <a:cs typeface="Arial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32746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Autor:</a:t>
            </a:r>
            <a:r>
              <a:rPr lang="cs-CZ" dirty="0"/>
              <a:t> </a:t>
            </a:r>
            <a:r>
              <a:rPr lang="cs-CZ" dirty="0" smtClean="0"/>
              <a:t>Mgr. Pavlína </a:t>
            </a:r>
            <a:r>
              <a:rPr lang="cs-CZ" dirty="0" err="1" smtClean="0"/>
              <a:t>Nikolová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Datum tvorby</a:t>
            </a:r>
            <a:r>
              <a:rPr lang="cs-CZ" smtClean="0"/>
              <a:t>: </a:t>
            </a:r>
            <a:r>
              <a:rPr lang="cs-CZ"/>
              <a:t>5</a:t>
            </a:r>
            <a:r>
              <a:rPr lang="cs-CZ" smtClean="0"/>
              <a:t>. </a:t>
            </a:r>
            <a:r>
              <a:rPr lang="cs-CZ" dirty="0" smtClean="0"/>
              <a:t>9. 2012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060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ateriál je určen pro žáky </a:t>
            </a:r>
            <a:r>
              <a:rPr lang="cs-CZ" dirty="0" smtClean="0"/>
              <a:t>9. </a:t>
            </a:r>
            <a:r>
              <a:rPr lang="cs-CZ" dirty="0" smtClean="0"/>
              <a:t>třídy ZŠ</a:t>
            </a:r>
          </a:p>
          <a:p>
            <a:r>
              <a:rPr lang="cs-CZ" dirty="0" smtClean="0"/>
              <a:t>slouží k </a:t>
            </a:r>
            <a:r>
              <a:rPr lang="cs-CZ" dirty="0" smtClean="0"/>
              <a:t>zopakování obecného poučení o jazyce, jazykovědě, jazykových rodinách a větvích, zařazení českého jazyka.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3786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6375" y="4437063"/>
            <a:ext cx="6400800" cy="122396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9. třída</a:t>
            </a:r>
            <a:endParaRPr lang="cs-CZ" dirty="0" smtClean="0"/>
          </a:p>
        </p:txBody>
      </p:sp>
      <p:sp>
        <p:nvSpPr>
          <p:cNvPr id="3075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Obecná poučení o jazyce, jazykové rodiny</a:t>
            </a:r>
          </a:p>
        </p:txBody>
      </p:sp>
      <p:sp>
        <p:nvSpPr>
          <p:cNvPr id="15363" name="Rectangle 5"/>
          <p:cNvSpPr>
            <a:spLocks noChangeArrowheads="1"/>
          </p:cNvSpPr>
          <p:nvPr/>
        </p:nvSpPr>
        <p:spPr bwMode="auto">
          <a:xfrm>
            <a:off x="611188" y="260350"/>
            <a:ext cx="7772400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400" dirty="0" smtClean="0">
                <a:latin typeface="Calibri" pitchFamily="34" charset="0"/>
              </a:rPr>
              <a:t>Český jazyk 9. </a:t>
            </a:r>
            <a:r>
              <a:rPr lang="cs-CZ" sz="4400" dirty="0">
                <a:latin typeface="Calibri" pitchFamily="34" charset="0"/>
              </a:rPr>
              <a:t>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611560" y="836712"/>
            <a:ext cx="7772400" cy="4572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Věda o jazyce </a:t>
            </a:r>
          </a:p>
          <a:p>
            <a:pPr algn="ctr">
              <a:buNone/>
            </a:pP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=</a:t>
            </a:r>
            <a:endParaRPr lang="cs-CZ" sz="4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611560" y="836712"/>
            <a:ext cx="7772400" cy="4572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Věda o jazyce </a:t>
            </a:r>
          </a:p>
          <a:p>
            <a:pPr algn="ctr">
              <a:buNone/>
            </a:pPr>
            <a:endParaRPr lang="cs-CZ" sz="48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=</a:t>
            </a:r>
          </a:p>
          <a:p>
            <a:pPr algn="ctr">
              <a:buNone/>
            </a:pPr>
            <a:endParaRPr lang="cs-CZ" sz="4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JAZYKOVĚDA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611560" y="836712"/>
            <a:ext cx="7772400" cy="4572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Věda o českém jazyce </a:t>
            </a:r>
          </a:p>
          <a:p>
            <a:pPr algn="ctr">
              <a:buNone/>
            </a:pP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=</a:t>
            </a:r>
          </a:p>
          <a:p>
            <a:pPr algn="ctr">
              <a:buNone/>
            </a:pPr>
            <a:endParaRPr lang="cs-CZ" sz="4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611560" y="836712"/>
            <a:ext cx="7772400" cy="4572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Věda o českém jazyce </a:t>
            </a:r>
          </a:p>
          <a:p>
            <a:pPr algn="ctr">
              <a:buNone/>
            </a:pP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=</a:t>
            </a:r>
          </a:p>
          <a:p>
            <a:pPr algn="ctr">
              <a:buNone/>
            </a:pPr>
            <a:endParaRPr lang="cs-CZ" sz="48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ČESKÁ JAZYKOVĚDA</a:t>
            </a:r>
          </a:p>
          <a:p>
            <a:pPr algn="ctr">
              <a:buNone/>
            </a:pPr>
            <a:endParaRPr lang="cs-CZ" sz="48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4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611560" y="836712"/>
            <a:ext cx="7772400" cy="4572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Věda o českém jazyce </a:t>
            </a:r>
          </a:p>
          <a:p>
            <a:pPr algn="ctr">
              <a:buNone/>
            </a:pPr>
            <a:r>
              <a:rPr lang="cs-CZ" sz="4800" b="1" dirty="0" smtClean="0">
                <a:latin typeface="Arial" pitchFamily="34" charset="0"/>
                <a:cs typeface="Arial" pitchFamily="34" charset="0"/>
              </a:rPr>
              <a:t>=</a:t>
            </a:r>
          </a:p>
          <a:p>
            <a:pPr algn="ctr">
              <a:buNone/>
            </a:pPr>
            <a:endParaRPr lang="cs-CZ" sz="48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ČESKÁ JAZYKOVĚDA</a:t>
            </a:r>
          </a:p>
          <a:p>
            <a:pPr algn="ctr">
              <a:buNone/>
            </a:pP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BOHEMISTIKA</a:t>
            </a:r>
            <a:endParaRPr lang="cs-CZ" sz="4400" b="1" dirty="0" smtClean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48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4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0609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Dělí se do disciplín: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988840"/>
            <a:ext cx="7772400" cy="457200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obecná poučení o jazyce (jazyky, vývoj češtiny, písmo, příručky)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zvuková stránka jazyka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slovní zásoba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stavba slova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mluvnice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nauka o slohu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čemu slouží jazyk?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čemu slouží jazyk?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i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755576" y="2708920"/>
            <a:ext cx="7772400" cy="1143000"/>
          </a:xfrm>
          <a:prstGeom prst="rect">
            <a:avLst/>
          </a:prstGeom>
        </p:spPr>
        <p:txBody>
          <a:bodyPr bIns="91440" anchor="b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b="1" i="1" dirty="0" smtClean="0">
                <a:latin typeface="+mj-lt"/>
                <a:ea typeface="+mj-ea"/>
                <a:cs typeface="+mj-cs"/>
              </a:rPr>
              <a:t>Je to nejdokonalejší prostředek k dorozumívání</a:t>
            </a:r>
            <a:endParaRPr kumimoji="0" lang="cs-CZ" sz="4000" b="1" i="1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Jakým jazykem se dokážete dorozumět?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Kterému jazyku rozumíte?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Proč tomu tak je?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12776"/>
            <a:ext cx="7772400" cy="45720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Srovnáváním různých jazyků, slovní zásoby, tvarů slov, způsobu spojování slov lze mezi některými jazyky nalézt určitou podobnost. Tyto jazyky nazýváme příbuzné a tvoří tzv.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JAZYKOVÉ RODINY.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Tyto jazykové rodiny se dále dělí na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JAZYKOVÉ VĚTVE.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Jsou si podobné, protože vznikly ze společného „prajazyka“. Nejdůležitějším společným rysem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indoevropské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jazykové rodiny (kam patří i čeština) je, že se některé jejich slovní druhy skloňují, popřípadě časují.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12776"/>
            <a:ext cx="7772400" cy="4572000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78098"/>
          </a:xfrm>
        </p:spPr>
        <p:txBody>
          <a:bodyPr/>
          <a:lstStyle/>
          <a:p>
            <a:r>
              <a:rPr lang="cs-CZ" dirty="0" smtClean="0"/>
              <a:t>Jazykové rodiny v Evropě: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475656" y="908720"/>
          <a:ext cx="6096000" cy="55446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1856"/>
                <a:gridCol w="434414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Jazyková rodina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Jazykové</a:t>
                      </a:r>
                      <a:r>
                        <a:rPr lang="cs-CZ" baseline="0" dirty="0" smtClean="0">
                          <a:latin typeface="Arial" pitchFamily="34" charset="0"/>
                          <a:cs typeface="Arial" pitchFamily="34" charset="0"/>
                        </a:rPr>
                        <a:t> větve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83439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Indoevropské jazyky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slovanské</a:t>
                      </a:r>
                      <a:r>
                        <a:rPr lang="cs-CZ" baseline="0" dirty="0" smtClean="0">
                          <a:latin typeface="Arial" pitchFamily="34" charset="0"/>
                          <a:cs typeface="Arial" pitchFamily="34" charset="0"/>
                        </a:rPr>
                        <a:t> jazyky</a:t>
                      </a:r>
                    </a:p>
                    <a:p>
                      <a:r>
                        <a:rPr lang="cs-CZ" baseline="0" dirty="0" smtClean="0">
                          <a:latin typeface="Arial" pitchFamily="34" charset="0"/>
                          <a:cs typeface="Arial" pitchFamily="34" charset="0"/>
                        </a:rPr>
                        <a:t>baltské jazyky</a:t>
                      </a:r>
                    </a:p>
                    <a:p>
                      <a:r>
                        <a:rPr lang="cs-CZ" baseline="0" dirty="0" smtClean="0">
                          <a:latin typeface="Arial" pitchFamily="34" charset="0"/>
                          <a:cs typeface="Arial" pitchFamily="34" charset="0"/>
                        </a:rPr>
                        <a:t>germánské jazyky</a:t>
                      </a:r>
                    </a:p>
                    <a:p>
                      <a:r>
                        <a:rPr lang="cs-CZ" baseline="0" dirty="0" smtClean="0">
                          <a:latin typeface="Arial" pitchFamily="34" charset="0"/>
                          <a:cs typeface="Arial" pitchFamily="34" charset="0"/>
                        </a:rPr>
                        <a:t>románské jazyky</a:t>
                      </a:r>
                    </a:p>
                    <a:p>
                      <a:r>
                        <a:rPr lang="cs-CZ" baseline="0" dirty="0" smtClean="0">
                          <a:latin typeface="Arial" pitchFamily="34" charset="0"/>
                          <a:cs typeface="Arial" pitchFamily="34" charset="0"/>
                        </a:rPr>
                        <a:t>albánský jazyk</a:t>
                      </a:r>
                    </a:p>
                    <a:p>
                      <a:r>
                        <a:rPr lang="cs-CZ" baseline="0" dirty="0" smtClean="0">
                          <a:latin typeface="Arial" pitchFamily="34" charset="0"/>
                          <a:cs typeface="Arial" pitchFamily="34" charset="0"/>
                        </a:rPr>
                        <a:t>keltské jazyky</a:t>
                      </a:r>
                    </a:p>
                    <a:p>
                      <a:r>
                        <a:rPr lang="cs-CZ" baseline="0" dirty="0" smtClean="0">
                          <a:latin typeface="Arial" pitchFamily="34" charset="0"/>
                          <a:cs typeface="Arial" pitchFamily="34" charset="0"/>
                        </a:rPr>
                        <a:t>latina</a:t>
                      </a:r>
                    </a:p>
                    <a:p>
                      <a:r>
                        <a:rPr lang="cs-CZ" baseline="0" dirty="0" smtClean="0">
                          <a:latin typeface="Arial" pitchFamily="34" charset="0"/>
                          <a:cs typeface="Arial" pitchFamily="34" charset="0"/>
                        </a:rPr>
                        <a:t>řecký jazyk</a:t>
                      </a:r>
                    </a:p>
                    <a:p>
                      <a:r>
                        <a:rPr lang="cs-CZ" baseline="0" dirty="0" smtClean="0">
                          <a:latin typeface="Arial" pitchFamily="34" charset="0"/>
                          <a:cs typeface="Arial" pitchFamily="34" charset="0"/>
                        </a:rPr>
                        <a:t>íránské jazyky</a:t>
                      </a:r>
                    </a:p>
                    <a:p>
                      <a:r>
                        <a:rPr lang="cs-CZ" baseline="0" dirty="0" smtClean="0">
                          <a:latin typeface="Arial" pitchFamily="34" charset="0"/>
                          <a:cs typeface="Arial" pitchFamily="34" charset="0"/>
                        </a:rPr>
                        <a:t>indické jazyky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701744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Ugrofinské jazyky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maďarština, finština, laponština, estonština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Altajské jazyky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turečtina, tatarština, </a:t>
                      </a:r>
                      <a:r>
                        <a:rPr lang="cs-CZ" dirty="0" err="1" smtClean="0">
                          <a:latin typeface="Arial" pitchFamily="34" charset="0"/>
                          <a:cs typeface="Arial" pitchFamily="34" charset="0"/>
                        </a:rPr>
                        <a:t>ázerbajdžánština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sz="1800" dirty="0" err="1" smtClean="0">
                          <a:latin typeface="Arial" pitchFamily="34" charset="0"/>
                          <a:cs typeface="Arial" pitchFamily="34" charset="0"/>
                        </a:rPr>
                        <a:t>Iberokavkazké</a:t>
                      </a:r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 jazyky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gruzínština, jazyk Basků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Slovanské jazyky dělíme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Západní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	čeština, slovenština, srbština, polština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Jižní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	chorvatština, srbština,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bosenština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černohorština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	slovinština, makedonština, bulharština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Východní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	běloruština, ukrajinština, ruština, rusínština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lavaj lingvoj mapo cs.svg">
            <a:hlinkClick r:id="" action="ppaction://noaction" highlightClick="1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79498" y="637538"/>
            <a:ext cx="5683007" cy="52397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548680"/>
            <a:ext cx="8317432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Která tvrzení jsou správná?</a:t>
            </a:r>
          </a:p>
          <a:p>
            <a:endParaRPr lang="cs-CZ" sz="2000" dirty="0" smtClean="0"/>
          </a:p>
          <a:p>
            <a:r>
              <a:rPr lang="cs-CZ" sz="2000" i="1" dirty="0" smtClean="0"/>
              <a:t>Nauka o českém jazyce se nazývá BOLEMISTIKA.</a:t>
            </a:r>
          </a:p>
          <a:p>
            <a:endParaRPr lang="cs-CZ" sz="2000" i="1" dirty="0" smtClean="0"/>
          </a:p>
          <a:p>
            <a:r>
              <a:rPr lang="cs-CZ" sz="2000" i="1" dirty="0" smtClean="0"/>
              <a:t>Příbuzné jazyky tvoří JAZYKOVÉ RODINY.</a:t>
            </a:r>
          </a:p>
          <a:p>
            <a:endParaRPr lang="cs-CZ" sz="2000" i="1" dirty="0" smtClean="0"/>
          </a:p>
          <a:p>
            <a:r>
              <a:rPr lang="cs-CZ" sz="2000" i="1" dirty="0" smtClean="0"/>
              <a:t>Český jazyk patří mezi jazyky ASIJSKOEVROPSKÉ.</a:t>
            </a:r>
          </a:p>
          <a:p>
            <a:endParaRPr lang="cs-CZ" sz="2000" i="1" dirty="0" smtClean="0"/>
          </a:p>
          <a:p>
            <a:r>
              <a:rPr lang="cs-CZ" sz="2000" i="1" dirty="0" smtClean="0"/>
              <a:t>Na území Evropy nacházíme také jazyky UGROFINSKÉ, INDIÁNSKÉ, ALTAJSKÉ A IBEROKAVKAZSKÉ.</a:t>
            </a:r>
          </a:p>
          <a:p>
            <a:endParaRPr lang="cs-CZ" sz="2000" i="1" dirty="0" smtClean="0"/>
          </a:p>
          <a:p>
            <a:r>
              <a:rPr lang="cs-CZ" sz="2000" i="1" dirty="0" smtClean="0"/>
              <a:t>Slovanské jazyky dělíme dále do 4 SKUPIN.</a:t>
            </a:r>
          </a:p>
          <a:p>
            <a:endParaRPr lang="cs-CZ" sz="2000" i="1" dirty="0" smtClean="0"/>
          </a:p>
          <a:p>
            <a:r>
              <a:rPr lang="cs-CZ" sz="2000" i="1" dirty="0" smtClean="0"/>
              <a:t>Český jazyk patří mezi slovanské jazyky JIŽNÍ.</a:t>
            </a:r>
          </a:p>
          <a:p>
            <a:endParaRPr lang="cs-CZ" sz="2000" i="1" dirty="0" smtClean="0"/>
          </a:p>
          <a:p>
            <a:r>
              <a:rPr lang="cs-CZ" sz="2000" i="1" dirty="0" smtClean="0"/>
              <a:t>Mezi východní slovanské jazyky patří RUŠTINA.</a:t>
            </a:r>
          </a:p>
          <a:p>
            <a:endParaRPr lang="cs-CZ" sz="2000" i="1" dirty="0" smtClean="0"/>
          </a:p>
          <a:p>
            <a:r>
              <a:rPr lang="cs-CZ" sz="2000" i="1" dirty="0" err="1" smtClean="0"/>
              <a:t>NejvýznamněJším</a:t>
            </a:r>
            <a:r>
              <a:rPr lang="cs-CZ" sz="2000" i="1" dirty="0" smtClean="0"/>
              <a:t> společným rysem indoevropských jazyků je to, že TVOŘÍ DLOUHÁ SOUVĚTÍ.</a:t>
            </a:r>
          </a:p>
          <a:p>
            <a:endParaRPr lang="cs-CZ" sz="2000" i="1" dirty="0" smtClean="0"/>
          </a:p>
          <a:p>
            <a:endParaRPr lang="cs-CZ" sz="20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548680"/>
            <a:ext cx="8317432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Která tvrzení jsou správná?</a:t>
            </a:r>
          </a:p>
          <a:p>
            <a:endParaRPr lang="cs-CZ" sz="2000" dirty="0" smtClean="0"/>
          </a:p>
          <a:p>
            <a:r>
              <a:rPr lang="cs-CZ" sz="2000" i="1" dirty="0" smtClean="0"/>
              <a:t>Nauka o českém jazyce se nazývá </a:t>
            </a:r>
            <a:r>
              <a:rPr lang="cs-CZ" sz="2000" i="1" strike="sngStrike" dirty="0" smtClean="0"/>
              <a:t>BOLEMISTIKA</a:t>
            </a:r>
            <a:r>
              <a:rPr lang="cs-CZ" sz="2000" i="1" dirty="0" smtClean="0"/>
              <a:t>. </a:t>
            </a:r>
            <a:r>
              <a:rPr lang="cs-CZ" sz="2000" i="1" dirty="0" smtClean="0">
                <a:solidFill>
                  <a:srgbClr val="FF0000"/>
                </a:solidFill>
              </a:rPr>
              <a:t>BOHEMISTIKA</a:t>
            </a:r>
            <a:endParaRPr lang="cs-CZ" sz="2000" i="1" dirty="0" smtClean="0"/>
          </a:p>
          <a:p>
            <a:endParaRPr lang="cs-CZ" sz="2000" i="1" dirty="0" smtClean="0"/>
          </a:p>
          <a:p>
            <a:r>
              <a:rPr lang="cs-CZ" sz="2000" i="1" dirty="0" smtClean="0"/>
              <a:t>Příbuzné jazyky tvoří JAZYKOVÉ RODINY. </a:t>
            </a:r>
          </a:p>
          <a:p>
            <a:endParaRPr lang="cs-CZ" sz="2000" i="1" dirty="0" smtClean="0"/>
          </a:p>
          <a:p>
            <a:r>
              <a:rPr lang="cs-CZ" sz="2000" i="1" dirty="0" smtClean="0"/>
              <a:t>Český jazyk patří mezi jazyky </a:t>
            </a:r>
            <a:r>
              <a:rPr lang="cs-CZ" sz="2000" i="1" strike="sngStrike" dirty="0" smtClean="0"/>
              <a:t>ASIJSKOEVROPSKÉ</a:t>
            </a:r>
            <a:r>
              <a:rPr lang="cs-CZ" sz="2000" i="1" dirty="0" smtClean="0"/>
              <a:t>. </a:t>
            </a:r>
            <a:r>
              <a:rPr lang="cs-CZ" sz="2000" i="1" dirty="0" smtClean="0">
                <a:solidFill>
                  <a:srgbClr val="FF0000"/>
                </a:solidFill>
              </a:rPr>
              <a:t>INDOEVROPSKÉ</a:t>
            </a:r>
            <a:endParaRPr lang="cs-CZ" sz="2000" i="1" dirty="0" smtClean="0"/>
          </a:p>
          <a:p>
            <a:endParaRPr lang="cs-CZ" sz="2000" i="1" dirty="0" smtClean="0"/>
          </a:p>
          <a:p>
            <a:r>
              <a:rPr lang="cs-CZ" sz="2000" i="1" dirty="0" smtClean="0"/>
              <a:t>Na území Evropy nacházíme také jazyky UGROFINSKÉ, </a:t>
            </a:r>
            <a:r>
              <a:rPr lang="cs-CZ" sz="2000" i="1" strike="sngStrike" dirty="0" smtClean="0"/>
              <a:t>INDIÁNSKÉ</a:t>
            </a:r>
            <a:r>
              <a:rPr lang="cs-CZ" sz="2000" i="1" dirty="0" smtClean="0"/>
              <a:t>, ALTAJSKÉ A IBEROKAVKAZSKÉ.</a:t>
            </a:r>
          </a:p>
          <a:p>
            <a:endParaRPr lang="cs-CZ" sz="2000" i="1" dirty="0" smtClean="0"/>
          </a:p>
          <a:p>
            <a:r>
              <a:rPr lang="cs-CZ" sz="2000" i="1" dirty="0" smtClean="0"/>
              <a:t>Slovanské jazyky dělíme dále do </a:t>
            </a:r>
            <a:r>
              <a:rPr lang="cs-CZ" sz="2000" i="1" strike="sngStrike" dirty="0" smtClean="0"/>
              <a:t>4</a:t>
            </a:r>
            <a:r>
              <a:rPr lang="cs-CZ" sz="2000" i="1" dirty="0" smtClean="0"/>
              <a:t> SKUPIN. </a:t>
            </a:r>
            <a:r>
              <a:rPr lang="cs-CZ" sz="2000" i="1" dirty="0" smtClean="0">
                <a:solidFill>
                  <a:srgbClr val="FF0000"/>
                </a:solidFill>
              </a:rPr>
              <a:t>3 SKUPIN</a:t>
            </a:r>
            <a:endParaRPr lang="cs-CZ" sz="2000" i="1" dirty="0" smtClean="0"/>
          </a:p>
          <a:p>
            <a:endParaRPr lang="cs-CZ" sz="2000" i="1" dirty="0" smtClean="0"/>
          </a:p>
          <a:p>
            <a:r>
              <a:rPr lang="cs-CZ" sz="2000" i="1" dirty="0" smtClean="0"/>
              <a:t>Český jazyk patří mezi slovanské jazyky </a:t>
            </a:r>
            <a:r>
              <a:rPr lang="cs-CZ" sz="2000" i="1" strike="sngStrike" dirty="0" smtClean="0"/>
              <a:t>JIŽNÍ</a:t>
            </a:r>
            <a:r>
              <a:rPr lang="cs-CZ" sz="2000" i="1" dirty="0" smtClean="0"/>
              <a:t>. </a:t>
            </a:r>
            <a:r>
              <a:rPr lang="cs-CZ" sz="2000" i="1" dirty="0" smtClean="0">
                <a:solidFill>
                  <a:srgbClr val="FF0000"/>
                </a:solidFill>
              </a:rPr>
              <a:t>ZÁPADNÍ</a:t>
            </a:r>
            <a:endParaRPr lang="cs-CZ" sz="2000" i="1" dirty="0" smtClean="0"/>
          </a:p>
          <a:p>
            <a:endParaRPr lang="cs-CZ" sz="2000" i="1" dirty="0" smtClean="0"/>
          </a:p>
          <a:p>
            <a:r>
              <a:rPr lang="cs-CZ" sz="2000" i="1" dirty="0" smtClean="0"/>
              <a:t>Mezi východní slovanské jazyky patří RUŠTINA.</a:t>
            </a:r>
          </a:p>
          <a:p>
            <a:endParaRPr lang="cs-CZ" sz="2000" i="1" dirty="0" smtClean="0"/>
          </a:p>
          <a:p>
            <a:r>
              <a:rPr lang="cs-CZ" sz="2000" i="1" dirty="0" smtClean="0"/>
              <a:t>Nejvýznamnějším společným rysem indoevropských jazyků je to, že </a:t>
            </a:r>
            <a:r>
              <a:rPr lang="cs-CZ" sz="2000" i="1" strike="sngStrike" dirty="0" smtClean="0"/>
              <a:t>TVOŘÍ DLOUHÁ SOUVĚTÍ</a:t>
            </a:r>
            <a:r>
              <a:rPr lang="cs-CZ" sz="2000" i="1" dirty="0" smtClean="0"/>
              <a:t>. </a:t>
            </a:r>
            <a:r>
              <a:rPr lang="cs-CZ" sz="2000" i="1" dirty="0" smtClean="0">
                <a:solidFill>
                  <a:srgbClr val="FF0000"/>
                </a:solidFill>
              </a:rPr>
              <a:t>NĚKTERÉ JEJICH SLOVNÍ DRUHY SE SKLOŇUJÍ NEBO ČASUJÍ.</a:t>
            </a:r>
            <a:endParaRPr lang="cs-CZ" sz="2000" i="1" dirty="0" smtClean="0"/>
          </a:p>
          <a:p>
            <a:endParaRPr lang="cs-CZ" sz="2000" i="1" dirty="0" smtClean="0"/>
          </a:p>
          <a:p>
            <a:endParaRPr lang="cs-CZ" sz="2000" i="1" dirty="0"/>
          </a:p>
        </p:txBody>
      </p:sp>
      <p:sp>
        <p:nvSpPr>
          <p:cNvPr id="5" name="Veselý obličej 4"/>
          <p:cNvSpPr/>
          <p:nvPr/>
        </p:nvSpPr>
        <p:spPr>
          <a:xfrm>
            <a:off x="5436096" y="1628800"/>
            <a:ext cx="482352" cy="50405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6012160" y="5013176"/>
            <a:ext cx="482352" cy="50405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Použité zdroje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15.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Slavaj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lingvoj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_mapo_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eo.svg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ArnoLagrange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“Mapa    slovanských jazyků v Evropě v češtině“  [online]. 21. 11. 2010, 16:13. </a:t>
            </a:r>
            <a:r>
              <a:rPr lang="pl-PL" sz="1800" dirty="0" smtClean="0">
                <a:latin typeface="Arial" pitchFamily="34" charset="0"/>
                <a:cs typeface="Arial" pitchFamily="34" charset="0"/>
              </a:rPr>
              <a:t>Dostupný z </a:t>
            </a:r>
            <a:r>
              <a:rPr lang="pl-PL" sz="1800" dirty="0" smtClean="0">
                <a:latin typeface="Arial" pitchFamily="34" charset="0"/>
                <a:cs typeface="Arial" pitchFamily="34" charset="0"/>
                <a:hlinkClick r:id="rId2"/>
              </a:rPr>
              <a:t>http://cs.wikipedia.org/wiki/Soubor:Slavaj_lingvoj_mapo_cs.svg#file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357</TotalTime>
  <Words>509</Words>
  <Application>Microsoft Office PowerPoint</Application>
  <PresentationFormat>Předvádění na obrazovce (4:3)</PresentationFormat>
  <Paragraphs>128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Jmění</vt:lpstr>
      <vt:lpstr>Motiv sady Office</vt:lpstr>
      <vt:lpstr>Prezentace aplikace PowerPoint</vt:lpstr>
      <vt:lpstr>Prezentace aplikace PowerPoint</vt:lpstr>
      <vt:lpstr>Anotace a metodický pokyn</vt:lpstr>
      <vt:lpstr>Obecná poučení o jazyce, jazykové rodiny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Dělí se do disciplín:</vt:lpstr>
      <vt:lpstr>K čemu slouží jazyk?</vt:lpstr>
      <vt:lpstr>K čemu slouží jazyk?</vt:lpstr>
      <vt:lpstr>Prezentace aplikace PowerPoint</vt:lpstr>
      <vt:lpstr>Prezentace aplikace PowerPoint</vt:lpstr>
      <vt:lpstr>Jazykové rodiny v Evropě:</vt:lpstr>
      <vt:lpstr>Slovanské jazyky dělíme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6878</dc:creator>
  <cp:lastModifiedBy>pc2</cp:lastModifiedBy>
  <cp:revision>31</cp:revision>
  <dcterms:created xsi:type="dcterms:W3CDTF">2012-01-05T10:24:27Z</dcterms:created>
  <dcterms:modified xsi:type="dcterms:W3CDTF">2012-11-06T08:39:33Z</dcterms:modified>
</cp:coreProperties>
</file>