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9"/>
  </p:notesMasterIdLst>
  <p:sldIdLst>
    <p:sldId id="272" r:id="rId3"/>
    <p:sldId id="273" r:id="rId4"/>
    <p:sldId id="274" r:id="rId5"/>
    <p:sldId id="256" r:id="rId6"/>
    <p:sldId id="257" r:id="rId7"/>
    <p:sldId id="258" r:id="rId8"/>
    <p:sldId id="259" r:id="rId9"/>
    <p:sldId id="260" r:id="rId10"/>
    <p:sldId id="271" r:id="rId11"/>
    <p:sldId id="261" r:id="rId12"/>
    <p:sldId id="262" r:id="rId13"/>
    <p:sldId id="263" r:id="rId14"/>
    <p:sldId id="264" r:id="rId15"/>
    <p:sldId id="265" r:id="rId16"/>
    <p:sldId id="266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F40D65-D582-41A8-A9CF-6C56B942624A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1F1D2C-F533-4DF9-B86C-7A34E3CB7A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083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http://commons.wikimedia.org/wiki/File:%C4%8Cesk%C3%BD_st%C3%A1t_v_X._stolet%C3%AD_za_Boleslava_I._a_II.jpg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F1D2C-F533-4DF9-B86C-7A34E3CB7AC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http://cs.wikipedia.org/wiki/Soubor:Zakl%C3%A1dac%C3%AD_listina_litom%C4%9B%C5%99ick%C3%A9_kapituly.gif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F1D2C-F533-4DF9-B86C-7A34E3CB7AC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http://cs.wikipedia.org/wiki/Soubor:Dalimilova_kronika_parizsky_fragment.jpg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F1D2C-F533-4DF9-B86C-7A34E3CB7AC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http://cs.wikipedia.org/wiki/Soubor:Jan_Vil%C3%ADmek_-_Mistr_Jan_Hus.jpg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F1D2C-F533-4DF9-B86C-7A34E3CB7AC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9747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5602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2768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388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0998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8215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7492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8472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3584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3501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702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FDC149D-89A9-45D9-8DA8-87B1E82BF4CC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45B73A8-238D-4E39-9456-D8E9E5C710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214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alimilova_kronika" TargetMode="External"/><Relationship Id="rId2" Type="http://schemas.openxmlformats.org/officeDocument/2006/relationships/hyperlink" Target="http://cs.wikipedia.org/wiki/Soubor:Zakl%C3%A1dac%C3%AD_listina_litom%C4%9B%C5%99ick%C3%A9_kapituly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 noGrp="1"/>
          </p:cNvGrpSpPr>
          <p:nvPr/>
        </p:nvGrpSpPr>
        <p:grpSpPr bwMode="auto">
          <a:xfrm>
            <a:off x="395536" y="274638"/>
            <a:ext cx="8291264" cy="5425594"/>
            <a:chOff x="0" y="0"/>
            <a:chExt cx="5760" cy="5487"/>
          </a:xfrm>
        </p:grpSpPr>
        <p:pic>
          <p:nvPicPr>
            <p:cNvPr id="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3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endParaRPr lang="cs-CZ" sz="2400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 smtClean="0">
                  <a:solidFill>
                    <a:prstClr val="black"/>
                  </a:solidFill>
                  <a:cs typeface="Arial" charset="0"/>
                </a:rPr>
                <a:t>CZ </a:t>
              </a:r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1.07/1.4.00/21.1962</a:t>
              </a: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u="sng" dirty="0">
                  <a:solidFill>
                    <a:prstClr val="black"/>
                  </a:solidFill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1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r>
                <a:rPr lang="cs-CZ" sz="2400" b="1" dirty="0" smtClean="0">
                  <a:solidFill>
                    <a:prstClr val="black"/>
                  </a:solidFill>
                  <a:cs typeface="Arial" charset="0"/>
                </a:rPr>
                <a:t>Číslo </a:t>
              </a:r>
              <a:r>
                <a:rPr lang="cs-CZ" sz="2400" b="1" dirty="0">
                  <a:solidFill>
                    <a:prstClr val="black"/>
                  </a:solidFill>
                  <a:cs typeface="Arial" charset="0"/>
                </a:rPr>
                <a:t>DUM:  </a:t>
              </a:r>
              <a:r>
                <a:rPr lang="cs-CZ" sz="2400" b="1" dirty="0" smtClean="0">
                  <a:solidFill>
                    <a:prstClr val="black"/>
                  </a:solidFill>
                  <a:cs typeface="Arial" charset="0"/>
                </a:rPr>
                <a:t>VY_32_INOVACE_CJ9_02</a:t>
              </a:r>
              <a:r>
                <a:rPr lang="cs-CZ" b="1" dirty="0" smtClean="0">
                  <a:solidFill>
                    <a:prstClr val="black"/>
                  </a:solidFill>
                  <a:cs typeface="Arial" charset="0"/>
                </a:rPr>
                <a:t> </a:t>
              </a:r>
              <a:endParaRPr lang="cs-CZ" b="1" dirty="0">
                <a:solidFill>
                  <a:prstClr val="black"/>
                </a:solidFill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20200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</a:t>
            </a:r>
            <a:r>
              <a:rPr lang="cs-CZ" dirty="0"/>
              <a:t> </a:t>
            </a:r>
            <a:r>
              <a:rPr lang="cs-CZ" dirty="0" smtClean="0"/>
              <a:t>Mgr. Pavlína </a:t>
            </a:r>
            <a:r>
              <a:rPr lang="cs-CZ" dirty="0" err="1" smtClean="0"/>
              <a:t>Nikolová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 tvorby: </a:t>
            </a:r>
            <a:r>
              <a:rPr lang="cs-CZ" dirty="0"/>
              <a:t>9</a:t>
            </a:r>
            <a:r>
              <a:rPr lang="cs-CZ" dirty="0" smtClean="0"/>
              <a:t>. 9.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09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určen pro žáky 9. třídy ZŠ</a:t>
            </a:r>
          </a:p>
          <a:p>
            <a:r>
              <a:rPr lang="cs-CZ" dirty="0"/>
              <a:t>j</a:t>
            </a:r>
            <a:r>
              <a:rPr lang="cs-CZ" dirty="0" smtClean="0"/>
              <a:t>edná se o přehled vývoje českého </a:t>
            </a:r>
            <a:r>
              <a:rPr lang="cs-CZ" dirty="0" smtClean="0"/>
              <a:t>jazyka v historických souvislostech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290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Vývoj českého jazyka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ročník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906- rozpad Velkomoravské říše</a:t>
            </a:r>
          </a:p>
          <a:p>
            <a:r>
              <a:rPr lang="cs-CZ" dirty="0" smtClean="0"/>
              <a:t>území Čech nebylo v 9. století soudržné, skládalo se spíše ze svazku kmenových </a:t>
            </a:r>
            <a:r>
              <a:rPr lang="cs-CZ" dirty="0" err="1" smtClean="0"/>
              <a:t>ministátečků</a:t>
            </a:r>
            <a:r>
              <a:rPr lang="cs-CZ" dirty="0" smtClean="0"/>
              <a:t>, např. </a:t>
            </a:r>
            <a:r>
              <a:rPr lang="cs-CZ" dirty="0" err="1" smtClean="0"/>
              <a:t>Chebané</a:t>
            </a:r>
            <a:r>
              <a:rPr lang="cs-CZ" dirty="0" smtClean="0"/>
              <a:t>, </a:t>
            </a:r>
            <a:r>
              <a:rPr lang="cs-CZ" dirty="0" err="1" smtClean="0"/>
              <a:t>Sedlčané</a:t>
            </a:r>
            <a:r>
              <a:rPr lang="cs-CZ" dirty="0" smtClean="0"/>
              <a:t>, </a:t>
            </a:r>
            <a:r>
              <a:rPr lang="cs-CZ" dirty="0" err="1" smtClean="0"/>
              <a:t>Děčané</a:t>
            </a:r>
            <a:r>
              <a:rPr lang="cs-CZ" dirty="0" smtClean="0"/>
              <a:t> a další</a:t>
            </a:r>
          </a:p>
          <a:p>
            <a:r>
              <a:rPr lang="cs-CZ" dirty="0" smtClean="0"/>
              <a:t>na našem území se uplatňují dva spisovné jazyky: latina a staroslověnština </a:t>
            </a:r>
          </a:p>
          <a:p>
            <a:r>
              <a:rPr lang="cs-CZ" dirty="0" smtClean="0"/>
              <a:t>v Čechách vládne: </a:t>
            </a:r>
            <a:r>
              <a:rPr lang="cs-CZ" dirty="0" err="1" smtClean="0"/>
              <a:t>Spytihněv</a:t>
            </a:r>
            <a:r>
              <a:rPr lang="cs-CZ" dirty="0" smtClean="0"/>
              <a:t> , po něm jeho bratr Vratislav, od roku 921 Václav, po jeho smrti bratr Boleslav a dále jeho syn Boleslav II.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vzniká čeština, neexistují písemné doklady</a:t>
            </a:r>
          </a:p>
          <a:p>
            <a:r>
              <a:rPr lang="cs-CZ" dirty="0" smtClean="0"/>
              <a:t>stává se jazykem celého přemyslovského státu </a:t>
            </a:r>
          </a:p>
          <a:p>
            <a:r>
              <a:rPr lang="cs-CZ" dirty="0" smtClean="0"/>
              <a:t>je založeno pražské biskupství (973)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648866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České země za Boleslava II.</a:t>
            </a:r>
            <a:endParaRPr lang="cs-CZ" i="1" dirty="0"/>
          </a:p>
        </p:txBody>
      </p:sp>
      <p:pic>
        <p:nvPicPr>
          <p:cNvPr id="13314" name="Picture 2" descr="File:&amp;Ccaron;eský stát v X. století za Boleslava I. a I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237980"/>
            <a:ext cx="6264696" cy="32576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11. – 12.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 tohoto období se objevují první písemné doklady češtiny</a:t>
            </a:r>
          </a:p>
          <a:p>
            <a:r>
              <a:rPr lang="cs-CZ" dirty="0" smtClean="0"/>
              <a:t>jedná se většinou jen o jednotlivá slova, které se objevují v latinských textech</a:t>
            </a:r>
          </a:p>
          <a:p>
            <a:r>
              <a:rPr lang="cs-CZ" dirty="0" smtClean="0"/>
              <a:t>primitivní pravopis</a:t>
            </a:r>
          </a:p>
          <a:p>
            <a:r>
              <a:rPr lang="cs-CZ" dirty="0" smtClean="0"/>
              <a:t>nejstarší česká věta se nachází v zakládací listině litoměřické kapituly z roku 1057, jedná se o přípisky z 12. století na zadní straně pergamenu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Zakládací listina litom&amp;ecaron;&amp;rcaron;ické kapituly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76672"/>
            <a:ext cx="6408712" cy="46543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4509120"/>
            <a:ext cx="2664296" cy="1754326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dirty="0" smtClean="0"/>
              <a:t>„</a:t>
            </a:r>
            <a:r>
              <a:rPr lang="cs-CZ" i="1" dirty="0" smtClean="0"/>
              <a:t>Pavel dal jest </a:t>
            </a:r>
            <a:r>
              <a:rPr lang="cs-CZ" i="1" dirty="0" err="1" smtClean="0"/>
              <a:t>Ploskovicích</a:t>
            </a:r>
            <a:r>
              <a:rPr lang="cs-CZ" i="1" dirty="0" smtClean="0"/>
              <a:t> </a:t>
            </a:r>
            <a:r>
              <a:rPr lang="cs-CZ" i="1" dirty="0" err="1" smtClean="0"/>
              <a:t>zemu</a:t>
            </a:r>
            <a:r>
              <a:rPr lang="cs-CZ" i="1" dirty="0" smtClean="0"/>
              <a:t>, Vlach dal jest </a:t>
            </a:r>
            <a:r>
              <a:rPr lang="cs-CZ" i="1" dirty="0" err="1" smtClean="0"/>
              <a:t>Dolas</a:t>
            </a:r>
            <a:r>
              <a:rPr lang="cs-CZ" i="1" dirty="0" smtClean="0"/>
              <a:t> </a:t>
            </a:r>
            <a:r>
              <a:rPr lang="cs-CZ" i="1" dirty="0" err="1" smtClean="0"/>
              <a:t>zemu</a:t>
            </a:r>
            <a:r>
              <a:rPr lang="cs-CZ" i="1" dirty="0" smtClean="0"/>
              <a:t> </a:t>
            </a:r>
            <a:r>
              <a:rPr lang="cs-CZ" i="1" dirty="0" err="1" smtClean="0"/>
              <a:t>Bogu</a:t>
            </a:r>
            <a:r>
              <a:rPr lang="cs-CZ" i="1" dirty="0" smtClean="0"/>
              <a:t> i svatému </a:t>
            </a:r>
            <a:r>
              <a:rPr lang="cs-CZ" i="1" dirty="0" err="1" smtClean="0"/>
              <a:t>Ščepánu</a:t>
            </a:r>
            <a:r>
              <a:rPr lang="cs-CZ" i="1" dirty="0" smtClean="0"/>
              <a:t> se dvěma </a:t>
            </a:r>
            <a:r>
              <a:rPr lang="cs-CZ" i="1" dirty="0" err="1" smtClean="0"/>
              <a:t>dušníkoma</a:t>
            </a:r>
            <a:r>
              <a:rPr lang="cs-CZ" i="1" dirty="0" smtClean="0"/>
              <a:t>, </a:t>
            </a:r>
            <a:r>
              <a:rPr lang="cs-CZ" i="1" dirty="0" err="1" smtClean="0"/>
              <a:t>Bogučejú</a:t>
            </a:r>
            <a:r>
              <a:rPr lang="cs-CZ" i="1" dirty="0" smtClean="0"/>
              <a:t> a </a:t>
            </a:r>
            <a:r>
              <a:rPr lang="cs-CZ" i="1" dirty="0" err="1" smtClean="0"/>
              <a:t>Sedlatú</a:t>
            </a:r>
            <a:r>
              <a:rPr lang="cs-CZ" i="1" dirty="0" smtClean="0"/>
              <a:t>.</a:t>
            </a:r>
            <a:r>
              <a:rPr lang="cs-CZ" dirty="0" smtClean="0"/>
              <a:t>“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Alexandreida – rozsáhlá epická báseň</a:t>
            </a:r>
          </a:p>
          <a:p>
            <a:r>
              <a:rPr lang="cs-CZ" dirty="0" smtClean="0"/>
              <a:t>líčí osudy makedonského krále Alexandra III. Velikého</a:t>
            </a:r>
          </a:p>
          <a:p>
            <a:r>
              <a:rPr lang="cs-CZ" dirty="0" smtClean="0"/>
              <a:t>dochoval se jen zlomek tohoto díla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Dalimilova kronika parizsky fragmen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356992"/>
            <a:ext cx="4031148" cy="223224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28600"/>
            <a:ext cx="7416824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Nejdůležitější etapy ve vývoji českého jazyka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</a:t>
            </a:r>
            <a:r>
              <a:rPr lang="cs-CZ" sz="2800" dirty="0"/>
              <a:t>. století – rozkvět spisovného jazyka, vzniká Dalimilova kronika – </a:t>
            </a:r>
            <a:r>
              <a:rPr lang="cs-CZ" sz="2800" dirty="0" smtClean="0"/>
              <a:t>první česká, veršovaná kronika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2852936"/>
            <a:ext cx="49685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/>
              <a:t>Mnozi</a:t>
            </a:r>
            <a:r>
              <a:rPr lang="cs-CZ" b="1" i="1" dirty="0"/>
              <a:t> </a:t>
            </a:r>
            <a:r>
              <a:rPr lang="cs-CZ" b="1" i="1" dirty="0" err="1"/>
              <a:t>povesti</a:t>
            </a:r>
            <a:r>
              <a:rPr lang="cs-CZ" b="1" i="1" dirty="0"/>
              <a:t> </a:t>
            </a:r>
            <a:r>
              <a:rPr lang="cs-CZ" b="1" i="1" dirty="0" err="1"/>
              <a:t>hledaji</a:t>
            </a:r>
            <a:r>
              <a:rPr lang="cs-CZ" b="1" i="1" dirty="0"/>
              <a:t>,</a:t>
            </a:r>
          </a:p>
          <a:p>
            <a:r>
              <a:rPr lang="cs-CZ" b="1" i="1" dirty="0"/>
              <a:t>v tom </a:t>
            </a:r>
            <a:r>
              <a:rPr lang="cs-CZ" b="1" i="1" dirty="0" err="1"/>
              <a:t>mudre</a:t>
            </a:r>
            <a:r>
              <a:rPr lang="cs-CZ" b="1" i="1" dirty="0"/>
              <a:t> a </a:t>
            </a:r>
            <a:r>
              <a:rPr lang="cs-CZ" b="1" i="1" dirty="0" err="1"/>
              <a:t>dvorne</a:t>
            </a:r>
            <a:r>
              <a:rPr lang="cs-CZ" b="1" i="1" dirty="0"/>
              <a:t> </a:t>
            </a:r>
            <a:r>
              <a:rPr lang="cs-CZ" b="1" i="1" dirty="0" err="1"/>
              <a:t>cinie</a:t>
            </a:r>
            <a:r>
              <a:rPr lang="cs-CZ" b="1" i="1" dirty="0"/>
              <a:t>,</a:t>
            </a:r>
          </a:p>
          <a:p>
            <a:r>
              <a:rPr lang="cs-CZ" b="1" i="1" dirty="0"/>
              <a:t>ale ze </a:t>
            </a:r>
            <a:r>
              <a:rPr lang="cs-CZ" b="1" i="1" dirty="0" err="1"/>
              <a:t>sve</a:t>
            </a:r>
            <a:r>
              <a:rPr lang="cs-CZ" b="1" i="1" dirty="0"/>
              <a:t> </a:t>
            </a:r>
            <a:r>
              <a:rPr lang="cs-CZ" b="1" i="1" dirty="0" err="1"/>
              <a:t>zeme</a:t>
            </a:r>
            <a:r>
              <a:rPr lang="cs-CZ" b="1" i="1" dirty="0"/>
              <a:t> </a:t>
            </a:r>
            <a:r>
              <a:rPr lang="cs-CZ" b="1" i="1" dirty="0" err="1"/>
              <a:t>netbaji</a:t>
            </a:r>
            <a:r>
              <a:rPr lang="cs-CZ" b="1" i="1" dirty="0"/>
              <a:t>,</a:t>
            </a:r>
          </a:p>
          <a:p>
            <a:r>
              <a:rPr lang="cs-CZ" b="1" i="1" dirty="0" err="1"/>
              <a:t>tiem</a:t>
            </a:r>
            <a:r>
              <a:rPr lang="cs-CZ" b="1" i="1" dirty="0"/>
              <a:t> </a:t>
            </a:r>
            <a:r>
              <a:rPr lang="cs-CZ" b="1" i="1" dirty="0" err="1"/>
              <a:t>svoj</a:t>
            </a:r>
            <a:r>
              <a:rPr lang="cs-CZ" b="1" i="1" dirty="0"/>
              <a:t> rod </a:t>
            </a:r>
            <a:r>
              <a:rPr lang="cs-CZ" b="1" i="1" dirty="0" err="1"/>
              <a:t>sprostenstvim</a:t>
            </a:r>
            <a:r>
              <a:rPr lang="cs-CZ" b="1" i="1" dirty="0"/>
              <a:t> </a:t>
            </a:r>
            <a:r>
              <a:rPr lang="cs-CZ" b="1" i="1" dirty="0" err="1"/>
              <a:t>vinie</a:t>
            </a:r>
            <a:r>
              <a:rPr lang="cs-CZ" b="1" i="1" dirty="0"/>
              <a:t>.</a:t>
            </a:r>
          </a:p>
          <a:p>
            <a:pPr fontAlgn="base"/>
            <a:endParaRPr lang="cs-CZ" b="1" i="1" dirty="0" smtClean="0"/>
          </a:p>
          <a:p>
            <a:pPr fontAlgn="base"/>
            <a:r>
              <a:rPr lang="cs-CZ" b="1" i="1" dirty="0" smtClean="0"/>
              <a:t>Nebo </a:t>
            </a:r>
            <a:r>
              <a:rPr lang="cs-CZ" b="1" i="1" dirty="0" err="1" smtClean="0"/>
              <a:t>ez</a:t>
            </a:r>
            <a:r>
              <a:rPr lang="cs-CZ" b="1" i="1" dirty="0" smtClean="0"/>
              <a:t> by se do nich </a:t>
            </a:r>
            <a:r>
              <a:rPr lang="cs-CZ" b="1" i="1" dirty="0" err="1" smtClean="0"/>
              <a:t>ktere</a:t>
            </a:r>
            <a:r>
              <a:rPr lang="cs-CZ" b="1" i="1" dirty="0" smtClean="0"/>
              <a:t> cti </a:t>
            </a:r>
            <a:r>
              <a:rPr lang="cs-CZ" b="1" i="1" dirty="0" err="1" smtClean="0"/>
              <a:t>nadieli</a:t>
            </a:r>
            <a:r>
              <a:rPr lang="cs-CZ" b="1" i="1" dirty="0" smtClean="0"/>
              <a:t>,</a:t>
            </a:r>
          </a:p>
          <a:p>
            <a:pPr fontAlgn="base"/>
            <a:r>
              <a:rPr lang="cs-CZ" b="1" i="1" dirty="0" err="1" smtClean="0"/>
              <a:t>sve</a:t>
            </a:r>
            <a:r>
              <a:rPr lang="cs-CZ" b="1" i="1" dirty="0" smtClean="0"/>
              <a:t> </a:t>
            </a:r>
            <a:r>
              <a:rPr lang="cs-CZ" b="1" i="1" dirty="0" err="1" smtClean="0"/>
              <a:t>zeme</a:t>
            </a:r>
            <a:r>
              <a:rPr lang="cs-CZ" b="1" i="1" dirty="0" smtClean="0"/>
              <a:t> by skutky </a:t>
            </a:r>
            <a:r>
              <a:rPr lang="cs-CZ" b="1" i="1" dirty="0" err="1" smtClean="0"/>
              <a:t>jmeli</a:t>
            </a:r>
            <a:r>
              <a:rPr lang="cs-CZ" b="1" i="1" dirty="0" smtClean="0"/>
              <a:t>,</a:t>
            </a:r>
          </a:p>
          <a:p>
            <a:pPr fontAlgn="base"/>
            <a:r>
              <a:rPr lang="cs-CZ" b="1" i="1" dirty="0" smtClean="0"/>
              <a:t>z </a:t>
            </a:r>
            <a:r>
              <a:rPr lang="cs-CZ" b="1" i="1" dirty="0" err="1" smtClean="0"/>
              <a:t>nichz</a:t>
            </a:r>
            <a:r>
              <a:rPr lang="cs-CZ" b="1" i="1" dirty="0" smtClean="0"/>
              <a:t> by </a:t>
            </a:r>
            <a:r>
              <a:rPr lang="cs-CZ" b="1" i="1" dirty="0" err="1" smtClean="0"/>
              <a:t>svoj</a:t>
            </a:r>
            <a:r>
              <a:rPr lang="cs-CZ" b="1" i="1" dirty="0" smtClean="0"/>
              <a:t> rod </a:t>
            </a:r>
            <a:r>
              <a:rPr lang="cs-CZ" b="1" i="1" dirty="0" err="1" smtClean="0"/>
              <a:t>vesken</a:t>
            </a:r>
            <a:r>
              <a:rPr lang="cs-CZ" b="1" i="1" dirty="0" smtClean="0"/>
              <a:t> </a:t>
            </a:r>
            <a:r>
              <a:rPr lang="cs-CZ" b="1" i="1" dirty="0" err="1" smtClean="0"/>
              <a:t>zvedeli</a:t>
            </a:r>
            <a:r>
              <a:rPr lang="cs-CZ" b="1" i="1" dirty="0" smtClean="0"/>
              <a:t>,</a:t>
            </a:r>
          </a:p>
          <a:p>
            <a:pPr fontAlgn="base"/>
            <a:r>
              <a:rPr lang="cs-CZ" b="1" i="1" dirty="0" smtClean="0"/>
              <a:t>a odkud by </a:t>
            </a:r>
            <a:r>
              <a:rPr lang="cs-CZ" b="1" i="1" dirty="0" err="1" smtClean="0"/>
              <a:t>prisli</a:t>
            </a:r>
            <a:r>
              <a:rPr lang="cs-CZ" b="1" i="1" dirty="0" smtClean="0"/>
              <a:t>, </a:t>
            </a:r>
            <a:r>
              <a:rPr lang="cs-CZ" b="1" i="1" dirty="0" err="1" smtClean="0"/>
              <a:t>vedeli</a:t>
            </a:r>
            <a:r>
              <a:rPr lang="cs-CZ" b="1" i="1" dirty="0" smtClean="0"/>
              <a:t>.</a:t>
            </a:r>
          </a:p>
          <a:p>
            <a:pPr fontAlgn="base"/>
            <a:r>
              <a:rPr lang="cs-CZ" b="1" i="1" dirty="0" err="1" smtClean="0"/>
              <a:t>Jaz</a:t>
            </a:r>
            <a:r>
              <a:rPr lang="cs-CZ" b="1" i="1" dirty="0" smtClean="0"/>
              <a:t> </a:t>
            </a:r>
            <a:r>
              <a:rPr lang="cs-CZ" b="1" i="1" dirty="0" err="1" smtClean="0"/>
              <a:t>tech</a:t>
            </a:r>
            <a:r>
              <a:rPr lang="cs-CZ" b="1" i="1" dirty="0" smtClean="0"/>
              <a:t> </a:t>
            </a:r>
            <a:r>
              <a:rPr lang="cs-CZ" b="1" i="1" dirty="0" err="1" smtClean="0"/>
              <a:t>kneh</a:t>
            </a:r>
            <a:r>
              <a:rPr lang="cs-CZ" b="1" i="1" dirty="0" smtClean="0"/>
              <a:t> </a:t>
            </a:r>
            <a:r>
              <a:rPr lang="cs-CZ" b="1" i="1" dirty="0" err="1" smtClean="0"/>
              <a:t>davno</a:t>
            </a:r>
            <a:r>
              <a:rPr lang="cs-CZ" b="1" i="1" dirty="0" smtClean="0"/>
              <a:t> </a:t>
            </a:r>
            <a:r>
              <a:rPr lang="cs-CZ" b="1" i="1" dirty="0" err="1" smtClean="0"/>
              <a:t>hledaji</a:t>
            </a:r>
            <a:endParaRPr lang="cs-CZ" b="1" i="1" dirty="0" smtClean="0"/>
          </a:p>
          <a:p>
            <a:pPr fontAlgn="base"/>
            <a:endParaRPr lang="cs-CZ" b="1" i="1" dirty="0" smtClean="0"/>
          </a:p>
          <a:p>
            <a:endParaRPr lang="cs-CZ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75648" y="5657671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s-CZ" b="1" i="1" dirty="0" smtClean="0"/>
              <a:t>a </a:t>
            </a:r>
            <a:r>
              <a:rPr lang="cs-CZ" b="1" i="1" dirty="0" err="1" smtClean="0"/>
              <a:t>vezdy</a:t>
            </a:r>
            <a:r>
              <a:rPr lang="cs-CZ" b="1" i="1" dirty="0" smtClean="0"/>
              <a:t> toho </a:t>
            </a:r>
            <a:r>
              <a:rPr lang="cs-CZ" b="1" i="1" dirty="0" err="1" smtClean="0"/>
              <a:t>zadaji</a:t>
            </a:r>
            <a:r>
              <a:rPr lang="cs-CZ" b="1" i="1" dirty="0" smtClean="0"/>
              <a:t>,</a:t>
            </a:r>
          </a:p>
          <a:p>
            <a:pPr fontAlgn="base"/>
            <a:r>
              <a:rPr lang="cs-CZ" b="1" i="1" dirty="0" smtClean="0"/>
              <a:t>aby se v to </a:t>
            </a:r>
            <a:r>
              <a:rPr lang="cs-CZ" b="1" i="1" dirty="0" err="1" smtClean="0"/>
              <a:t>nekto</a:t>
            </a:r>
            <a:r>
              <a:rPr lang="cs-CZ" b="1" i="1" dirty="0" smtClean="0"/>
              <a:t> mudry </a:t>
            </a:r>
            <a:r>
              <a:rPr lang="cs-CZ" b="1" i="1" dirty="0" err="1" smtClean="0"/>
              <a:t>uvazal</a:t>
            </a:r>
            <a:endParaRPr lang="cs-CZ" b="1" i="1" dirty="0" smtClean="0"/>
          </a:p>
          <a:p>
            <a:pPr fontAlgn="base"/>
            <a:r>
              <a:rPr lang="cs-CZ" b="1" i="1" dirty="0" smtClean="0"/>
              <a:t>a </a:t>
            </a:r>
            <a:r>
              <a:rPr lang="cs-CZ" b="1" i="1" dirty="0" err="1" smtClean="0"/>
              <a:t>vse</a:t>
            </a:r>
            <a:r>
              <a:rPr lang="cs-CZ" b="1" i="1" dirty="0" smtClean="0"/>
              <a:t> </a:t>
            </a:r>
            <a:r>
              <a:rPr lang="cs-CZ" b="1" i="1" dirty="0" err="1" smtClean="0"/>
              <a:t>ceske</a:t>
            </a:r>
            <a:r>
              <a:rPr lang="cs-CZ" b="1" i="1" dirty="0" smtClean="0"/>
              <a:t> skutky v jedno </a:t>
            </a:r>
            <a:r>
              <a:rPr lang="cs-CZ" b="1" i="1" dirty="0" err="1" smtClean="0"/>
              <a:t>svazal</a:t>
            </a:r>
            <a:r>
              <a:rPr lang="cs-CZ" b="1" i="1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15. století – Husitské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čestina</a:t>
            </a:r>
            <a:r>
              <a:rPr lang="cs-CZ" sz="2800" dirty="0" smtClean="0"/>
              <a:t> i latina existují vedle sebe</a:t>
            </a:r>
          </a:p>
          <a:p>
            <a:r>
              <a:rPr lang="cs-CZ" sz="2800" dirty="0" smtClean="0"/>
              <a:t>čeština proniká do všech oblastí lidského života</a:t>
            </a:r>
          </a:p>
          <a:p>
            <a:r>
              <a:rPr lang="cs-CZ" sz="2800" dirty="0" smtClean="0"/>
              <a:t>Jan Hus zavádí interpunkční znaménka, která nahrazují spřežkový pravopis</a:t>
            </a:r>
          </a:p>
          <a:p>
            <a:pPr>
              <a:buNone/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4000" dirty="0" smtClean="0"/>
          </a:p>
          <a:p>
            <a:endParaRPr lang="cs-CZ" sz="4000" dirty="0"/>
          </a:p>
        </p:txBody>
      </p:sp>
      <p:pic>
        <p:nvPicPr>
          <p:cNvPr id="5" name="Obrázek 4" descr="Soubor:Jan Vilímek - Mistr Jan Hus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141166"/>
            <a:ext cx="2734048" cy="3528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2. polovina 15.  století - 1620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období humanismu</a:t>
            </a:r>
          </a:p>
          <a:p>
            <a:r>
              <a:rPr lang="cs-CZ" dirty="0" smtClean="0"/>
              <a:t>rozkvět spisovného jazyka</a:t>
            </a:r>
          </a:p>
          <a:p>
            <a:r>
              <a:rPr lang="cs-CZ" dirty="0" smtClean="0"/>
              <a:t>rozšíření slovní zásoby</a:t>
            </a:r>
          </a:p>
          <a:p>
            <a:r>
              <a:rPr lang="cs-CZ" dirty="0" smtClean="0"/>
              <a:t>ustálení pravopisu – první mluvnice</a:t>
            </a:r>
          </a:p>
          <a:p>
            <a:r>
              <a:rPr lang="cs-CZ" dirty="0" smtClean="0"/>
              <a:t>první český překlad bible – </a:t>
            </a:r>
            <a:r>
              <a:rPr lang="cs-CZ" dirty="0" err="1" smtClean="0"/>
              <a:t>Bible</a:t>
            </a:r>
            <a:r>
              <a:rPr lang="cs-CZ" dirty="0" smtClean="0"/>
              <a:t> kralická</a:t>
            </a:r>
          </a:p>
          <a:p>
            <a:r>
              <a:rPr lang="cs-CZ" dirty="0" smtClean="0"/>
              <a:t>vynález knihtisku</a:t>
            </a:r>
          </a:p>
          <a:p>
            <a:r>
              <a:rPr lang="cs-CZ" dirty="0" smtClean="0"/>
              <a:t>slovníky Daniela Adama z Veleslavína</a:t>
            </a:r>
          </a:p>
          <a:p>
            <a:r>
              <a:rPr lang="cs-CZ" dirty="0" smtClean="0"/>
              <a:t>J. A. Komenský – Velká didaktika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1620 – 2. polovina 18. století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doba pobělohorská</a:t>
            </a:r>
          </a:p>
          <a:p>
            <a:r>
              <a:rPr lang="cs-CZ" dirty="0" smtClean="0"/>
              <a:t>čeština je němčinou vytlačována z veřejného života</a:t>
            </a:r>
          </a:p>
          <a:p>
            <a:r>
              <a:rPr lang="cs-CZ" dirty="0" smtClean="0"/>
              <a:t>česká nekatolická inteligence je nucena emigrovat (Jan Amos Komenský)</a:t>
            </a:r>
          </a:p>
          <a:p>
            <a:r>
              <a:rPr lang="cs-CZ" dirty="0" smtClean="0"/>
              <a:t>čeština se zachovává na venkově v nářeční podobě</a:t>
            </a:r>
          </a:p>
          <a:p>
            <a:r>
              <a:rPr lang="cs-CZ" dirty="0" smtClean="0"/>
              <a:t>rozkvět ústní lidové slovesnosti</a:t>
            </a:r>
          </a:p>
          <a:p>
            <a:r>
              <a:rPr lang="cs-CZ" dirty="0" smtClean="0"/>
              <a:t>začínají se objevovat knihy na obranu českého jazyka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Konec18. století – 1. polovina 19. století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</a:t>
            </a:r>
            <a:r>
              <a:rPr lang="cs-CZ" dirty="0" smtClean="0"/>
              <a:t>oba </a:t>
            </a:r>
            <a:r>
              <a:rPr lang="cs-CZ" dirty="0"/>
              <a:t>českého národního obrození</a:t>
            </a:r>
          </a:p>
          <a:p>
            <a:r>
              <a:rPr lang="cs-CZ" dirty="0"/>
              <a:t>v souvislosti s rozvojem českého národa se rozvíjí i nová spisovná čeština</a:t>
            </a:r>
          </a:p>
          <a:p>
            <a:r>
              <a:rPr lang="cs-CZ" dirty="0"/>
              <a:t>významné osobnosti, které se zasloužili o obnovení a zdokonalení </a:t>
            </a:r>
            <a:r>
              <a:rPr lang="cs-CZ" dirty="0" smtClean="0"/>
              <a:t>češtiny: Josef Dobrovský, Josef Jungmann</a:t>
            </a:r>
          </a:p>
          <a:p>
            <a:r>
              <a:rPr lang="cs-CZ" dirty="0" smtClean="0"/>
              <a:t>začíná se vytvářet české odborné názvosloví</a:t>
            </a:r>
          </a:p>
          <a:p>
            <a:r>
              <a:rPr lang="cs-CZ" dirty="0"/>
              <a:t>v</a:t>
            </a:r>
            <a:r>
              <a:rPr lang="cs-CZ" dirty="0" smtClean="0"/>
              <a:t>ýznamné historické události: zrušení nevolnictví - 1781, zavedení povinné školní docházky - 1805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 roce 1918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vznik Československé republiky</a:t>
            </a:r>
          </a:p>
          <a:p>
            <a:r>
              <a:rPr lang="cs-CZ" dirty="0" smtClean="0"/>
              <a:t>spisovná čeština se stává úředním jazykem</a:t>
            </a:r>
          </a:p>
          <a:p>
            <a:r>
              <a:rPr lang="cs-CZ" dirty="0" smtClean="0"/>
              <a:t>je vytvořeno chybějící české odborné názvosloví</a:t>
            </a:r>
          </a:p>
          <a:p>
            <a:r>
              <a:rPr lang="cs-CZ" dirty="0" smtClean="0"/>
              <a:t>stále se obohacuje slovní zásoba</a:t>
            </a:r>
          </a:p>
          <a:p>
            <a:r>
              <a:rPr lang="cs-CZ" dirty="0" smtClean="0"/>
              <a:t>dochází i ke změnám pravopisným</a:t>
            </a:r>
          </a:p>
          <a:p>
            <a:r>
              <a:rPr lang="cs-CZ" dirty="0" smtClean="0"/>
              <a:t>čeština se stále vyvíjí, postupně nabývají spisovnosti některé tvary a konstrukce dříve považované za nespisovné</a:t>
            </a:r>
          </a:p>
          <a:p>
            <a:r>
              <a:rPr lang="cs-CZ" dirty="0" smtClean="0"/>
              <a:t>významní jazykovědci: Jan </a:t>
            </a:r>
            <a:r>
              <a:rPr lang="cs-CZ" dirty="0" err="1" smtClean="0"/>
              <a:t>Gebauer</a:t>
            </a:r>
            <a:r>
              <a:rPr lang="cs-CZ" dirty="0" smtClean="0"/>
              <a:t>, František Trávníček, Bohuslav Havránek a Alois Jedlička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5. </a:t>
            </a:r>
            <a:r>
              <a:rPr lang="pt-BR" sz="1800" dirty="0" smtClean="0">
                <a:latin typeface="Arial" pitchFamily="34" charset="0"/>
                <a:cs typeface="Arial" pitchFamily="34" charset="0"/>
              </a:rPr>
              <a:t>Mapa rozsahu českého státu v 10. století za vlády Boleslava I. a Boleslava II.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  [online]. 15. 11. 2009, 10:30. </a:t>
            </a:r>
            <a:r>
              <a:rPr lang="pl-PL" sz="1800" dirty="0" smtClean="0">
                <a:latin typeface="Arial" pitchFamily="34" charset="0"/>
                <a:cs typeface="Arial" pitchFamily="34" charset="0"/>
              </a:rPr>
              <a:t>Dostupný z: </a:t>
            </a:r>
            <a:r>
              <a:rPr lang="pl-PL" sz="18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http://commons.wikimedia.org/wiki/File:%C4%8Cesk%C3%BD_st%C3%A1t_v_X._stolet%C3%AD_za_Boleslava_I._a_II.jpg </a:t>
            </a:r>
          </a:p>
          <a:p>
            <a:pPr>
              <a:buNone/>
            </a:pPr>
            <a:r>
              <a:rPr lang="pl-PL" sz="2000" dirty="0" smtClean="0">
                <a:latin typeface="Arial" pitchFamily="34" charset="0"/>
                <a:cs typeface="Arial" pitchFamily="34" charset="0"/>
              </a:rPr>
              <a:t>6.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Zakládací listina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litoměřiské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kapituly [online]. 23. 03. 2009, 18:20. </a:t>
            </a:r>
            <a:r>
              <a:rPr lang="pl-PL" sz="1800" dirty="0" smtClean="0">
                <a:latin typeface="Arial" pitchFamily="34" charset="0"/>
                <a:cs typeface="Arial" pitchFamily="34" charset="0"/>
              </a:rPr>
              <a:t>Dostupný z: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latin typeface="Arial" pitchFamily="34" charset="0"/>
                <a:cs typeface="Arial" pitchFamily="34" charset="0"/>
                <a:hlinkClick r:id="rId2"/>
              </a:rPr>
              <a:t>http://cs.wikipedia.org/wiki/Soubor:Zakl%C3%A1dac%C3%AD_listina_litom%C4%9B%C5%99ick%C3%A9_kapituly.gif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8.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Kronika tak řečeného Dalimila (</a:t>
            </a:r>
            <a:r>
              <a:rPr lang="cs-CZ" sz="1800" dirty="0" smtClean="0">
                <a:latin typeface="Arial" pitchFamily="34" charset="0"/>
                <a:cs typeface="Arial" pitchFamily="34" charset="0"/>
                <a:hlinkClick r:id="rId3" tooltip="cs:Dalimilova kronika"/>
              </a:rPr>
              <a:t>Dalimilova kronika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) - fragment latinského překladu podle první redakce, pergamen z roku 1330 - 1340. [online]. 25. 10. 2006, 18:19. </a:t>
            </a:r>
            <a:r>
              <a:rPr lang="pl-PL" sz="1800" dirty="0" smtClean="0">
                <a:latin typeface="Arial" pitchFamily="34" charset="0"/>
                <a:cs typeface="Arial" pitchFamily="34" charset="0"/>
              </a:rPr>
              <a:t>Dostupný z: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32040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  <a:hlinkClick r:id="rId2"/>
              </a:rPr>
              <a:t>http://cs.wikipedia.org/wiki/Soubor:Dalimilova_kronika_parizsky_fragment.jpg</a:t>
            </a:r>
          </a:p>
          <a:p>
            <a:pPr>
              <a:buNone/>
            </a:pPr>
            <a:r>
              <a:rPr lang="cs-CZ" sz="2100" dirty="0" smtClean="0">
                <a:latin typeface="Arial" pitchFamily="34" charset="0"/>
                <a:cs typeface="Arial" pitchFamily="34" charset="0"/>
              </a:rPr>
              <a:t>9.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Portréty předních osobností od Jana Vilímka. [ online]. 15. 01. 2009, 12:19. </a:t>
            </a:r>
            <a:r>
              <a:rPr lang="pl-PL" sz="1800" dirty="0" smtClean="0">
                <a:latin typeface="Arial" pitchFamily="34" charset="0"/>
                <a:cs typeface="Arial" pitchFamily="34" charset="0"/>
              </a:rPr>
              <a:t>Dostupný z: </a:t>
            </a:r>
            <a:endParaRPr lang="cs-CZ" sz="1800" dirty="0" smtClean="0">
              <a:latin typeface="Arial" pitchFamily="34" charset="0"/>
              <a:cs typeface="Arial" pitchFamily="34" charset="0"/>
              <a:hlinkClick r:id="rId2"/>
            </a:endParaRPr>
          </a:p>
          <a:p>
            <a:pPr marL="648000">
              <a:buNone/>
            </a:pPr>
            <a:r>
              <a:rPr lang="cs-CZ" sz="180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sz="1800" dirty="0" smtClean="0">
                <a:latin typeface="Arial" pitchFamily="34" charset="0"/>
                <a:cs typeface="Arial" pitchFamily="34" charset="0"/>
                <a:hlinkClick r:id="rId2"/>
              </a:rPr>
              <a:t>://cs.wikipedia.org/wiki/Soubor:Jan_Vil%C3%ADmek_-_Mistr_Jan_Hus.jpg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  <a:hlinkClick r:id="rId2"/>
              </a:rPr>
              <a:t> </a:t>
            </a:r>
          </a:p>
          <a:p>
            <a:pPr>
              <a:buNone/>
            </a:pPr>
            <a:endParaRPr lang="cs-CZ" sz="2100" dirty="0" smtClean="0">
              <a:latin typeface="Arial" pitchFamily="34" charset="0"/>
              <a:cs typeface="Arial" pitchFamily="34" charset="0"/>
              <a:hlinkClick r:id="rId2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150</TotalTime>
  <Words>671</Words>
  <Application>Microsoft Office PowerPoint</Application>
  <PresentationFormat>Předvádění na obrazovce (4:3)</PresentationFormat>
  <Paragraphs>107</Paragraphs>
  <Slides>16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Medián</vt:lpstr>
      <vt:lpstr>Motiv sady Office</vt:lpstr>
      <vt:lpstr>Prezentace aplikace PowerPoint</vt:lpstr>
      <vt:lpstr>Prezentace aplikace PowerPoint</vt:lpstr>
      <vt:lpstr>Anotace a metodický pokyn</vt:lpstr>
      <vt:lpstr>Vývoj českého jazyka</vt:lpstr>
      <vt:lpstr>9. století</vt:lpstr>
      <vt:lpstr>10. století</vt:lpstr>
      <vt:lpstr>11. – 12. století</vt:lpstr>
      <vt:lpstr>Prezentace aplikace PowerPoint</vt:lpstr>
      <vt:lpstr>13. století</vt:lpstr>
      <vt:lpstr>Nejdůležitější etapy ve vývoji českého jazyka</vt:lpstr>
      <vt:lpstr>15. století – Husitské období</vt:lpstr>
      <vt:lpstr>2. polovina 15.  století - 1620</vt:lpstr>
      <vt:lpstr>1620 – 2. polovina 18. století</vt:lpstr>
      <vt:lpstr>Konec18. století – 1. polovina 19. století</vt:lpstr>
      <vt:lpstr>Po roce 1918</vt:lpstr>
      <vt:lpstr>Použité zdroje</vt:lpstr>
    </vt:vector>
  </TitlesOfParts>
  <Company>Preinstalled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českého jazyka</dc:title>
  <dc:creator>User</dc:creator>
  <cp:lastModifiedBy>pc2</cp:lastModifiedBy>
  <cp:revision>28</cp:revision>
  <dcterms:created xsi:type="dcterms:W3CDTF">2011-09-13T11:45:17Z</dcterms:created>
  <dcterms:modified xsi:type="dcterms:W3CDTF">2012-11-06T08:50:28Z</dcterms:modified>
</cp:coreProperties>
</file>