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73" r:id="rId3"/>
    <p:sldId id="274" r:id="rId4"/>
    <p:sldId id="256" r:id="rId5"/>
    <p:sldId id="257" r:id="rId6"/>
    <p:sldId id="258" r:id="rId7"/>
    <p:sldId id="260" r:id="rId8"/>
    <p:sldId id="259" r:id="rId9"/>
    <p:sldId id="262" r:id="rId10"/>
    <p:sldId id="261" r:id="rId11"/>
    <p:sldId id="264" r:id="rId12"/>
    <p:sldId id="263" r:id="rId13"/>
    <p:sldId id="265" r:id="rId14"/>
    <p:sldId id="268" r:id="rId15"/>
    <p:sldId id="266" r:id="rId16"/>
    <p:sldId id="269" r:id="rId17"/>
    <p:sldId id="270" r:id="rId18"/>
    <p:sldId id="27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DFCD0-722E-412F-BED8-B53D209803D7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E7CABE8A-9AD9-48BE-90D2-7FC49202EB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DFCD0-722E-412F-BED8-B53D209803D7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ABE8A-9AD9-48BE-90D2-7FC49202EB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DFCD0-722E-412F-BED8-B53D209803D7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E7CABE8A-9AD9-48BE-90D2-7FC49202E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DFCD0-722E-412F-BED8-B53D209803D7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ABE8A-9AD9-48BE-90D2-7FC49202EB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DFCD0-722E-412F-BED8-B53D209803D7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ABE8A-9AD9-48BE-90D2-7FC49202EB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DFCD0-722E-412F-BED8-B53D209803D7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ABE8A-9AD9-48BE-90D2-7FC49202E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DFCD0-722E-412F-BED8-B53D209803D7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ABE8A-9AD9-48BE-90D2-7FC49202E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DFCD0-722E-412F-BED8-B53D209803D7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ABE8A-9AD9-48BE-90D2-7FC49202EB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DFCD0-722E-412F-BED8-B53D209803D7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E7CABE8A-9AD9-48BE-90D2-7FC49202EB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DFCD0-722E-412F-BED8-B53D209803D7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ABE8A-9AD9-48BE-90D2-7FC49202E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DFCD0-722E-412F-BED8-B53D209803D7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ABE8A-9AD9-48BE-90D2-7FC49202E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99DFCD0-722E-412F-BED8-B53D209803D7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E7CABE8A-9AD9-48BE-90D2-7FC49202E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/>
          <p:cNvGrpSpPr>
            <a:grpSpLocks noGrp="1"/>
          </p:cNvGrpSpPr>
          <p:nvPr/>
        </p:nvGrpSpPr>
        <p:grpSpPr bwMode="auto">
          <a:xfrm>
            <a:off x="395536" y="274638"/>
            <a:ext cx="8291264" cy="5425594"/>
            <a:chOff x="0" y="0"/>
            <a:chExt cx="5760" cy="5487"/>
          </a:xfrm>
        </p:grpSpPr>
        <p:pic>
          <p:nvPicPr>
            <p:cNvPr id="5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 b="48225"/>
            <a:stretch>
              <a:fillRect/>
            </a:stretch>
          </p:blipFill>
          <p:spPr bwMode="auto">
            <a:xfrm>
              <a:off x="0" y="0"/>
              <a:ext cx="5760" cy="12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" name="Text Box 5"/>
            <p:cNvSpPr txBox="1">
              <a:spLocks noChangeArrowheads="1"/>
            </p:cNvSpPr>
            <p:nvPr/>
          </p:nvSpPr>
          <p:spPr bwMode="auto">
            <a:xfrm>
              <a:off x="0" y="1570"/>
              <a:ext cx="5760" cy="30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sz="2400" dirty="0" smtClean="0">
                <a:solidFill>
                  <a:prstClr val="black"/>
                </a:solidFill>
                <a:latin typeface="Calibri"/>
                <a:cs typeface="Arial" charset="0"/>
              </a:endParaRP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r>
                <a:rPr lang="cs-CZ" sz="2400" dirty="0" smtClean="0">
                  <a:solidFill>
                    <a:prstClr val="black"/>
                  </a:solidFill>
                  <a:latin typeface="Calibri"/>
                  <a:cs typeface="Arial" charset="0"/>
                </a:rPr>
                <a:t>CZ </a:t>
              </a:r>
              <a:r>
                <a:rPr lang="cs-CZ" sz="2400" dirty="0">
                  <a:solidFill>
                    <a:prstClr val="black"/>
                  </a:solidFill>
                  <a:latin typeface="Calibri"/>
                  <a:cs typeface="Arial" charset="0"/>
                </a:rPr>
                <a:t>1.07/1.4.00/21.1962</a:t>
              </a: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sz="2400" dirty="0">
                <a:solidFill>
                  <a:prstClr val="black"/>
                </a:solidFill>
                <a:latin typeface="Calibri"/>
                <a:cs typeface="Arial" charset="0"/>
              </a:endParaRP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r>
                <a:rPr lang="cs-CZ" sz="2400" dirty="0">
                  <a:solidFill>
                    <a:prstClr val="black"/>
                  </a:solidFill>
                  <a:latin typeface="Calibri"/>
                  <a:cs typeface="Arial" charset="0"/>
                </a:rPr>
                <a:t>Základní škola, Lubnice, okres Znojmo, příspěvková organizace</a:t>
              </a: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sz="2400" u="sng" dirty="0">
                <a:solidFill>
                  <a:prstClr val="black"/>
                </a:solidFill>
                <a:latin typeface="Calibri"/>
                <a:cs typeface="Arial" charset="0"/>
              </a:endParaRP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r>
                <a:rPr lang="cs-CZ" sz="2400" u="sng" dirty="0">
                  <a:solidFill>
                    <a:prstClr val="black"/>
                  </a:solidFill>
                  <a:latin typeface="Calibri"/>
                  <a:cs typeface="Arial" charset="0"/>
                </a:rPr>
                <a:t>Lubnice 20, 671 07 Uherčice, okres Znojmo, IČO 49438026</a:t>
              </a: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sz="2400" dirty="0">
                <a:solidFill>
                  <a:prstClr val="black"/>
                </a:solidFill>
                <a:latin typeface="Calibri"/>
                <a:cs typeface="Arial" charset="0"/>
              </a:endParaRP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r>
                <a:rPr lang="cs-CZ" sz="2400" dirty="0">
                  <a:solidFill>
                    <a:prstClr val="black"/>
                  </a:solidFill>
                  <a:latin typeface="Calibri"/>
                  <a:cs typeface="Arial" charset="0"/>
                </a:rPr>
                <a:t>Tel.515298438, e-mail: zslub@mboxzn.cz</a:t>
              </a:r>
            </a:p>
          </p:txBody>
        </p:sp>
        <p:sp>
          <p:nvSpPr>
            <p:cNvPr id="7" name="Text Box 6"/>
            <p:cNvSpPr txBox="1">
              <a:spLocks noChangeArrowheads="1"/>
            </p:cNvSpPr>
            <p:nvPr/>
          </p:nvSpPr>
          <p:spPr bwMode="auto">
            <a:xfrm>
              <a:off x="0" y="3339"/>
              <a:ext cx="5760" cy="21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fontAlgn="auto">
                <a:spcBef>
                  <a:spcPct val="50000"/>
                </a:spcBef>
                <a:spcAft>
                  <a:spcPts val="0"/>
                </a:spcAft>
              </a:pPr>
              <a:endParaRPr lang="cs-CZ" sz="2400" b="1" dirty="0" smtClean="0">
                <a:solidFill>
                  <a:prstClr val="black"/>
                </a:solidFill>
                <a:latin typeface="Calibri"/>
                <a:cs typeface="Arial" charset="0"/>
              </a:endParaRPr>
            </a:p>
            <a:p>
              <a:pPr algn="ctr" fontAlgn="auto">
                <a:spcBef>
                  <a:spcPct val="50000"/>
                </a:spcBef>
                <a:spcAft>
                  <a:spcPts val="0"/>
                </a:spcAft>
              </a:pPr>
              <a:endParaRPr lang="cs-CZ" sz="2400" b="1" dirty="0" smtClean="0">
                <a:solidFill>
                  <a:prstClr val="black"/>
                </a:solidFill>
                <a:latin typeface="Calibri"/>
                <a:cs typeface="Arial" charset="0"/>
              </a:endParaRPr>
            </a:p>
            <a:p>
              <a:pPr algn="ctr" fontAlgn="auto">
                <a:spcBef>
                  <a:spcPct val="50000"/>
                </a:spcBef>
                <a:spcAft>
                  <a:spcPts val="0"/>
                </a:spcAft>
              </a:pPr>
              <a:endParaRPr lang="cs-CZ" sz="2400" b="1" dirty="0" smtClean="0">
                <a:solidFill>
                  <a:prstClr val="black"/>
                </a:solidFill>
                <a:latin typeface="Calibri"/>
                <a:cs typeface="Arial" charset="0"/>
              </a:endParaRPr>
            </a:p>
            <a:p>
              <a:pPr algn="ctr" fontAlgn="auto">
                <a:spcBef>
                  <a:spcPct val="50000"/>
                </a:spcBef>
                <a:spcAft>
                  <a:spcPts val="0"/>
                </a:spcAft>
              </a:pPr>
              <a:r>
                <a:rPr lang="cs-CZ" sz="2400" b="1" dirty="0" smtClean="0">
                  <a:solidFill>
                    <a:prstClr val="black"/>
                  </a:solidFill>
                  <a:latin typeface="Calibri"/>
                  <a:cs typeface="Arial" charset="0"/>
                </a:rPr>
                <a:t>Číslo </a:t>
              </a:r>
              <a:r>
                <a:rPr lang="cs-CZ" sz="2400" b="1" dirty="0">
                  <a:solidFill>
                    <a:prstClr val="black"/>
                  </a:solidFill>
                  <a:latin typeface="Calibri"/>
                  <a:cs typeface="Arial" charset="0"/>
                </a:rPr>
                <a:t>DUM:  </a:t>
              </a:r>
              <a:r>
                <a:rPr lang="cs-CZ" sz="2400" b="1" dirty="0" smtClean="0">
                  <a:solidFill>
                    <a:prstClr val="black"/>
                  </a:solidFill>
                  <a:latin typeface="Calibri"/>
                  <a:cs typeface="Arial" charset="0"/>
                </a:rPr>
                <a:t>VY_32_INOVACE_CJ9_06</a:t>
              </a:r>
              <a:r>
                <a:rPr lang="cs-CZ" b="1" dirty="0" smtClean="0">
                  <a:solidFill>
                    <a:prstClr val="black"/>
                  </a:solidFill>
                  <a:latin typeface="Calibri"/>
                  <a:cs typeface="Arial" charset="0"/>
                </a:rPr>
                <a:t> </a:t>
              </a:r>
              <a:endParaRPr lang="cs-CZ" b="1" dirty="0">
                <a:solidFill>
                  <a:prstClr val="black"/>
                </a:solidFill>
                <a:latin typeface="Calibri"/>
                <a:cs typeface="Arial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2632746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Autor:</a:t>
            </a:r>
            <a:r>
              <a:rPr lang="cs-CZ" dirty="0"/>
              <a:t> </a:t>
            </a:r>
            <a:r>
              <a:rPr lang="cs-CZ" dirty="0" smtClean="0"/>
              <a:t>Mgr. Pavlína </a:t>
            </a:r>
            <a:r>
              <a:rPr lang="cs-CZ" dirty="0" err="1" smtClean="0"/>
              <a:t>Nikolová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Datum tvorby: </a:t>
            </a:r>
            <a:r>
              <a:rPr lang="cs-CZ" dirty="0"/>
              <a:t>1</a:t>
            </a:r>
            <a:r>
              <a:rPr lang="cs-CZ" dirty="0" smtClean="0"/>
              <a:t>. </a:t>
            </a:r>
            <a:r>
              <a:rPr lang="cs-CZ" dirty="0" smtClean="0"/>
              <a:t>10</a:t>
            </a:r>
            <a:r>
              <a:rPr lang="cs-CZ" dirty="0" smtClean="0"/>
              <a:t>. </a:t>
            </a:r>
            <a:r>
              <a:rPr lang="cs-CZ" dirty="0" smtClean="0"/>
              <a:t>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33060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ateriál je určen pro žáky 9. třídy ZŠ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slouží k zopakování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pojmů: synonyma, homonyma, antonyma, sousloví, termíny, slova jednoznačná a mnohoznačná – žáci vybírají </a:t>
            </a:r>
            <a:r>
              <a:rPr lang="cs-CZ" smtClean="0">
                <a:latin typeface="Arial" pitchFamily="34" charset="0"/>
                <a:cs typeface="Arial" pitchFamily="34" charset="0"/>
              </a:rPr>
              <a:t>správnou definici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3786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9. třída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Význam slov a slovních spojení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5868144" y="2132856"/>
            <a:ext cx="3024336" cy="11521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95536" y="4437112"/>
            <a:ext cx="6264696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95536" y="5229200"/>
            <a:ext cx="360040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51520" y="3212976"/>
            <a:ext cx="2376264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364088" y="1340768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9512" y="2132856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95536" y="1340768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2771800" y="2708920"/>
            <a:ext cx="3672408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620688"/>
            <a:ext cx="8291264" cy="539911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200" b="1" i="1" dirty="0" smtClean="0">
                <a:latin typeface="Arial" pitchFamily="34" charset="0"/>
                <a:cs typeface="Arial" pitchFamily="34" charset="0"/>
              </a:rPr>
              <a:t>Přiřaď správnou definici:</a:t>
            </a: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mají jen jeden význam  			slova souzvučná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mají více významů					spojení 						slov s ustáleným 							významem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odborné názvy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slova se stejným nebo podobným významem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slova opačného významu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47864" y="2852936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synonyma</a:t>
            </a:r>
            <a:endParaRPr lang="cs-CZ" sz="4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5868144" y="2132856"/>
            <a:ext cx="3024336" cy="11521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95536" y="4437112"/>
            <a:ext cx="6264696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95536" y="5229200"/>
            <a:ext cx="360040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51520" y="3212976"/>
            <a:ext cx="2376264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364088" y="1340768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9512" y="2132856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95536" y="1340768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2771800" y="2708920"/>
            <a:ext cx="3672408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620688"/>
            <a:ext cx="8291264" cy="53991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b="1" i="1" dirty="0" smtClean="0">
                <a:latin typeface="Arial" pitchFamily="34" charset="0"/>
                <a:cs typeface="Arial" pitchFamily="34" charset="0"/>
              </a:rPr>
              <a:t>Přiřaď správnou definici: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slova se stejným nebo podobným významem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47864" y="2852936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synonyma</a:t>
            </a:r>
            <a:endParaRPr lang="cs-CZ" sz="4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5868144" y="2132856"/>
            <a:ext cx="3024336" cy="11521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95536" y="4437112"/>
            <a:ext cx="6264696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95536" y="5229200"/>
            <a:ext cx="360040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51520" y="3212976"/>
            <a:ext cx="2376264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364088" y="1340768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9512" y="2132856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95536" y="1340768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2771800" y="2708920"/>
            <a:ext cx="3672408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620688"/>
            <a:ext cx="8291264" cy="539911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200" b="1" i="1" dirty="0" smtClean="0">
                <a:latin typeface="Arial" pitchFamily="34" charset="0"/>
                <a:cs typeface="Arial" pitchFamily="34" charset="0"/>
              </a:rPr>
              <a:t>Přiřaď správnou definici:</a:t>
            </a: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mají jen jeden význam  			slova souzvučná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mají více významů					spojení 						slov s ustáleným 							významem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odborné názvy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slova se stejným nebo podobným významem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slova opačného významu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47864" y="2852936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antonyma</a:t>
            </a:r>
            <a:endParaRPr lang="cs-CZ" sz="4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5868144" y="2132856"/>
            <a:ext cx="3024336" cy="11521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95536" y="4437112"/>
            <a:ext cx="6264696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95536" y="5229200"/>
            <a:ext cx="360040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51520" y="3212976"/>
            <a:ext cx="2376264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364088" y="1340768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9512" y="2132856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95536" y="1340768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2771800" y="2708920"/>
            <a:ext cx="3672408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620688"/>
            <a:ext cx="8291264" cy="53991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b="1" i="1" dirty="0" smtClean="0">
                <a:latin typeface="Arial" pitchFamily="34" charset="0"/>
                <a:cs typeface="Arial" pitchFamily="34" charset="0"/>
              </a:rPr>
              <a:t>Přiřaď správnou definici: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slova opačného významu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47864" y="2852936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antonyma</a:t>
            </a:r>
            <a:endParaRPr lang="cs-CZ" sz="4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5868144" y="2132856"/>
            <a:ext cx="3024336" cy="11521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95536" y="4437112"/>
            <a:ext cx="6264696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95536" y="5229200"/>
            <a:ext cx="360040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51520" y="3212976"/>
            <a:ext cx="2376264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364088" y="1340768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9512" y="2132856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95536" y="1340768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2771800" y="2708920"/>
            <a:ext cx="3672408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620688"/>
            <a:ext cx="8291264" cy="539911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200" b="1" i="1" dirty="0" smtClean="0">
                <a:latin typeface="Arial" pitchFamily="34" charset="0"/>
                <a:cs typeface="Arial" pitchFamily="34" charset="0"/>
              </a:rPr>
              <a:t>Přiřaď správnou definici:</a:t>
            </a: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mají jen jeden význam  			slova souzvučná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mají více významů					spojení 						slov s ustáleným 							významem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odborné názvy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slova se stejným nebo podobným významem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slova opačného významu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47864" y="2852936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homonyma</a:t>
            </a:r>
            <a:endParaRPr lang="cs-CZ" sz="4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5868144" y="2132856"/>
            <a:ext cx="3024336" cy="11521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95536" y="4437112"/>
            <a:ext cx="6264696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95536" y="5229200"/>
            <a:ext cx="360040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51520" y="3212976"/>
            <a:ext cx="2376264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364088" y="1340768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9512" y="2132856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95536" y="1340768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2771800" y="2708920"/>
            <a:ext cx="3672408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620688"/>
            <a:ext cx="8291264" cy="53991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b="1" i="1" dirty="0" smtClean="0">
                <a:latin typeface="Arial" pitchFamily="34" charset="0"/>
                <a:cs typeface="Arial" pitchFamily="34" charset="0"/>
              </a:rPr>
              <a:t>Přiřaď správnou definici:</a:t>
            </a:r>
          </a:p>
          <a:p>
            <a:pPr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						slova souzvučná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47864" y="2852936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homonyma</a:t>
            </a:r>
            <a:endParaRPr lang="cs-CZ" sz="4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5868144" y="2132856"/>
            <a:ext cx="3024336" cy="11521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95536" y="4437112"/>
            <a:ext cx="6264696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95536" y="5229200"/>
            <a:ext cx="360040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51520" y="3212976"/>
            <a:ext cx="2376264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364088" y="1340768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9512" y="2132856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95536" y="1340768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2771800" y="2708920"/>
            <a:ext cx="3672408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620688"/>
            <a:ext cx="8291264" cy="539911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200" b="1" i="1" dirty="0" smtClean="0">
                <a:latin typeface="Arial" pitchFamily="34" charset="0"/>
                <a:cs typeface="Arial" pitchFamily="34" charset="0"/>
              </a:rPr>
              <a:t>Přiřaď správnou definici:</a:t>
            </a: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mají jen jeden význam  			slova souzvučná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mají více významů					spojení 						slov s ustáleným 							významem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odborné názvy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slova se stejným nebo podobným významem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slova opačného významu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47864" y="2852936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sousloví</a:t>
            </a:r>
            <a:endParaRPr lang="cs-CZ" sz="4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5868144" y="2132856"/>
            <a:ext cx="3024336" cy="11521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95536" y="4437112"/>
            <a:ext cx="6264696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95536" y="5229200"/>
            <a:ext cx="360040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51520" y="3212976"/>
            <a:ext cx="2376264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364088" y="1340768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9512" y="2132856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95536" y="1340768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2771800" y="2708920"/>
            <a:ext cx="3672408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620688"/>
            <a:ext cx="8291264" cy="53991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b="1" i="1" dirty="0" smtClean="0">
                <a:latin typeface="Arial" pitchFamily="34" charset="0"/>
                <a:cs typeface="Arial" pitchFamily="34" charset="0"/>
              </a:rPr>
              <a:t>Přiřaď správnou definici:</a:t>
            </a: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							spojení 						slov s ustáleným 							významem</a:t>
            </a: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47864" y="2852936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sousloví</a:t>
            </a:r>
            <a:endParaRPr lang="cs-CZ" sz="4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5868144" y="2132856"/>
            <a:ext cx="3024336" cy="11521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95536" y="4437112"/>
            <a:ext cx="6264696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95536" y="5229200"/>
            <a:ext cx="360040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51520" y="3212976"/>
            <a:ext cx="2376264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364088" y="1340768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9512" y="2132856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95536" y="1340768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2771800" y="2708920"/>
            <a:ext cx="3672408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620688"/>
            <a:ext cx="8291264" cy="539911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200" b="1" i="1" dirty="0" smtClean="0">
                <a:latin typeface="Arial" pitchFamily="34" charset="0"/>
                <a:cs typeface="Arial" pitchFamily="34" charset="0"/>
              </a:rPr>
              <a:t>Přiřaď správnou definici:</a:t>
            </a: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mají jen jeden význam  			slova souzvučná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mají více významů					spojení 						slov s ustáleným 							významem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odborné názvy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slova se stejným nebo podobným významem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slova opačného významu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47864" y="2852936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termíny</a:t>
            </a:r>
            <a:endParaRPr lang="cs-CZ" sz="4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5868144" y="2132856"/>
            <a:ext cx="3024336" cy="11521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95536" y="4437112"/>
            <a:ext cx="6264696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95536" y="5229200"/>
            <a:ext cx="360040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51520" y="3212976"/>
            <a:ext cx="2376264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364088" y="1340768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9512" y="2132856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95536" y="1340768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2771800" y="2708920"/>
            <a:ext cx="3672408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620688"/>
            <a:ext cx="8291264" cy="53991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b="1" i="1" dirty="0" smtClean="0">
                <a:latin typeface="Arial" pitchFamily="34" charset="0"/>
                <a:cs typeface="Arial" pitchFamily="34" charset="0"/>
              </a:rPr>
              <a:t>Přiřaď správnou definici:</a:t>
            </a: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				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odborné názvy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47864" y="2852936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termíny</a:t>
            </a:r>
            <a:endParaRPr lang="cs-CZ" sz="4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5868144" y="2132856"/>
            <a:ext cx="3024336" cy="11521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95536" y="4437112"/>
            <a:ext cx="6264696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95536" y="5229200"/>
            <a:ext cx="360040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51520" y="3212976"/>
            <a:ext cx="2376264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364088" y="1340768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9512" y="2132856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95536" y="1340768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2771800" y="2708920"/>
            <a:ext cx="3672408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620688"/>
            <a:ext cx="8291264" cy="539911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200" b="1" i="1" dirty="0" smtClean="0">
                <a:latin typeface="Arial" pitchFamily="34" charset="0"/>
                <a:cs typeface="Arial" pitchFamily="34" charset="0"/>
              </a:rPr>
              <a:t>Přiřaď správnou definici:</a:t>
            </a: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mají jen jeden význam  			slova souzvučná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mají více významů					spojení 						slov s ustáleným 							významem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odborné názvy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slova se stejným nebo podobným významem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slova opačného významu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19872" y="2852936"/>
            <a:ext cx="29523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slova jednoznačná</a:t>
            </a:r>
            <a:endParaRPr lang="cs-CZ" sz="24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5868144" y="2132856"/>
            <a:ext cx="3024336" cy="11521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95536" y="4437112"/>
            <a:ext cx="6264696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95536" y="5229200"/>
            <a:ext cx="360040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51520" y="3212976"/>
            <a:ext cx="2376264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364088" y="1340768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9512" y="2132856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95536" y="1340768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2771800" y="2708920"/>
            <a:ext cx="3672408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620688"/>
            <a:ext cx="8291264" cy="53991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b="1" i="1" dirty="0" smtClean="0">
                <a:latin typeface="Arial" pitchFamily="34" charset="0"/>
                <a:cs typeface="Arial" pitchFamily="34" charset="0"/>
              </a:rPr>
              <a:t>Přiřaď správnou definici:</a:t>
            </a:r>
          </a:p>
          <a:p>
            <a:pPr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mají jen jeden význam  			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19872" y="2852936"/>
            <a:ext cx="29523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slova jednoznačná</a:t>
            </a:r>
            <a:endParaRPr lang="cs-CZ" sz="24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5868144" y="2132856"/>
            <a:ext cx="3024336" cy="11521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95536" y="4437112"/>
            <a:ext cx="6264696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95536" y="5229200"/>
            <a:ext cx="360040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51520" y="3212976"/>
            <a:ext cx="2376264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364088" y="1340768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9512" y="2132856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95536" y="1340768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2771800" y="2708920"/>
            <a:ext cx="3672408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620688"/>
            <a:ext cx="8291264" cy="539911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200" b="1" i="1" dirty="0" smtClean="0">
                <a:latin typeface="Arial" pitchFamily="34" charset="0"/>
                <a:cs typeface="Arial" pitchFamily="34" charset="0"/>
              </a:rPr>
              <a:t>Přiřaď správnou definici:</a:t>
            </a: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mají jen jeden význam  			slova souzvučná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mají více významů					spojení 						slov s ustáleným 							významem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odborné názvy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slova se stejným nebo podobným významem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slova opačného významu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19872" y="2852936"/>
            <a:ext cx="29523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slova mnohoznačná</a:t>
            </a:r>
            <a:endParaRPr lang="cs-CZ" sz="24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5868144" y="2132856"/>
            <a:ext cx="3024336" cy="11521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95536" y="4437112"/>
            <a:ext cx="6264696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95536" y="5229200"/>
            <a:ext cx="360040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51520" y="3212976"/>
            <a:ext cx="2376264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364088" y="1340768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9512" y="2132856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95536" y="1340768"/>
            <a:ext cx="324036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2771800" y="2708920"/>
            <a:ext cx="3672408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620688"/>
            <a:ext cx="8291264" cy="53991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b="1" i="1" dirty="0" smtClean="0">
                <a:latin typeface="Arial" pitchFamily="34" charset="0"/>
                <a:cs typeface="Arial" pitchFamily="34" charset="0"/>
              </a:rPr>
              <a:t>Přiřaď správnou definici:</a:t>
            </a: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mají více významů					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19872" y="2852936"/>
            <a:ext cx="29523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slova mnohoznačná</a:t>
            </a:r>
            <a:endParaRPr lang="cs-CZ" sz="24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23</TotalTime>
  <Words>211</Words>
  <Application>Microsoft Office PowerPoint</Application>
  <PresentationFormat>Předvádění na obrazovce (4:3)</PresentationFormat>
  <Paragraphs>174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Jmění</vt:lpstr>
      <vt:lpstr>Snímek 1</vt:lpstr>
      <vt:lpstr>Snímek 2</vt:lpstr>
      <vt:lpstr>Anotace a metodický pokyn</vt:lpstr>
      <vt:lpstr>Význam slov a slovních spojení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Company>Preinstalled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Význam slov a slovních spojení</dc:title>
  <dc:creator>User</dc:creator>
  <cp:lastModifiedBy>User</cp:lastModifiedBy>
  <cp:revision>2</cp:revision>
  <dcterms:created xsi:type="dcterms:W3CDTF">2012-10-01T19:50:08Z</dcterms:created>
  <dcterms:modified xsi:type="dcterms:W3CDTF">2012-11-18T16:53:20Z</dcterms:modified>
</cp:coreProperties>
</file>