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65" r:id="rId2"/>
    <p:sldId id="266" r:id="rId3"/>
    <p:sldId id="267" r:id="rId4"/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16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767106-A0F3-42BB-8248-6A2E0E73E524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33A17EF9-CFF6-4F1C-9B55-61F81057762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767106-A0F3-42BB-8248-6A2E0E73E524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33A17EF9-CFF6-4F1C-9B55-61F81057762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767106-A0F3-42BB-8248-6A2E0E73E524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33A17EF9-CFF6-4F1C-9B55-61F81057762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34767106-A0F3-42BB-8248-6A2E0E73E524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A17EF9-CFF6-4F1C-9B55-61F81057762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767106-A0F3-42BB-8248-6A2E0E73E524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33A17EF9-CFF6-4F1C-9B55-61F81057762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767106-A0F3-42BB-8248-6A2E0E73E524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33A17EF9-CFF6-4F1C-9B55-61F8105776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767106-A0F3-42BB-8248-6A2E0E73E524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33A17EF9-CFF6-4F1C-9B55-61F8105776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33A17EF9-CFF6-4F1C-9B55-61F81057762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767106-A0F3-42BB-8248-6A2E0E73E524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33A17EF9-CFF6-4F1C-9B55-61F81057762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34767106-A0F3-42BB-8248-6A2E0E73E524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767106-A0F3-42BB-8248-6A2E0E73E524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A17EF9-CFF6-4F1C-9B55-61F8105776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33A17EF9-CFF6-4F1C-9B55-61F81057762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767106-A0F3-42BB-8248-6A2E0E73E524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34767106-A0F3-42BB-8248-6A2E0E73E524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33A17EF9-CFF6-4F1C-9B55-61F81057762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pozitivni-noviny.cz/643.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7"/>
          <p:cNvGrpSpPr>
            <a:grpSpLocks noGrp="1"/>
          </p:cNvGrpSpPr>
          <p:nvPr/>
        </p:nvGrpSpPr>
        <p:grpSpPr bwMode="auto">
          <a:xfrm>
            <a:off x="395536" y="274638"/>
            <a:ext cx="8291264" cy="5425594"/>
            <a:chOff x="0" y="0"/>
            <a:chExt cx="5760" cy="5487"/>
          </a:xfrm>
        </p:grpSpPr>
        <p:pic>
          <p:nvPicPr>
            <p:cNvPr id="5" name="Obrázek 1"/>
            <p:cNvPicPr>
              <a:picLocks noChangeAspect="1" noChangeArrowheads="1"/>
            </p:cNvPicPr>
            <p:nvPr/>
          </p:nvPicPr>
          <p:blipFill>
            <a:blip r:embed="rId2" cstate="print"/>
            <a:srcRect b="48225"/>
            <a:stretch>
              <a:fillRect/>
            </a:stretch>
          </p:blipFill>
          <p:spPr bwMode="auto">
            <a:xfrm>
              <a:off x="0" y="0"/>
              <a:ext cx="5760" cy="129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6" name="Text Box 5"/>
            <p:cNvSpPr txBox="1">
              <a:spLocks noChangeArrowheads="1"/>
            </p:cNvSpPr>
            <p:nvPr/>
          </p:nvSpPr>
          <p:spPr bwMode="auto">
            <a:xfrm>
              <a:off x="0" y="1570"/>
              <a:ext cx="5760" cy="308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</a:pPr>
              <a:endParaRPr lang="cs-CZ" sz="2400" dirty="0" smtClean="0">
                <a:solidFill>
                  <a:prstClr val="black"/>
                </a:solidFill>
                <a:latin typeface="Calibri"/>
                <a:cs typeface="Arial" charset="0"/>
              </a:endParaRPr>
            </a:p>
            <a:p>
              <a:pPr algn="ctr" fontAlgn="auto">
                <a:spcBef>
                  <a:spcPts val="0"/>
                </a:spcBef>
                <a:spcAft>
                  <a:spcPts val="0"/>
                </a:spcAft>
              </a:pPr>
              <a:r>
                <a:rPr lang="cs-CZ" sz="2400" dirty="0" smtClean="0">
                  <a:solidFill>
                    <a:prstClr val="black"/>
                  </a:solidFill>
                  <a:latin typeface="Calibri"/>
                  <a:cs typeface="Arial" charset="0"/>
                </a:rPr>
                <a:t>CZ </a:t>
              </a:r>
              <a:r>
                <a:rPr lang="cs-CZ" sz="2400" dirty="0">
                  <a:solidFill>
                    <a:prstClr val="black"/>
                  </a:solidFill>
                  <a:latin typeface="Calibri"/>
                  <a:cs typeface="Arial" charset="0"/>
                </a:rPr>
                <a:t>1.07/1.4.00/21.1962</a:t>
              </a:r>
            </a:p>
            <a:p>
              <a:pPr algn="ctr" fontAlgn="auto">
                <a:spcBef>
                  <a:spcPts val="0"/>
                </a:spcBef>
                <a:spcAft>
                  <a:spcPts val="0"/>
                </a:spcAft>
              </a:pPr>
              <a:endParaRPr lang="cs-CZ" sz="2400" dirty="0">
                <a:solidFill>
                  <a:prstClr val="black"/>
                </a:solidFill>
                <a:latin typeface="Calibri"/>
                <a:cs typeface="Arial" charset="0"/>
              </a:endParaRPr>
            </a:p>
            <a:p>
              <a:pPr algn="ctr" fontAlgn="auto">
                <a:spcBef>
                  <a:spcPts val="0"/>
                </a:spcBef>
                <a:spcAft>
                  <a:spcPts val="0"/>
                </a:spcAft>
              </a:pPr>
              <a:r>
                <a:rPr lang="cs-CZ" sz="2400" dirty="0">
                  <a:solidFill>
                    <a:prstClr val="black"/>
                  </a:solidFill>
                  <a:latin typeface="Calibri"/>
                  <a:cs typeface="Arial" charset="0"/>
                </a:rPr>
                <a:t>Základní škola, Lubnice, okres Znojmo, příspěvková organizace</a:t>
              </a:r>
            </a:p>
            <a:p>
              <a:pPr algn="ctr" fontAlgn="auto">
                <a:spcBef>
                  <a:spcPts val="0"/>
                </a:spcBef>
                <a:spcAft>
                  <a:spcPts val="0"/>
                </a:spcAft>
              </a:pPr>
              <a:endParaRPr lang="cs-CZ" sz="2400" u="sng" dirty="0">
                <a:solidFill>
                  <a:prstClr val="black"/>
                </a:solidFill>
                <a:latin typeface="Calibri"/>
                <a:cs typeface="Arial" charset="0"/>
              </a:endParaRPr>
            </a:p>
            <a:p>
              <a:pPr algn="ctr" fontAlgn="auto">
                <a:spcBef>
                  <a:spcPts val="0"/>
                </a:spcBef>
                <a:spcAft>
                  <a:spcPts val="0"/>
                </a:spcAft>
              </a:pPr>
              <a:r>
                <a:rPr lang="cs-CZ" sz="2400" u="sng" dirty="0">
                  <a:solidFill>
                    <a:prstClr val="black"/>
                  </a:solidFill>
                  <a:latin typeface="Calibri"/>
                  <a:cs typeface="Arial" charset="0"/>
                </a:rPr>
                <a:t>Lubnice 20, 671 07 Uherčice, okres Znojmo, IČO 49438026</a:t>
              </a:r>
            </a:p>
            <a:p>
              <a:pPr algn="ctr" fontAlgn="auto">
                <a:spcBef>
                  <a:spcPts val="0"/>
                </a:spcBef>
                <a:spcAft>
                  <a:spcPts val="0"/>
                </a:spcAft>
              </a:pPr>
              <a:endParaRPr lang="cs-CZ" sz="2400" dirty="0">
                <a:solidFill>
                  <a:prstClr val="black"/>
                </a:solidFill>
                <a:latin typeface="Calibri"/>
                <a:cs typeface="Arial" charset="0"/>
              </a:endParaRPr>
            </a:p>
            <a:p>
              <a:pPr algn="ctr" fontAlgn="auto">
                <a:spcBef>
                  <a:spcPts val="0"/>
                </a:spcBef>
                <a:spcAft>
                  <a:spcPts val="0"/>
                </a:spcAft>
              </a:pPr>
              <a:r>
                <a:rPr lang="cs-CZ" sz="2400" dirty="0">
                  <a:solidFill>
                    <a:prstClr val="black"/>
                  </a:solidFill>
                  <a:latin typeface="Calibri"/>
                  <a:cs typeface="Arial" charset="0"/>
                </a:rPr>
                <a:t>Tel.515298438, e-mail: zslub@mboxzn.cz</a:t>
              </a:r>
            </a:p>
          </p:txBody>
        </p:sp>
        <p:sp>
          <p:nvSpPr>
            <p:cNvPr id="7" name="Text Box 6"/>
            <p:cNvSpPr txBox="1">
              <a:spLocks noChangeArrowheads="1"/>
            </p:cNvSpPr>
            <p:nvPr/>
          </p:nvSpPr>
          <p:spPr bwMode="auto">
            <a:xfrm>
              <a:off x="0" y="3339"/>
              <a:ext cx="5760" cy="21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fontAlgn="auto">
                <a:spcBef>
                  <a:spcPct val="50000"/>
                </a:spcBef>
                <a:spcAft>
                  <a:spcPts val="0"/>
                </a:spcAft>
              </a:pPr>
              <a:endParaRPr lang="cs-CZ" sz="2400" b="1" dirty="0" smtClean="0">
                <a:solidFill>
                  <a:prstClr val="black"/>
                </a:solidFill>
                <a:latin typeface="Calibri"/>
                <a:cs typeface="Arial" charset="0"/>
              </a:endParaRPr>
            </a:p>
            <a:p>
              <a:pPr algn="ctr" fontAlgn="auto">
                <a:spcBef>
                  <a:spcPct val="50000"/>
                </a:spcBef>
                <a:spcAft>
                  <a:spcPts val="0"/>
                </a:spcAft>
              </a:pPr>
              <a:endParaRPr lang="cs-CZ" sz="2400" b="1" dirty="0" smtClean="0">
                <a:solidFill>
                  <a:prstClr val="black"/>
                </a:solidFill>
                <a:latin typeface="Calibri"/>
                <a:cs typeface="Arial" charset="0"/>
              </a:endParaRPr>
            </a:p>
            <a:p>
              <a:pPr algn="ctr" fontAlgn="auto">
                <a:spcBef>
                  <a:spcPct val="50000"/>
                </a:spcBef>
                <a:spcAft>
                  <a:spcPts val="0"/>
                </a:spcAft>
              </a:pPr>
              <a:endParaRPr lang="cs-CZ" sz="2400" b="1" dirty="0" smtClean="0">
                <a:solidFill>
                  <a:prstClr val="black"/>
                </a:solidFill>
                <a:latin typeface="Calibri"/>
                <a:cs typeface="Arial" charset="0"/>
              </a:endParaRPr>
            </a:p>
            <a:p>
              <a:pPr algn="ctr" fontAlgn="auto">
                <a:spcBef>
                  <a:spcPct val="50000"/>
                </a:spcBef>
                <a:spcAft>
                  <a:spcPts val="0"/>
                </a:spcAft>
              </a:pPr>
              <a:r>
                <a:rPr lang="cs-CZ" sz="2400" b="1" dirty="0" smtClean="0">
                  <a:solidFill>
                    <a:prstClr val="black"/>
                  </a:solidFill>
                  <a:latin typeface="Calibri"/>
                  <a:cs typeface="Arial" charset="0"/>
                </a:rPr>
                <a:t>Číslo </a:t>
              </a:r>
              <a:r>
                <a:rPr lang="cs-CZ" sz="2400" b="1" dirty="0">
                  <a:solidFill>
                    <a:prstClr val="black"/>
                  </a:solidFill>
                  <a:latin typeface="Calibri"/>
                  <a:cs typeface="Arial" charset="0"/>
                </a:rPr>
                <a:t>DUM:  </a:t>
              </a:r>
              <a:r>
                <a:rPr lang="cs-CZ" sz="2400" b="1" dirty="0" smtClean="0">
                  <a:solidFill>
                    <a:prstClr val="black"/>
                  </a:solidFill>
                  <a:latin typeface="Calibri"/>
                  <a:cs typeface="Arial" charset="0"/>
                </a:rPr>
                <a:t>VY_32_INOVACE_CJ9_07</a:t>
              </a:r>
              <a:r>
                <a:rPr lang="cs-CZ" b="1" dirty="0" smtClean="0">
                  <a:solidFill>
                    <a:prstClr val="black"/>
                  </a:solidFill>
                  <a:latin typeface="Calibri"/>
                  <a:cs typeface="Arial" charset="0"/>
                </a:rPr>
                <a:t> </a:t>
              </a:r>
              <a:endParaRPr lang="cs-CZ" b="1" dirty="0">
                <a:solidFill>
                  <a:prstClr val="black"/>
                </a:solidFill>
                <a:latin typeface="Calibri"/>
                <a:cs typeface="Arial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xmlns="" val="26327469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Autor:</a:t>
            </a:r>
            <a:r>
              <a:rPr lang="cs-CZ" dirty="0"/>
              <a:t> </a:t>
            </a:r>
            <a:r>
              <a:rPr lang="cs-CZ" dirty="0" smtClean="0"/>
              <a:t>Mgr. Pavlína </a:t>
            </a:r>
            <a:r>
              <a:rPr lang="cs-CZ" dirty="0" err="1" smtClean="0"/>
              <a:t>Nikolová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Datum tvorby: </a:t>
            </a:r>
            <a:r>
              <a:rPr lang="cs-CZ" dirty="0"/>
              <a:t>8</a:t>
            </a:r>
            <a:r>
              <a:rPr lang="cs-CZ" dirty="0" smtClean="0"/>
              <a:t>. </a:t>
            </a:r>
            <a:r>
              <a:rPr lang="cs-CZ" dirty="0" smtClean="0"/>
              <a:t>10</a:t>
            </a:r>
            <a:r>
              <a:rPr lang="cs-CZ" dirty="0" smtClean="0"/>
              <a:t>. </a:t>
            </a:r>
            <a:r>
              <a:rPr lang="cs-CZ" dirty="0" smtClean="0"/>
              <a:t>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330603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a metodický pokyn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</a:t>
            </a:r>
            <a:r>
              <a:rPr lang="cs-CZ" dirty="0" smtClean="0"/>
              <a:t>ateriál je určen pro žáky 9. třídy ZŠ</a:t>
            </a:r>
          </a:p>
          <a:p>
            <a:r>
              <a:rPr lang="cs-CZ" dirty="0" smtClean="0"/>
              <a:t>slouží k zopakování </a:t>
            </a:r>
            <a:r>
              <a:rPr lang="cs-CZ" dirty="0" smtClean="0"/>
              <a:t>rozdílu mezi rčením a příslovím, v závěru žáci doplňují druhou polovinu přísloví a na webových stránkách si mohou procvičit jak </a:t>
            </a:r>
            <a:r>
              <a:rPr lang="cs-CZ" smtClean="0"/>
              <a:t>rozumí příslovím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137861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9. třída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Rčení a </a:t>
            </a:r>
            <a:r>
              <a:rPr lang="cs-CZ" smtClean="0"/>
              <a:t>přísloví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Nadpis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je rčení a co je přísloví?</a:t>
            </a:r>
            <a:endParaRPr lang="cs-CZ" dirty="0"/>
          </a:p>
        </p:txBody>
      </p:sp>
      <p:sp>
        <p:nvSpPr>
          <p:cNvPr id="14" name="Zástupný symbol pro obsah 13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605808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	RČENÍ						PŘÍSLOVÍ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267744" y="2420888"/>
            <a:ext cx="53285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UDĚLAT KOZLA ZAHRADNÍKEM</a:t>
            </a:r>
            <a:endParaRPr lang="cs-CZ" i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195736" y="5085184"/>
            <a:ext cx="5400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UTÁHNOUT NA VAŘENÉ NUDLI</a:t>
            </a:r>
            <a:endParaRPr lang="cs-CZ" i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483768" y="3717032"/>
            <a:ext cx="52565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KOUPIT ZA PĚT PRSTŮ</a:t>
            </a:r>
            <a:endParaRPr lang="cs-CZ" i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619672" y="3068960"/>
            <a:ext cx="62646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ŠEVCOVA ŽENA A KOVÁŘOVA KOBYLA CHODÍ BOSY</a:t>
            </a:r>
            <a:endParaRPr lang="cs-CZ" i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763688" y="4437112"/>
            <a:ext cx="5544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HLOUPÝ KDO DÁVÁ, HLOUPĚJŠÍ KDO NEBERE</a:t>
            </a:r>
            <a:endParaRPr lang="cs-CZ" i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4514 0.00463 L -0.20486 0.00463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5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0625 0.00462 L 0.14375 0.00462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1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7483 0.00462 L 0.17517 0.00462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711 0.00462 L -0.19289 0.00462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5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7" grpId="0"/>
      <p:bldP spid="18" grpId="0"/>
      <p:bldP spid="19" grpId="0"/>
      <p:bldP spid="2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Nadpis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Vysvětli:</a:t>
            </a:r>
            <a:endParaRPr lang="cs-CZ" dirty="0"/>
          </a:p>
        </p:txBody>
      </p:sp>
      <p:sp>
        <p:nvSpPr>
          <p:cNvPr id="14" name="Zástupný symbol pro obsah 13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605808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	RČENÍ						PŘÍSLOVÍ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267744" y="2420888"/>
            <a:ext cx="53285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UDĚLAT KOZLA ZAHRADNÍKEM</a:t>
            </a:r>
            <a:endParaRPr lang="cs-CZ" i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195736" y="5085184"/>
            <a:ext cx="5400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UTÁHNOUT NA VAŘENÉ NUDLI</a:t>
            </a:r>
            <a:endParaRPr lang="cs-CZ" i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483768" y="3717032"/>
            <a:ext cx="52565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KOUPIT ZA PĚT PRSTŮ</a:t>
            </a:r>
            <a:endParaRPr lang="cs-CZ" i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619672" y="3068960"/>
            <a:ext cx="62646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ŠEVCOVA ŽENA A KOVÁŘOVA KOBYLA CHODÍ BOSY</a:t>
            </a:r>
            <a:endParaRPr lang="cs-CZ" i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763688" y="4437112"/>
            <a:ext cx="5544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HLOUPÝ KDO DÁVÁ, HLOUPĚJŠÍ KDO NEBERE</a:t>
            </a:r>
            <a:endParaRPr lang="cs-CZ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mají společné? Čím se liší?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Rčení: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Přísloví: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mají společné? Čím se liší?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Rčení:</a:t>
            </a:r>
          </a:p>
          <a:p>
            <a:r>
              <a:rPr lang="cs-CZ" dirty="0" smtClean="0"/>
              <a:t>útvar lidové slovesnosti</a:t>
            </a:r>
          </a:p>
          <a:p>
            <a:r>
              <a:rPr lang="cs-CZ" dirty="0" smtClean="0"/>
              <a:t>nechápeme doslovně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Přísloví:</a:t>
            </a:r>
          </a:p>
          <a:p>
            <a:r>
              <a:rPr lang="cs-CZ" dirty="0" smtClean="0"/>
              <a:t>útvar lidové slovesnosti</a:t>
            </a:r>
          </a:p>
          <a:p>
            <a:r>
              <a:rPr lang="cs-CZ" dirty="0" smtClean="0"/>
              <a:t>nechápeme doslovně</a:t>
            </a:r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mají společné? Čím se liší?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Rčení:</a:t>
            </a:r>
          </a:p>
          <a:p>
            <a:r>
              <a:rPr lang="cs-CZ" dirty="0" smtClean="0"/>
              <a:t>útvar lidové slovesnosti</a:t>
            </a:r>
          </a:p>
          <a:p>
            <a:r>
              <a:rPr lang="cs-CZ" dirty="0" smtClean="0"/>
              <a:t>nechápeme doslovně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Přísloví:</a:t>
            </a:r>
          </a:p>
          <a:p>
            <a:r>
              <a:rPr lang="cs-CZ" dirty="0" smtClean="0"/>
              <a:t>útvar lidové slovesnosti</a:t>
            </a:r>
          </a:p>
          <a:p>
            <a:r>
              <a:rPr lang="cs-CZ" dirty="0" smtClean="0"/>
              <a:t>nechápeme doslovně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>
                <a:solidFill>
                  <a:srgbClr val="C00000"/>
                </a:solidFill>
              </a:rPr>
              <a:t>smyslem přísloví je mravní ponaučení!!!</a:t>
            </a:r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Dokonči tato přísloví: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Zvyk je…</a:t>
            </a:r>
          </a:p>
          <a:p>
            <a:pPr>
              <a:buNone/>
            </a:pPr>
            <a:r>
              <a:rPr lang="cs-CZ" dirty="0" smtClean="0"/>
              <a:t>Veselá mysl,…</a:t>
            </a:r>
          </a:p>
          <a:p>
            <a:pPr>
              <a:buNone/>
            </a:pPr>
            <a:r>
              <a:rPr lang="cs-CZ" dirty="0" smtClean="0"/>
              <a:t>Kolik řečí umíš,…</a:t>
            </a:r>
          </a:p>
          <a:p>
            <a:pPr>
              <a:buNone/>
            </a:pPr>
            <a:r>
              <a:rPr lang="cs-CZ" dirty="0" smtClean="0"/>
              <a:t>Mladí ležáci,…</a:t>
            </a:r>
          </a:p>
          <a:p>
            <a:pPr>
              <a:buNone/>
            </a:pPr>
            <a:r>
              <a:rPr lang="cs-CZ" dirty="0" smtClean="0"/>
              <a:t>Nechval dne…</a:t>
            </a:r>
          </a:p>
          <a:p>
            <a:pPr>
              <a:buNone/>
            </a:pPr>
            <a:r>
              <a:rPr lang="cs-CZ" dirty="0" smtClean="0"/>
              <a:t>Těžko na cvičišti,…</a:t>
            </a:r>
          </a:p>
          <a:p>
            <a:pPr>
              <a:buNone/>
            </a:pPr>
            <a:r>
              <a:rPr lang="cs-CZ" dirty="0" smtClean="0"/>
              <a:t>Každý chvilku…</a:t>
            </a:r>
          </a:p>
          <a:p>
            <a:pPr>
              <a:buNone/>
            </a:pPr>
            <a:r>
              <a:rPr lang="cs-CZ" dirty="0" smtClean="0"/>
              <a:t>Koho chleba jíš,…</a:t>
            </a:r>
          </a:p>
          <a:p>
            <a:pPr>
              <a:buNone/>
            </a:pPr>
            <a:r>
              <a:rPr lang="cs-CZ" dirty="0" smtClean="0"/>
              <a:t>Není všechno zlato,…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Souhlasíš s těmito příslovími?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Zvyk je železná košile.</a:t>
            </a:r>
          </a:p>
          <a:p>
            <a:pPr>
              <a:buNone/>
            </a:pPr>
            <a:r>
              <a:rPr lang="cs-CZ" dirty="0" smtClean="0"/>
              <a:t>Veselá mysl, půl zdraví.</a:t>
            </a:r>
          </a:p>
          <a:p>
            <a:pPr>
              <a:buNone/>
            </a:pPr>
            <a:r>
              <a:rPr lang="cs-CZ" dirty="0" smtClean="0"/>
              <a:t>Kolik řečí umíš, tolikrát jsi člověkem.</a:t>
            </a:r>
          </a:p>
          <a:p>
            <a:pPr>
              <a:buNone/>
            </a:pPr>
            <a:r>
              <a:rPr lang="cs-CZ" dirty="0" smtClean="0"/>
              <a:t>Mladí ležáci, staří žebráci.</a:t>
            </a:r>
          </a:p>
          <a:p>
            <a:pPr>
              <a:buNone/>
            </a:pPr>
            <a:r>
              <a:rPr lang="cs-CZ" dirty="0" smtClean="0"/>
              <a:t>Nechval dne před večerem.</a:t>
            </a:r>
          </a:p>
          <a:p>
            <a:pPr>
              <a:buNone/>
            </a:pPr>
            <a:r>
              <a:rPr lang="cs-CZ" dirty="0" smtClean="0"/>
              <a:t>Těžko na cvičišti, lehko na bojišti.</a:t>
            </a:r>
          </a:p>
          <a:p>
            <a:pPr>
              <a:buNone/>
            </a:pPr>
            <a:r>
              <a:rPr lang="cs-CZ" dirty="0" smtClean="0"/>
              <a:t>Každý chvilku tahá pilku.</a:t>
            </a:r>
          </a:p>
          <a:p>
            <a:pPr>
              <a:buNone/>
            </a:pPr>
            <a:r>
              <a:rPr lang="cs-CZ" dirty="0" smtClean="0"/>
              <a:t>Koho chleba jíš, toho píseň zpívej.</a:t>
            </a:r>
          </a:p>
          <a:p>
            <a:pPr>
              <a:buNone/>
            </a:pPr>
            <a:r>
              <a:rPr lang="cs-CZ" dirty="0" smtClean="0"/>
              <a:t>Není všechno zlato, co se třpytí.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Poznáte česká přísloví ve vědeckém jazyce?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pozitivni</a:t>
            </a:r>
            <a:r>
              <a:rPr lang="cs-CZ" dirty="0" smtClean="0">
                <a:hlinkClick r:id="rId2"/>
              </a:rPr>
              <a:t>-noviny.</a:t>
            </a:r>
            <a:r>
              <a:rPr lang="cs-CZ" dirty="0" err="1" smtClean="0">
                <a:hlinkClick r:id="rId2"/>
              </a:rPr>
              <a:t>cz</a:t>
            </a:r>
            <a:r>
              <a:rPr lang="cs-CZ" dirty="0" smtClean="0">
                <a:hlinkClick r:id="rId2"/>
              </a:rPr>
              <a:t>/643.html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55</TotalTime>
  <Words>323</Words>
  <Application>Microsoft Office PowerPoint</Application>
  <PresentationFormat>Předvádění na obrazovce (4:3)</PresentationFormat>
  <Paragraphs>79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Administrativní</vt:lpstr>
      <vt:lpstr>Snímek 1</vt:lpstr>
      <vt:lpstr>Snímek 2</vt:lpstr>
      <vt:lpstr>Anotace a metodický pokyn</vt:lpstr>
      <vt:lpstr>Rčení a přísloví </vt:lpstr>
      <vt:lpstr>Co je rčení a co je přísloví?</vt:lpstr>
      <vt:lpstr>Vysvětli:</vt:lpstr>
      <vt:lpstr>Co mají společné? Čím se liší?</vt:lpstr>
      <vt:lpstr>Co mají společné? Čím se liší?</vt:lpstr>
      <vt:lpstr>Co mají společné? Čím se liší?</vt:lpstr>
      <vt:lpstr>Dokonči tato přísloví:</vt:lpstr>
      <vt:lpstr>Souhlasíš s těmito příslovími?</vt:lpstr>
      <vt:lpstr>Poznáte česká přísloví ve vědeckém jazyce?</vt:lpstr>
    </vt:vector>
  </TitlesOfParts>
  <Company>Preinstalled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Rčení, přísloví a pranostika</dc:title>
  <dc:creator>User</dc:creator>
  <cp:lastModifiedBy>User</cp:lastModifiedBy>
  <cp:revision>3</cp:revision>
  <dcterms:created xsi:type="dcterms:W3CDTF">2012-10-08T18:43:27Z</dcterms:created>
  <dcterms:modified xsi:type="dcterms:W3CDTF">2012-11-18T17:08:53Z</dcterms:modified>
</cp:coreProperties>
</file>