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  <p:sldId id="26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00E47CF-5E14-40A3-A041-62132E44908A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60919B6-74BA-4D4A-B517-FCBD5614C7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eskaprirovnani.cz/vsechna-prirovnan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 noGrp="1"/>
          </p:cNvGrpSpPr>
          <p:nvPr/>
        </p:nvGrpSpPr>
        <p:grpSpPr bwMode="auto">
          <a:xfrm>
            <a:off x="395536" y="274638"/>
            <a:ext cx="8291264" cy="5425594"/>
            <a:chOff x="0" y="0"/>
            <a:chExt cx="5760" cy="5487"/>
          </a:xfrm>
        </p:grpSpPr>
        <p:pic>
          <p:nvPicPr>
            <p:cNvPr id="5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 b="48225"/>
            <a:stretch>
              <a:fillRect/>
            </a:stretch>
          </p:blipFill>
          <p:spPr bwMode="auto">
            <a:xfrm>
              <a:off x="0" y="0"/>
              <a:ext cx="5760" cy="1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30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cs-CZ" sz="2400" dirty="0" smtClean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cs-CZ" sz="2400" dirty="0" smtClean="0">
                  <a:solidFill>
                    <a:prstClr val="black"/>
                  </a:solidFill>
                  <a:latin typeface="Calibri"/>
                  <a:cs typeface="Arial" charset="0"/>
                </a:rPr>
                <a:t>CZ </a:t>
              </a:r>
              <a:r>
                <a:rPr lang="cs-CZ" sz="2400" dirty="0">
                  <a:solidFill>
                    <a:prstClr val="black"/>
                  </a:solidFill>
                  <a:latin typeface="Calibri"/>
                  <a:cs typeface="Arial" charset="0"/>
                </a:rPr>
                <a:t>1.07/1.4.00/21.1962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cs-CZ" sz="2400" dirty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cs-CZ" sz="2400" dirty="0">
                  <a:solidFill>
                    <a:prstClr val="black"/>
                  </a:solidFill>
                  <a:latin typeface="Calibri"/>
                  <a:cs typeface="Arial" charset="0"/>
                </a:rPr>
                <a:t>Základní škola, Lubnice, okres Znojmo, příspěvková organizace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cs-CZ" sz="2400" u="sng" dirty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cs-CZ" sz="2400" u="sng" dirty="0">
                  <a:solidFill>
                    <a:prstClr val="black"/>
                  </a:solidFill>
                  <a:latin typeface="Calibri"/>
                  <a:cs typeface="Arial" charset="0"/>
                </a:rPr>
                <a:t>Lubnice 20, 671 07 Uherčice, okres Znojmo, IČO 49438026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cs-CZ" sz="2400" dirty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cs-CZ" sz="2400" dirty="0">
                  <a:solidFill>
                    <a:prstClr val="black"/>
                  </a:solidFill>
                  <a:latin typeface="Calibri"/>
                  <a:cs typeface="Arial" charset="0"/>
                </a:rPr>
                <a:t>Tel.515298438, e-mail: zslub@mboxzn.cz</a:t>
              </a: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endParaRPr lang="cs-CZ" sz="2400" b="1" dirty="0" smtClean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endParaRPr lang="cs-CZ" sz="2400" b="1" dirty="0" smtClean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endParaRPr lang="cs-CZ" sz="2400" b="1" dirty="0" smtClean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r>
                <a:rPr lang="cs-CZ" sz="2400" b="1" dirty="0" smtClean="0">
                  <a:solidFill>
                    <a:prstClr val="black"/>
                  </a:solidFill>
                  <a:latin typeface="Calibri"/>
                  <a:cs typeface="Arial" charset="0"/>
                </a:rPr>
                <a:t>Číslo </a:t>
              </a:r>
              <a:r>
                <a:rPr lang="cs-CZ" sz="2400" b="1" dirty="0">
                  <a:solidFill>
                    <a:prstClr val="black"/>
                  </a:solidFill>
                  <a:latin typeface="Calibri"/>
                  <a:cs typeface="Arial" charset="0"/>
                </a:rPr>
                <a:t>DUM:  </a:t>
              </a:r>
              <a:r>
                <a:rPr lang="cs-CZ" sz="2400" b="1" dirty="0" smtClean="0">
                  <a:solidFill>
                    <a:prstClr val="black"/>
                  </a:solidFill>
                  <a:latin typeface="Calibri"/>
                  <a:cs typeface="Arial" charset="0"/>
                </a:rPr>
                <a:t>VY_32_INOVACE_CJ9_08</a:t>
              </a:r>
              <a:r>
                <a:rPr lang="cs-CZ" b="1" dirty="0" smtClean="0">
                  <a:solidFill>
                    <a:prstClr val="black"/>
                  </a:solidFill>
                  <a:latin typeface="Calibri"/>
                  <a:cs typeface="Arial" charset="0"/>
                </a:rPr>
                <a:t> </a:t>
              </a:r>
              <a:endParaRPr lang="cs-CZ" b="1" dirty="0">
                <a:solidFill>
                  <a:prstClr val="black"/>
                </a:solidFill>
                <a:latin typeface="Calibri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3274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Autor:</a:t>
            </a:r>
            <a:r>
              <a:rPr lang="cs-CZ" dirty="0"/>
              <a:t> </a:t>
            </a:r>
            <a:r>
              <a:rPr lang="cs-CZ" dirty="0" smtClean="0"/>
              <a:t>Mgr. Pavlína </a:t>
            </a:r>
            <a:r>
              <a:rPr lang="cs-CZ" dirty="0" err="1" smtClean="0"/>
              <a:t>Nikolová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Datum tvorby: </a:t>
            </a:r>
            <a:r>
              <a:rPr lang="cs-CZ" dirty="0" smtClean="0"/>
              <a:t>10</a:t>
            </a:r>
            <a:r>
              <a:rPr lang="cs-CZ" dirty="0" smtClean="0"/>
              <a:t>. </a:t>
            </a:r>
            <a:r>
              <a:rPr lang="cs-CZ" dirty="0" smtClean="0"/>
              <a:t>10</a:t>
            </a:r>
            <a:r>
              <a:rPr lang="cs-CZ" dirty="0" smtClean="0"/>
              <a:t>. </a:t>
            </a:r>
            <a:r>
              <a:rPr lang="cs-CZ" dirty="0" smtClean="0"/>
              <a:t>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306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ateriál je určen pro žáky 9. třídy ZŠ</a:t>
            </a:r>
          </a:p>
          <a:p>
            <a:r>
              <a:rPr lang="cs-CZ" dirty="0" smtClean="0"/>
              <a:t>slouží k zopakování </a:t>
            </a:r>
            <a:r>
              <a:rPr lang="cs-CZ" dirty="0" smtClean="0"/>
              <a:t>pojmu pranostika a přirovnání, sestavují zpřeházené pranostiky a doplňují vhodná přirovnání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378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Pranostiky, přirovnání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jsou to pranostiky?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jsou to pranostiky?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žánr lidové slovesnosti</a:t>
            </a:r>
          </a:p>
          <a:p>
            <a:r>
              <a:rPr lang="cs-CZ" dirty="0" smtClean="0"/>
              <a:t>dává do souvislosti meteorologické jevy na základě dlouhodobého pozorování a zkušenosti.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jsou to pranostiky?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žánr lidové slovesnosti</a:t>
            </a:r>
          </a:p>
          <a:p>
            <a:r>
              <a:rPr lang="cs-CZ" dirty="0" smtClean="0"/>
              <a:t>dává do souvislosti meteorologické jevy na základě dlouhodobého pozorování a zkušenosti.</a:t>
            </a:r>
          </a:p>
          <a:p>
            <a:r>
              <a:rPr lang="cs-CZ" dirty="0" smtClean="0"/>
              <a:t>latinské </a:t>
            </a:r>
            <a:r>
              <a:rPr lang="cs-CZ" dirty="0" err="1" smtClean="0"/>
              <a:t>prognosis</a:t>
            </a:r>
            <a:r>
              <a:rPr lang="cs-CZ" dirty="0" smtClean="0"/>
              <a:t> = předpověď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 sešitu přepiš správně tyto pranostiky: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Únor bílý </a:t>
            </a:r>
            <a:r>
              <a:rPr lang="cs-CZ" dirty="0" smtClean="0"/>
              <a:t>– čtyřice</a:t>
            </a:r>
            <a:r>
              <a:rPr lang="cs-CZ" dirty="0" smtClean="0"/>
              <a:t>t </a:t>
            </a:r>
            <a:r>
              <a:rPr lang="cs-CZ" smtClean="0"/>
              <a:t>dní kape</a:t>
            </a:r>
            <a:r>
              <a:rPr lang="cs-CZ" smtClean="0"/>
              <a:t>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Svatá Lucie – jaro jde do dvoru.</a:t>
            </a:r>
          </a:p>
          <a:p>
            <a:pPr>
              <a:buNone/>
            </a:pPr>
            <a:r>
              <a:rPr lang="cs-CZ" dirty="0" smtClean="0"/>
              <a:t>Na Hromnice – pole sílí.</a:t>
            </a:r>
          </a:p>
          <a:p>
            <a:pPr>
              <a:buNone/>
            </a:pPr>
            <a:r>
              <a:rPr lang="cs-CZ" dirty="0" smtClean="0"/>
              <a:t>Na svatého Jiří – schováme se pod peřinu.</a:t>
            </a:r>
          </a:p>
          <a:p>
            <a:pPr>
              <a:buNone/>
            </a:pPr>
            <a:r>
              <a:rPr lang="cs-CZ" dirty="0" smtClean="0"/>
              <a:t>Svatá Anna – ještě tam </a:t>
            </a:r>
            <a:r>
              <a:rPr lang="cs-CZ" dirty="0" err="1" smtClean="0"/>
              <a:t>budem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Na svatou Barboru – noci upije a dne nepřidá.</a:t>
            </a:r>
          </a:p>
          <a:p>
            <a:pPr>
              <a:buNone/>
            </a:pPr>
            <a:r>
              <a:rPr lang="cs-CZ" dirty="0" smtClean="0"/>
              <a:t>Medardova kápě – o hodinu více.</a:t>
            </a:r>
          </a:p>
          <a:p>
            <a:pPr>
              <a:buNone/>
            </a:pPr>
            <a:r>
              <a:rPr lang="cs-CZ" dirty="0" smtClean="0"/>
              <a:t>Na svatou Kateřinu – vylézají hadi a štíři.</a:t>
            </a:r>
          </a:p>
          <a:p>
            <a:pPr>
              <a:buNone/>
            </a:pPr>
            <a:r>
              <a:rPr lang="cs-CZ" dirty="0" smtClean="0"/>
              <a:t>Duben – chladna z rána.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to je přirovnání?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to je přirovnání?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Pojmenování na základě podobnosti jevů.</a:t>
            </a:r>
          </a:p>
          <a:p>
            <a:pPr>
              <a:buNone/>
            </a:pPr>
            <a:r>
              <a:rPr lang="cs-CZ" dirty="0" smtClean="0"/>
              <a:t>Doplň: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/>
              <a:t>Štíhlý jako….</a:t>
            </a:r>
          </a:p>
          <a:p>
            <a:pPr>
              <a:buNone/>
            </a:pPr>
            <a:r>
              <a:rPr lang="cs-CZ" i="1" dirty="0" smtClean="0"/>
              <a:t>Chytrý jako…</a:t>
            </a:r>
          </a:p>
          <a:p>
            <a:pPr>
              <a:buNone/>
            </a:pPr>
            <a:r>
              <a:rPr lang="cs-CZ" i="1" dirty="0" smtClean="0"/>
              <a:t>Líný jako…</a:t>
            </a:r>
          </a:p>
          <a:p>
            <a:pPr>
              <a:buNone/>
            </a:pPr>
            <a:r>
              <a:rPr lang="cs-CZ" i="1" dirty="0" smtClean="0"/>
              <a:t>Má sílu jako…</a:t>
            </a:r>
          </a:p>
          <a:p>
            <a:pPr>
              <a:buNone/>
            </a:pPr>
            <a:r>
              <a:rPr lang="cs-CZ" i="1" dirty="0" smtClean="0"/>
              <a:t>Je levý jako…</a:t>
            </a:r>
          </a:p>
          <a:p>
            <a:pPr>
              <a:buNone/>
            </a:pPr>
            <a:r>
              <a:rPr lang="cs-CZ" i="1" dirty="0" smtClean="0"/>
              <a:t>Čilý jako…</a:t>
            </a:r>
            <a:endParaRPr lang="cs-CZ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Napiš krátkou charakteristiku nějakého člověka, ve které použiješ vhodné přirovnání. Čerpat inspiraci můžeš z těchto webových stránek: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ceskaprirovnani.cz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vsechna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prirovnani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42</TotalTime>
  <Words>269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Modul</vt:lpstr>
      <vt:lpstr>Snímek 1</vt:lpstr>
      <vt:lpstr>Snímek 2</vt:lpstr>
      <vt:lpstr>Anotace a metodický pokyn</vt:lpstr>
      <vt:lpstr>Pranostiky, přirovnání</vt:lpstr>
      <vt:lpstr>Co jsou to pranostiky?</vt:lpstr>
      <vt:lpstr>Co jsou to pranostiky?</vt:lpstr>
      <vt:lpstr>Co jsou to pranostiky?</vt:lpstr>
      <vt:lpstr>Do sešitu přepiš správně tyto pranostiky:</vt:lpstr>
      <vt:lpstr>Co to je přirovnání?</vt:lpstr>
      <vt:lpstr>Co to je přirovnání?</vt:lpstr>
      <vt:lpstr>Úkol:</vt:lpstr>
    </vt:vector>
  </TitlesOfParts>
  <Company>Preinstalled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Pranostiky, přirovnání</dc:title>
  <dc:creator>User</dc:creator>
  <cp:lastModifiedBy>User</cp:lastModifiedBy>
  <cp:revision>3</cp:revision>
  <dcterms:created xsi:type="dcterms:W3CDTF">2012-10-10T15:06:35Z</dcterms:created>
  <dcterms:modified xsi:type="dcterms:W3CDTF">2012-11-18T17:38:00Z</dcterms:modified>
</cp:coreProperties>
</file>