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91" r:id="rId2"/>
    <p:sldId id="292" r:id="rId3"/>
    <p:sldId id="293" r:id="rId4"/>
    <p:sldId id="256" r:id="rId5"/>
    <p:sldId id="257" r:id="rId6"/>
    <p:sldId id="258" r:id="rId7"/>
    <p:sldId id="261" r:id="rId8"/>
    <p:sldId id="259" r:id="rId9"/>
    <p:sldId id="262" r:id="rId10"/>
    <p:sldId id="260" r:id="rId11"/>
    <p:sldId id="263" r:id="rId12"/>
    <p:sldId id="264" r:id="rId13"/>
    <p:sldId id="265" r:id="rId14"/>
    <p:sldId id="266" r:id="rId15"/>
    <p:sldId id="267" r:id="rId16"/>
    <p:sldId id="268" r:id="rId17"/>
    <p:sldId id="270" r:id="rId18"/>
    <p:sldId id="269" r:id="rId19"/>
    <p:sldId id="271" r:id="rId20"/>
    <p:sldId id="272" r:id="rId21"/>
    <p:sldId id="273" r:id="rId22"/>
    <p:sldId id="274" r:id="rId23"/>
    <p:sldId id="275" r:id="rId24"/>
    <p:sldId id="276" r:id="rId25"/>
    <p:sldId id="277" r:id="rId26"/>
    <p:sldId id="278" r:id="rId27"/>
    <p:sldId id="279" r:id="rId28"/>
    <p:sldId id="280" r:id="rId29"/>
    <p:sldId id="281" r:id="rId30"/>
    <p:sldId id="282" r:id="rId31"/>
    <p:sldId id="283" r:id="rId32"/>
    <p:sldId id="284" r:id="rId33"/>
    <p:sldId id="285" r:id="rId34"/>
    <p:sldId id="286" r:id="rId35"/>
    <p:sldId id="287" r:id="rId36"/>
    <p:sldId id="288" r:id="rId37"/>
    <p:sldId id="289" r:id="rId38"/>
    <p:sldId id="290" r:id="rId3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D325D-8A4C-45B5-A17A-A79F05A7D29C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C8F436C-2CF1-4989-B568-0942A7C6B52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D325D-8A4C-45B5-A17A-A79F05A7D29C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8C8F436C-2CF1-4989-B568-0942A7C6B52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D325D-8A4C-45B5-A17A-A79F05A7D29C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C8F436C-2CF1-4989-B568-0942A7C6B52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27D325D-8A4C-45B5-A17A-A79F05A7D29C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8F436C-2CF1-4989-B568-0942A7C6B52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D325D-8A4C-45B5-A17A-A79F05A7D29C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8C8F436C-2CF1-4989-B568-0942A7C6B52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D325D-8A4C-45B5-A17A-A79F05A7D29C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8C8F436C-2CF1-4989-B568-0942A7C6B5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D325D-8A4C-45B5-A17A-A79F05A7D29C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C8F436C-2CF1-4989-B568-0942A7C6B5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C8F436C-2CF1-4989-B568-0942A7C6B52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D325D-8A4C-45B5-A17A-A79F05A7D29C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8C8F436C-2CF1-4989-B568-0942A7C6B52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27D325D-8A4C-45B5-A17A-A79F05A7D29C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D325D-8A4C-45B5-A17A-A79F05A7D29C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8F436C-2CF1-4989-B568-0942A7C6B5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8C8F436C-2CF1-4989-B568-0942A7C6B52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D325D-8A4C-45B5-A17A-A79F05A7D29C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27D325D-8A4C-45B5-A17A-A79F05A7D29C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C8F436C-2CF1-4989-B568-0942A7C6B52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7"/>
          <p:cNvGrpSpPr>
            <a:grpSpLocks noGrp="1"/>
          </p:cNvGrpSpPr>
          <p:nvPr/>
        </p:nvGrpSpPr>
        <p:grpSpPr bwMode="auto">
          <a:xfrm>
            <a:off x="395536" y="274638"/>
            <a:ext cx="8291264" cy="5425594"/>
            <a:chOff x="0" y="0"/>
            <a:chExt cx="5760" cy="5487"/>
          </a:xfrm>
        </p:grpSpPr>
        <p:pic>
          <p:nvPicPr>
            <p:cNvPr id="5" name="Obrázek 1"/>
            <p:cNvPicPr>
              <a:picLocks noChangeAspect="1" noChangeArrowheads="1"/>
            </p:cNvPicPr>
            <p:nvPr/>
          </p:nvPicPr>
          <p:blipFill>
            <a:blip r:embed="rId2" cstate="print"/>
            <a:srcRect b="48225"/>
            <a:stretch>
              <a:fillRect/>
            </a:stretch>
          </p:blipFill>
          <p:spPr bwMode="auto">
            <a:xfrm>
              <a:off x="0" y="0"/>
              <a:ext cx="5760" cy="129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6" name="Text Box 5"/>
            <p:cNvSpPr txBox="1">
              <a:spLocks noChangeArrowheads="1"/>
            </p:cNvSpPr>
            <p:nvPr/>
          </p:nvSpPr>
          <p:spPr bwMode="auto">
            <a:xfrm>
              <a:off x="0" y="1570"/>
              <a:ext cx="5760" cy="30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</a:pPr>
              <a:endParaRPr lang="cs-CZ" sz="2400" dirty="0" smtClean="0">
                <a:solidFill>
                  <a:prstClr val="black"/>
                </a:solidFill>
                <a:latin typeface="Calibri"/>
                <a:cs typeface="Arial" charset="0"/>
              </a:endParaRPr>
            </a:p>
            <a:p>
              <a:pPr algn="ctr" fontAlgn="auto">
                <a:spcBef>
                  <a:spcPts val="0"/>
                </a:spcBef>
                <a:spcAft>
                  <a:spcPts val="0"/>
                </a:spcAft>
              </a:pPr>
              <a:r>
                <a:rPr lang="cs-CZ" sz="2400" dirty="0" smtClean="0">
                  <a:solidFill>
                    <a:prstClr val="black"/>
                  </a:solidFill>
                  <a:latin typeface="Calibri"/>
                  <a:cs typeface="Arial" charset="0"/>
                </a:rPr>
                <a:t>CZ </a:t>
              </a:r>
              <a:r>
                <a:rPr lang="cs-CZ" sz="2400" dirty="0">
                  <a:solidFill>
                    <a:prstClr val="black"/>
                  </a:solidFill>
                  <a:latin typeface="Calibri"/>
                  <a:cs typeface="Arial" charset="0"/>
                </a:rPr>
                <a:t>1.07/1.4.00/21.1962</a:t>
              </a:r>
            </a:p>
            <a:p>
              <a:pPr algn="ctr" fontAlgn="auto">
                <a:spcBef>
                  <a:spcPts val="0"/>
                </a:spcBef>
                <a:spcAft>
                  <a:spcPts val="0"/>
                </a:spcAft>
              </a:pPr>
              <a:endParaRPr lang="cs-CZ" sz="2400" dirty="0">
                <a:solidFill>
                  <a:prstClr val="black"/>
                </a:solidFill>
                <a:latin typeface="Calibri"/>
                <a:cs typeface="Arial" charset="0"/>
              </a:endParaRPr>
            </a:p>
            <a:p>
              <a:pPr algn="ctr" fontAlgn="auto">
                <a:spcBef>
                  <a:spcPts val="0"/>
                </a:spcBef>
                <a:spcAft>
                  <a:spcPts val="0"/>
                </a:spcAft>
              </a:pPr>
              <a:r>
                <a:rPr lang="cs-CZ" sz="2400" dirty="0">
                  <a:solidFill>
                    <a:prstClr val="black"/>
                  </a:solidFill>
                  <a:latin typeface="Calibri"/>
                  <a:cs typeface="Arial" charset="0"/>
                </a:rPr>
                <a:t>Základní škola, Lubnice, okres Znojmo, příspěvková organizace</a:t>
              </a:r>
            </a:p>
            <a:p>
              <a:pPr algn="ctr" fontAlgn="auto">
                <a:spcBef>
                  <a:spcPts val="0"/>
                </a:spcBef>
                <a:spcAft>
                  <a:spcPts val="0"/>
                </a:spcAft>
              </a:pPr>
              <a:endParaRPr lang="cs-CZ" sz="2400" u="sng" dirty="0">
                <a:solidFill>
                  <a:prstClr val="black"/>
                </a:solidFill>
                <a:latin typeface="Calibri"/>
                <a:cs typeface="Arial" charset="0"/>
              </a:endParaRPr>
            </a:p>
            <a:p>
              <a:pPr algn="ctr" fontAlgn="auto">
                <a:spcBef>
                  <a:spcPts val="0"/>
                </a:spcBef>
                <a:spcAft>
                  <a:spcPts val="0"/>
                </a:spcAft>
              </a:pPr>
              <a:r>
                <a:rPr lang="cs-CZ" sz="2400" u="sng" dirty="0">
                  <a:solidFill>
                    <a:prstClr val="black"/>
                  </a:solidFill>
                  <a:latin typeface="Calibri"/>
                  <a:cs typeface="Arial" charset="0"/>
                </a:rPr>
                <a:t>Lubnice 20, 671 07 Uherčice, okres Znojmo, IČO 49438026</a:t>
              </a:r>
            </a:p>
            <a:p>
              <a:pPr algn="ctr" fontAlgn="auto">
                <a:spcBef>
                  <a:spcPts val="0"/>
                </a:spcBef>
                <a:spcAft>
                  <a:spcPts val="0"/>
                </a:spcAft>
              </a:pPr>
              <a:endParaRPr lang="cs-CZ" sz="2400" dirty="0">
                <a:solidFill>
                  <a:prstClr val="black"/>
                </a:solidFill>
                <a:latin typeface="Calibri"/>
                <a:cs typeface="Arial" charset="0"/>
              </a:endParaRPr>
            </a:p>
            <a:p>
              <a:pPr algn="ctr" fontAlgn="auto">
                <a:spcBef>
                  <a:spcPts val="0"/>
                </a:spcBef>
                <a:spcAft>
                  <a:spcPts val="0"/>
                </a:spcAft>
              </a:pPr>
              <a:r>
                <a:rPr lang="cs-CZ" sz="2400" dirty="0">
                  <a:solidFill>
                    <a:prstClr val="black"/>
                  </a:solidFill>
                  <a:latin typeface="Calibri"/>
                  <a:cs typeface="Arial" charset="0"/>
                </a:rPr>
                <a:t>Tel.515298438, e-mail: zslub@mboxzn.cz</a:t>
              </a:r>
            </a:p>
          </p:txBody>
        </p:sp>
        <p:sp>
          <p:nvSpPr>
            <p:cNvPr id="7" name="Text Box 6"/>
            <p:cNvSpPr txBox="1">
              <a:spLocks noChangeArrowheads="1"/>
            </p:cNvSpPr>
            <p:nvPr/>
          </p:nvSpPr>
          <p:spPr bwMode="auto">
            <a:xfrm>
              <a:off x="0" y="3339"/>
              <a:ext cx="5760" cy="21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fontAlgn="auto">
                <a:spcBef>
                  <a:spcPct val="50000"/>
                </a:spcBef>
                <a:spcAft>
                  <a:spcPts val="0"/>
                </a:spcAft>
              </a:pPr>
              <a:endParaRPr lang="cs-CZ" sz="2400" b="1" dirty="0" smtClean="0">
                <a:solidFill>
                  <a:prstClr val="black"/>
                </a:solidFill>
                <a:latin typeface="Calibri"/>
                <a:cs typeface="Arial" charset="0"/>
              </a:endParaRPr>
            </a:p>
            <a:p>
              <a:pPr algn="ctr" fontAlgn="auto">
                <a:spcBef>
                  <a:spcPct val="50000"/>
                </a:spcBef>
                <a:spcAft>
                  <a:spcPts val="0"/>
                </a:spcAft>
              </a:pPr>
              <a:endParaRPr lang="cs-CZ" sz="2400" b="1" dirty="0" smtClean="0">
                <a:solidFill>
                  <a:prstClr val="black"/>
                </a:solidFill>
                <a:latin typeface="Calibri"/>
                <a:cs typeface="Arial" charset="0"/>
              </a:endParaRPr>
            </a:p>
            <a:p>
              <a:pPr algn="ctr" fontAlgn="auto">
                <a:spcBef>
                  <a:spcPct val="50000"/>
                </a:spcBef>
                <a:spcAft>
                  <a:spcPts val="0"/>
                </a:spcAft>
              </a:pPr>
              <a:endParaRPr lang="cs-CZ" sz="2400" b="1" dirty="0" smtClean="0">
                <a:solidFill>
                  <a:prstClr val="black"/>
                </a:solidFill>
                <a:latin typeface="Calibri"/>
                <a:cs typeface="Arial" charset="0"/>
              </a:endParaRPr>
            </a:p>
            <a:p>
              <a:pPr algn="ctr" fontAlgn="auto">
                <a:spcBef>
                  <a:spcPct val="50000"/>
                </a:spcBef>
                <a:spcAft>
                  <a:spcPts val="0"/>
                </a:spcAft>
              </a:pPr>
              <a:r>
                <a:rPr lang="cs-CZ" sz="2400" b="1" dirty="0" smtClean="0">
                  <a:solidFill>
                    <a:prstClr val="black"/>
                  </a:solidFill>
                  <a:latin typeface="Calibri"/>
                  <a:cs typeface="Arial" charset="0"/>
                </a:rPr>
                <a:t>Číslo </a:t>
              </a:r>
              <a:r>
                <a:rPr lang="cs-CZ" sz="2400" b="1" dirty="0">
                  <a:solidFill>
                    <a:prstClr val="black"/>
                  </a:solidFill>
                  <a:latin typeface="Calibri"/>
                  <a:cs typeface="Arial" charset="0"/>
                </a:rPr>
                <a:t>DUM:  </a:t>
              </a:r>
              <a:r>
                <a:rPr lang="cs-CZ" sz="2400" b="1" dirty="0" smtClean="0">
                  <a:solidFill>
                    <a:prstClr val="black"/>
                  </a:solidFill>
                  <a:latin typeface="Calibri"/>
                  <a:cs typeface="Arial" charset="0"/>
                </a:rPr>
                <a:t>VY_32_INOVACE_CJ9_09</a:t>
              </a:r>
              <a:r>
                <a:rPr lang="cs-CZ" b="1" dirty="0" smtClean="0">
                  <a:solidFill>
                    <a:prstClr val="black"/>
                  </a:solidFill>
                  <a:latin typeface="Calibri"/>
                  <a:cs typeface="Arial" charset="0"/>
                </a:rPr>
                <a:t> </a:t>
              </a:r>
              <a:endParaRPr lang="cs-CZ" b="1" dirty="0">
                <a:solidFill>
                  <a:prstClr val="black"/>
                </a:solidFill>
                <a:latin typeface="Calibri"/>
                <a:cs typeface="Arial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2632746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Autor:</a:t>
            </a:r>
            <a:r>
              <a:rPr lang="cs-CZ" dirty="0"/>
              <a:t> </a:t>
            </a:r>
            <a:r>
              <a:rPr lang="cs-CZ" dirty="0" smtClean="0"/>
              <a:t>Mgr. Pavlína </a:t>
            </a:r>
            <a:r>
              <a:rPr lang="cs-CZ" dirty="0" err="1" smtClean="0"/>
              <a:t>Nikolová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Datum tvorby: </a:t>
            </a:r>
            <a:r>
              <a:rPr lang="cs-CZ" dirty="0" smtClean="0"/>
              <a:t>29. 10. </a:t>
            </a:r>
            <a:r>
              <a:rPr lang="cs-CZ" dirty="0" smtClean="0"/>
              <a:t>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33060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metodický pokyn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</a:t>
            </a:r>
            <a:r>
              <a:rPr lang="cs-CZ" dirty="0" smtClean="0"/>
              <a:t>ateriál je určen pro žáky 9. třídy ZŠ</a:t>
            </a:r>
          </a:p>
          <a:p>
            <a:r>
              <a:rPr lang="cs-CZ" dirty="0" smtClean="0"/>
              <a:t>slouží k </a:t>
            </a:r>
            <a:r>
              <a:rPr lang="cs-CZ" dirty="0" smtClean="0"/>
              <a:t>ověření, jak dalece žáci rozumí cizím, běžně užívaným pojmům, formou kvízu žáci vybírají </a:t>
            </a:r>
            <a:r>
              <a:rPr lang="cs-CZ" smtClean="0"/>
              <a:t>správné řešení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3786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9. třída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Slova přejatá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4400" dirty="0" smtClean="0"/>
              <a:t>  Znáš význam těchto slov? </a:t>
            </a:r>
          </a:p>
          <a:p>
            <a:pPr>
              <a:buNone/>
            </a:pPr>
            <a:r>
              <a:rPr lang="cs-CZ" sz="4400" dirty="0" smtClean="0"/>
              <a:t>  </a:t>
            </a:r>
          </a:p>
          <a:p>
            <a:pPr>
              <a:buNone/>
            </a:pPr>
            <a:r>
              <a:rPr lang="cs-CZ" sz="4400" dirty="0" smtClean="0"/>
              <a:t>  Jsou to slova přejatá, dnes často používaná.</a:t>
            </a:r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r>
              <a:rPr lang="cs-CZ" sz="4400" dirty="0" smtClean="0"/>
              <a:t>  Za každou správnou odpověď si připiš bod.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BRIEFING (brífink)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rychlá snídaně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krátká, informativní schůzka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slavnostní projev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BRIEFING (brífink)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rychlá snídaně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u="sng" dirty="0" smtClean="0"/>
              <a:t>krátká, informativní schůzka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slavnostní projev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DEALER (</a:t>
            </a:r>
            <a:r>
              <a:rPr lang="cs-CZ" dirty="0" err="1" smtClean="0"/>
              <a:t>dýler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pracovník v bance 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závislý člověk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pověřený zástupce firmy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DEALER (</a:t>
            </a:r>
            <a:r>
              <a:rPr lang="cs-CZ" dirty="0" err="1" smtClean="0"/>
              <a:t>dýler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pracovník v bance 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závislý člověk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u="sng" dirty="0" smtClean="0"/>
              <a:t>pověřený zástupce firmy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LEASING (</a:t>
            </a:r>
            <a:r>
              <a:rPr lang="cs-CZ" dirty="0" err="1" smtClean="0"/>
              <a:t>lízink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způsob financování pořízené věci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zadlužení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změna barvy auta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LEASING (</a:t>
            </a:r>
            <a:r>
              <a:rPr lang="cs-CZ" dirty="0" err="1" smtClean="0"/>
              <a:t>lízink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u="sng" dirty="0" smtClean="0"/>
              <a:t>způsob financování pořízené věci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zadlužení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změna barvy auta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LOBBOVAT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bojovat za určité věci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pracovat v senátu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financovat politickou kampaň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LOBBOVAT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u="sng" dirty="0" smtClean="0"/>
              <a:t>bojovat za určité věci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pracovat v senátu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financovat politickou kampaň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MANAGEMENT (</a:t>
            </a:r>
            <a:r>
              <a:rPr lang="cs-CZ" dirty="0" err="1" smtClean="0"/>
              <a:t>menedžment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pracovníci v kanceláři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skupina vedoucích pracovníků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asistenti na vysokých školách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MANAGEMENT (</a:t>
            </a:r>
            <a:r>
              <a:rPr lang="cs-CZ" dirty="0" err="1" smtClean="0"/>
              <a:t>menedžment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pracovníci v kanceláři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u="sng" dirty="0" smtClean="0"/>
              <a:t>skupina vedoucích pracovníků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asistenti na vysokých školách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MARKETING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reklamní kampaň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internetový prodej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výzkum trhu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MARKETING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reklamní kampaň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internetový prodej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u="sng" dirty="0" smtClean="0"/>
              <a:t>výzkum trhu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DATABÁZE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abecedně řazené seznamy knih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těžko řešitelný problém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informace uložené na paměťovém médiu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DATABÁZE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abecedně řazené seznamy knih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těžko řešitelný problém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u="sng" dirty="0" smtClean="0"/>
              <a:t>informace uložené na paměťovém médiu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AZYLANT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člověk, který z politických důvodů uprchl z vlasti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cizinec, který z politických důvodů získal povolení k pobytu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člověk, který je vězněn pro své politické přesvědčení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AZYLANT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člověk, který z politických důvodů uprchl z vlasti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u="sng" dirty="0" smtClean="0"/>
              <a:t>cizinec, který z politických důvodů získal povolení k pobytu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člověk, který je vězněn pro své politické přesvědčení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BEZPRECEDENTNÍ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nevídaný, neskutečný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nepravdivý, nereálný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nezákonný, nedovolený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BEZPRECEDENTNÍ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u="sng" dirty="0" smtClean="0"/>
              <a:t>nevídaný, neskutečný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nepravdivý, nereálný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nezákonný, nedovolený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LEGISLATIVA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soubor zákonů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proces přijímání zákonů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povinně evidované listiny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LEGISLATIVA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soubor zákonů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u="sng" dirty="0" smtClean="0"/>
              <a:t>proces přijímání zákonů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povinně evidované listiny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PROGNÓZA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cílené působení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zamítnutí určitého názoru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předpověď, odhad dalšího vývoje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PROGNÓZA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cílené působení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zamítnutí určitého názoru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u="sng" dirty="0" smtClean="0"/>
              <a:t>předpověď, odhad dalšího vývoje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ALTERNATIVNÍ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nepříjemný, nečekaný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jiný, náhradní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nesrozumitelný, zavádějící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ALTERNATIVNÍ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nepříjemný, nečekaný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u="sng" dirty="0" smtClean="0"/>
              <a:t>jiný, náhradní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nesrozumitelný, zavádějící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DIMENZE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rozměr, poloha, rozsah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představa, předpoklad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zástup, náhrada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DIMENZE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u="sng" dirty="0" smtClean="0"/>
              <a:t>rozměr, poloha, rozsah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představa, předpoklad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zástup, náhrada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IDENTITA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osobnost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totožnost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jedinečnost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IDENTITA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osobnost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u="sng" dirty="0" smtClean="0"/>
              <a:t>totožnost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jedinečnost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REFLEKTOVAT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odmítat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vzít v úvahu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odrážet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REFLEKTOVAT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odmítat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u="sng" dirty="0" smtClean="0"/>
              <a:t>vzít v úvahu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odrážet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RETROSPEKTIVNÍ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nekontrolovatelný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pečlivě promyšlený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ohlížející se do minulosti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RETROSPEKTIVNÍ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nekontrolovatelný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pečlivě promyšlený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u="sng" dirty="0" smtClean="0"/>
              <a:t>ohlížející se do minulosti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Maximální počet byl 16</a:t>
            </a:r>
            <a:endParaRPr lang="cs-CZ" sz="28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Kolik máš bodů?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91</TotalTime>
  <Words>489</Words>
  <Application>Microsoft Office PowerPoint</Application>
  <PresentationFormat>Předvádění na obrazovce (4:3)</PresentationFormat>
  <Paragraphs>283</Paragraphs>
  <Slides>38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38</vt:i4>
      </vt:variant>
    </vt:vector>
  </HeadingPairs>
  <TitlesOfParts>
    <vt:vector size="39" baseType="lpstr">
      <vt:lpstr>Administrativní</vt:lpstr>
      <vt:lpstr>Snímek 1</vt:lpstr>
      <vt:lpstr>Snímek 2</vt:lpstr>
      <vt:lpstr>Anotace a metodický pokyn</vt:lpstr>
      <vt:lpstr>Slova přejatá</vt:lpstr>
      <vt:lpstr>Test</vt:lpstr>
      <vt:lpstr>BRIEFING (brífink)</vt:lpstr>
      <vt:lpstr> BRIEFING (brífink)</vt:lpstr>
      <vt:lpstr> DEALER (dýler)</vt:lpstr>
      <vt:lpstr> DEALER (dýler)</vt:lpstr>
      <vt:lpstr>LEASING (lízink)</vt:lpstr>
      <vt:lpstr>LEASING (lízink)</vt:lpstr>
      <vt:lpstr> LOBBOVAT</vt:lpstr>
      <vt:lpstr> LOBBOVAT</vt:lpstr>
      <vt:lpstr> MANAGEMENT (menedžment)</vt:lpstr>
      <vt:lpstr> MANAGEMENT (menedžment)</vt:lpstr>
      <vt:lpstr> MARKETING</vt:lpstr>
      <vt:lpstr> MARKETING</vt:lpstr>
      <vt:lpstr>DATABÁZE</vt:lpstr>
      <vt:lpstr>DATABÁZE</vt:lpstr>
      <vt:lpstr>AZYLANT</vt:lpstr>
      <vt:lpstr>AZYLANT</vt:lpstr>
      <vt:lpstr>BEZPRECEDENTNÍ</vt:lpstr>
      <vt:lpstr>BEZPRECEDENTNÍ</vt:lpstr>
      <vt:lpstr>LEGISLATIVA</vt:lpstr>
      <vt:lpstr>LEGISLATIVA</vt:lpstr>
      <vt:lpstr>PROGNÓZA</vt:lpstr>
      <vt:lpstr>PROGNÓZA</vt:lpstr>
      <vt:lpstr>ALTERNATIVNÍ</vt:lpstr>
      <vt:lpstr>ALTERNATIVNÍ</vt:lpstr>
      <vt:lpstr>DIMENZE</vt:lpstr>
      <vt:lpstr>DIMENZE</vt:lpstr>
      <vt:lpstr>IDENTITA</vt:lpstr>
      <vt:lpstr>IDENTITA</vt:lpstr>
      <vt:lpstr>REFLEKTOVAT</vt:lpstr>
      <vt:lpstr>REFLEKTOVAT</vt:lpstr>
      <vt:lpstr>RETROSPEKTIVNÍ</vt:lpstr>
      <vt:lpstr>RETROSPEKTIVNÍ</vt:lpstr>
      <vt:lpstr>Kolik máš bodů?</vt:lpstr>
    </vt:vector>
  </TitlesOfParts>
  <Company>Preinstalled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Slova přejatá</dc:title>
  <dc:creator>User</dc:creator>
  <cp:lastModifiedBy>User</cp:lastModifiedBy>
  <cp:revision>4</cp:revision>
  <dcterms:created xsi:type="dcterms:W3CDTF">2012-10-29T17:58:35Z</dcterms:created>
  <dcterms:modified xsi:type="dcterms:W3CDTF">2012-11-18T17:57:26Z</dcterms:modified>
</cp:coreProperties>
</file>