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80" r:id="rId3"/>
    <p:sldId id="281" r:id="rId4"/>
    <p:sldId id="256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1" r:id="rId18"/>
    <p:sldId id="272" r:id="rId19"/>
    <p:sldId id="267" r:id="rId20"/>
    <p:sldId id="273" r:id="rId21"/>
    <p:sldId id="274" r:id="rId22"/>
    <p:sldId id="275" r:id="rId23"/>
    <p:sldId id="276" r:id="rId24"/>
    <p:sldId id="277" r:id="rId25"/>
    <p:sldId id="278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8A730DA-2181-4A25-B8A0-0B5F77FF1450}" type="datetimeFigureOut">
              <a:rPr lang="cs-CZ" smtClean="0"/>
              <a:pPr/>
              <a:t>18.11.2012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F5E943E-CB19-4175-B0D3-32C0C1A5C2B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 noGrp="1"/>
          </p:cNvGrpSpPr>
          <p:nvPr/>
        </p:nvGrpSpPr>
        <p:grpSpPr bwMode="auto">
          <a:xfrm>
            <a:off x="395536" y="274638"/>
            <a:ext cx="8291264" cy="5425594"/>
            <a:chOff x="0" y="0"/>
            <a:chExt cx="5760" cy="5487"/>
          </a:xfrm>
        </p:grpSpPr>
        <p:pic>
          <p:nvPicPr>
            <p:cNvPr id="5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 b="48225"/>
            <a:stretch>
              <a:fillRect/>
            </a:stretch>
          </p:blipFill>
          <p:spPr bwMode="auto">
            <a:xfrm>
              <a:off x="0" y="0"/>
              <a:ext cx="5760" cy="1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30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cs-CZ" sz="2400" dirty="0" smtClean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cs-CZ" sz="2400" dirty="0" smtClean="0">
                  <a:solidFill>
                    <a:prstClr val="black"/>
                  </a:solidFill>
                  <a:latin typeface="Calibri"/>
                  <a:cs typeface="Arial" charset="0"/>
                </a:rPr>
                <a:t>CZ </a:t>
              </a:r>
              <a:r>
                <a:rPr lang="cs-CZ" sz="2400" dirty="0">
                  <a:solidFill>
                    <a:prstClr val="black"/>
                  </a:solidFill>
                  <a:latin typeface="Calibri"/>
                  <a:cs typeface="Arial" charset="0"/>
                </a:rPr>
                <a:t>1.07/1.4.00/21.1962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cs-CZ" sz="2400" dirty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cs-CZ" sz="2400" dirty="0">
                  <a:solidFill>
                    <a:prstClr val="black"/>
                  </a:solidFill>
                  <a:latin typeface="Calibri"/>
                  <a:cs typeface="Arial" charset="0"/>
                </a:rPr>
                <a:t>Základní škola, Lubnice, okres Znojmo, příspěvková organizace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cs-CZ" sz="2400" u="sng" dirty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cs-CZ" sz="2400" u="sng" dirty="0">
                  <a:solidFill>
                    <a:prstClr val="black"/>
                  </a:solidFill>
                  <a:latin typeface="Calibri"/>
                  <a:cs typeface="Arial" charset="0"/>
                </a:rPr>
                <a:t>Lubnice 20, 671 07 Uherčice, okres Znojmo, IČO 49438026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cs-CZ" sz="2400" dirty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cs-CZ" sz="2400" dirty="0">
                  <a:solidFill>
                    <a:prstClr val="black"/>
                  </a:solidFill>
                  <a:latin typeface="Calibri"/>
                  <a:cs typeface="Arial" charset="0"/>
                </a:rPr>
                <a:t>Tel.515298438, e-mail: zslub@mboxzn.cz</a:t>
              </a: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endParaRPr lang="cs-CZ" sz="2400" b="1" dirty="0" smtClean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endParaRPr lang="cs-CZ" sz="2400" b="1" dirty="0" smtClean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endParaRPr lang="cs-CZ" sz="2400" b="1" dirty="0" smtClean="0">
                <a:solidFill>
                  <a:prstClr val="black"/>
                </a:solidFill>
                <a:latin typeface="Calibri"/>
                <a:cs typeface="Arial" charset="0"/>
              </a:endParaRPr>
            </a:p>
            <a:p>
              <a:pPr algn="ctr" fontAlgn="auto">
                <a:spcBef>
                  <a:spcPct val="50000"/>
                </a:spcBef>
                <a:spcAft>
                  <a:spcPts val="0"/>
                </a:spcAft>
              </a:pPr>
              <a:r>
                <a:rPr lang="cs-CZ" sz="2400" b="1" dirty="0" smtClean="0">
                  <a:solidFill>
                    <a:prstClr val="black"/>
                  </a:solidFill>
                  <a:latin typeface="Calibri"/>
                  <a:cs typeface="Arial" charset="0"/>
                </a:rPr>
                <a:t>Číslo </a:t>
              </a:r>
              <a:r>
                <a:rPr lang="cs-CZ" sz="2400" b="1" dirty="0">
                  <a:solidFill>
                    <a:prstClr val="black"/>
                  </a:solidFill>
                  <a:latin typeface="Calibri"/>
                  <a:cs typeface="Arial" charset="0"/>
                </a:rPr>
                <a:t>DUM:  </a:t>
              </a:r>
              <a:r>
                <a:rPr lang="cs-CZ" sz="2400" b="1" dirty="0" smtClean="0">
                  <a:solidFill>
                    <a:prstClr val="black"/>
                  </a:solidFill>
                  <a:latin typeface="Calibri"/>
                  <a:cs typeface="Arial" charset="0"/>
                </a:rPr>
                <a:t>VY_32_INOVACE_CJ9_10</a:t>
              </a:r>
              <a:r>
                <a:rPr lang="cs-CZ" b="1" dirty="0" smtClean="0">
                  <a:solidFill>
                    <a:prstClr val="black"/>
                  </a:solidFill>
                  <a:latin typeface="Calibri"/>
                  <a:cs typeface="Arial" charset="0"/>
                </a:rPr>
                <a:t> </a:t>
              </a:r>
              <a:endParaRPr lang="cs-CZ" b="1" dirty="0">
                <a:solidFill>
                  <a:prstClr val="black"/>
                </a:solidFill>
                <a:latin typeface="Calibri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3274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Autor:</a:t>
            </a:r>
            <a:r>
              <a:rPr lang="cs-CZ" dirty="0"/>
              <a:t> </a:t>
            </a:r>
            <a:r>
              <a:rPr lang="cs-CZ" dirty="0" smtClean="0"/>
              <a:t>Mgr. Pavlína </a:t>
            </a:r>
            <a:r>
              <a:rPr lang="cs-CZ" dirty="0" err="1" smtClean="0"/>
              <a:t>Nikolová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Datum tvorby: </a:t>
            </a:r>
            <a:r>
              <a:rPr lang="cs-CZ" dirty="0" smtClean="0"/>
              <a:t>31</a:t>
            </a:r>
            <a:r>
              <a:rPr lang="cs-CZ" dirty="0" smtClean="0"/>
              <a:t>. </a:t>
            </a:r>
            <a:r>
              <a:rPr lang="cs-CZ" dirty="0" smtClean="0"/>
              <a:t>10</a:t>
            </a:r>
            <a:r>
              <a:rPr lang="cs-CZ" dirty="0" smtClean="0"/>
              <a:t>. </a:t>
            </a:r>
            <a:r>
              <a:rPr lang="cs-CZ" dirty="0" smtClean="0"/>
              <a:t>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306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ateriál je určen pro žáky 9. třídy ZŠ</a:t>
            </a:r>
          </a:p>
          <a:p>
            <a:r>
              <a:rPr lang="cs-CZ" dirty="0" smtClean="0"/>
              <a:t>ž</a:t>
            </a:r>
            <a:r>
              <a:rPr lang="cs-CZ" dirty="0" smtClean="0"/>
              <a:t>áci opakují z čeho se skládá slovo a soutěží v tvorbě co nejvyššího počtu slov příbuzných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378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Části slova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Opakujeme: z jakých částí se skládá slovo?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předpona</a:t>
            </a:r>
          </a:p>
          <a:p>
            <a:r>
              <a:rPr lang="cs-CZ" sz="3600" dirty="0" smtClean="0"/>
              <a:t>kořen</a:t>
            </a:r>
          </a:p>
          <a:p>
            <a:r>
              <a:rPr lang="cs-CZ" sz="3600" dirty="0" smtClean="0"/>
              <a:t>přípona</a:t>
            </a:r>
          </a:p>
          <a:p>
            <a:r>
              <a:rPr lang="cs-CZ" sz="3600" dirty="0" smtClean="0"/>
              <a:t>koncovka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Opakujeme: z jakých částí se skládá slovo?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najdeme kořen?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i="1" dirty="0" smtClean="0"/>
              <a:t>Vypíšeme slova příbuzná a najdeme společnou část </a:t>
            </a:r>
          </a:p>
          <a:p>
            <a:pPr>
              <a:buNone/>
            </a:pPr>
            <a:endParaRPr lang="cs-CZ" sz="4000" i="1" dirty="0" smtClean="0"/>
          </a:p>
          <a:p>
            <a:pPr>
              <a:buNone/>
            </a:pPr>
            <a:r>
              <a:rPr lang="cs-CZ" sz="4000" i="1" dirty="0" smtClean="0"/>
              <a:t>				= kořen.</a:t>
            </a:r>
            <a:endParaRPr lang="cs-CZ" sz="4000" i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Během pěti minut vypiš co nejvíce slov příbuzných od slova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Malá soutěž: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Během pěti minut vypiš co nejvíce slov příbuzných od slova</a:t>
            </a:r>
          </a:p>
          <a:p>
            <a:endParaRPr lang="cs-CZ" dirty="0" smtClean="0"/>
          </a:p>
          <a:p>
            <a:endParaRPr lang="cs-CZ" dirty="0" smtClean="0"/>
          </a:p>
          <a:p>
            <a:pPr lvl="8">
              <a:buNone/>
            </a:pPr>
            <a:r>
              <a:rPr lang="cs-CZ" sz="9600" b="1" dirty="0" smtClean="0"/>
              <a:t>ULETĚLA</a:t>
            </a:r>
            <a:endParaRPr lang="cs-CZ" sz="96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Malá soutěž: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Která část slova je společná?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365760" lvl="8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9600" b="1" dirty="0" smtClean="0"/>
              <a:t>     ULETĚLA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Která část slova je společná?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365760" lvl="8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9600" b="1" dirty="0" smtClean="0"/>
              <a:t>     U</a:t>
            </a:r>
            <a:r>
              <a:rPr lang="cs-CZ" sz="9600" b="1" dirty="0" smtClean="0">
                <a:solidFill>
                  <a:srgbClr val="FF0000"/>
                </a:solidFill>
              </a:rPr>
              <a:t>LET</a:t>
            </a:r>
            <a:r>
              <a:rPr lang="cs-CZ" sz="9600" b="1" dirty="0" smtClean="0"/>
              <a:t>ĚLA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Toto je kořen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365760" lvl="8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9600" b="1" dirty="0" smtClean="0"/>
              <a:t>     U</a:t>
            </a:r>
            <a:r>
              <a:rPr lang="cs-CZ" sz="9600" b="1" dirty="0" smtClean="0">
                <a:solidFill>
                  <a:srgbClr val="FF0000"/>
                </a:solidFill>
              </a:rPr>
              <a:t>LET</a:t>
            </a:r>
            <a:r>
              <a:rPr lang="cs-CZ" sz="9600" b="1" dirty="0" smtClean="0"/>
              <a:t>ĚLA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Toto je kořen</a:t>
            </a:r>
          </a:p>
          <a:p>
            <a:r>
              <a:rPr lang="cs-CZ" dirty="0" smtClean="0"/>
              <a:t>Jak nazýváme </a:t>
            </a:r>
            <a:r>
              <a:rPr lang="cs-CZ" smtClean="0"/>
              <a:t>část před kořenem?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 marL="365760" lvl="8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9600" b="1" dirty="0" smtClean="0"/>
              <a:t>     U</a:t>
            </a:r>
            <a:r>
              <a:rPr lang="cs-CZ" sz="9600" b="1" dirty="0" smtClean="0">
                <a:solidFill>
                  <a:srgbClr val="FF0000"/>
                </a:solidFill>
              </a:rPr>
              <a:t>LET</a:t>
            </a:r>
            <a:r>
              <a:rPr lang="cs-CZ" sz="9600" b="1" dirty="0" smtClean="0"/>
              <a:t>ĚLA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Toto je kořen</a:t>
            </a:r>
          </a:p>
          <a:p>
            <a:r>
              <a:rPr lang="cs-CZ" dirty="0" smtClean="0"/>
              <a:t>Jak nazýváme část před kořenem?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předpona</a:t>
            </a:r>
            <a:endParaRPr lang="cs-CZ" dirty="0" smtClean="0"/>
          </a:p>
          <a:p>
            <a:pPr marL="365760" lvl="8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9600" b="1" dirty="0" smtClean="0"/>
              <a:t>     U</a:t>
            </a:r>
            <a:r>
              <a:rPr lang="cs-CZ" sz="9600" b="1" dirty="0" smtClean="0">
                <a:solidFill>
                  <a:srgbClr val="FF0000"/>
                </a:solidFill>
              </a:rPr>
              <a:t>LET</a:t>
            </a:r>
            <a:r>
              <a:rPr lang="cs-CZ" sz="9600" b="1" dirty="0" smtClean="0"/>
              <a:t>ĚLA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Toto je kořen</a:t>
            </a:r>
          </a:p>
          <a:p>
            <a:r>
              <a:rPr lang="cs-CZ" dirty="0" smtClean="0"/>
              <a:t>Jak nazýváme část před kořenem?</a:t>
            </a:r>
          </a:p>
          <a:p>
            <a:r>
              <a:rPr lang="cs-CZ" dirty="0" smtClean="0"/>
              <a:t>Jak nazýváme část za kořenem?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předpona</a:t>
            </a:r>
            <a:endParaRPr lang="cs-CZ" dirty="0" smtClean="0"/>
          </a:p>
          <a:p>
            <a:pPr marL="365760" lvl="8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9600" b="1" dirty="0" smtClean="0"/>
              <a:t>     U</a:t>
            </a:r>
            <a:r>
              <a:rPr lang="cs-CZ" sz="9600" b="1" dirty="0" smtClean="0">
                <a:solidFill>
                  <a:srgbClr val="FF0000"/>
                </a:solidFill>
              </a:rPr>
              <a:t>LET</a:t>
            </a:r>
            <a:r>
              <a:rPr lang="cs-CZ" sz="9600" b="1" dirty="0" smtClean="0"/>
              <a:t>ĚLA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Toto je kořen</a:t>
            </a:r>
          </a:p>
          <a:p>
            <a:r>
              <a:rPr lang="cs-CZ" dirty="0" smtClean="0"/>
              <a:t>Jak nazýváme část před kořenem?</a:t>
            </a:r>
          </a:p>
          <a:p>
            <a:r>
              <a:rPr lang="cs-CZ" dirty="0" smtClean="0"/>
              <a:t>Jak nazýváme část za kořenem?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předpona				   přípona</a:t>
            </a:r>
            <a:endParaRPr lang="cs-CZ" dirty="0" smtClean="0"/>
          </a:p>
          <a:p>
            <a:pPr marL="365760" lvl="8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9600" b="1" dirty="0" smtClean="0"/>
              <a:t>     U</a:t>
            </a:r>
            <a:r>
              <a:rPr lang="cs-CZ" sz="9600" b="1" dirty="0" smtClean="0">
                <a:solidFill>
                  <a:srgbClr val="FF0000"/>
                </a:solidFill>
              </a:rPr>
              <a:t>LET</a:t>
            </a:r>
            <a:r>
              <a:rPr lang="cs-CZ" sz="9600" b="1" dirty="0" smtClean="0"/>
              <a:t>ĚLA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Toto je kořen</a:t>
            </a:r>
          </a:p>
          <a:p>
            <a:r>
              <a:rPr lang="cs-CZ" dirty="0" smtClean="0"/>
              <a:t>Jak nazýváme část před kořenem?</a:t>
            </a:r>
          </a:p>
          <a:p>
            <a:r>
              <a:rPr lang="cs-CZ" dirty="0" smtClean="0"/>
              <a:t>Jak nazýváme část za kořenem?</a:t>
            </a:r>
          </a:p>
          <a:p>
            <a:r>
              <a:rPr lang="cs-CZ" dirty="0" smtClean="0"/>
              <a:t>Co je koncovka?</a:t>
            </a:r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předpona				   přípona</a:t>
            </a:r>
            <a:endParaRPr lang="cs-CZ" dirty="0" smtClean="0"/>
          </a:p>
          <a:p>
            <a:pPr marL="365760" lvl="8" indent="-256032">
              <a:spcBef>
                <a:spcPts val="400"/>
              </a:spcBef>
              <a:buClr>
                <a:schemeClr val="accent1"/>
              </a:buClr>
              <a:buSzPct val="68000"/>
              <a:buNone/>
            </a:pPr>
            <a:r>
              <a:rPr lang="cs-CZ" sz="9600" b="1" dirty="0" smtClean="0"/>
              <a:t>     U</a:t>
            </a:r>
            <a:r>
              <a:rPr lang="cs-CZ" sz="9600" b="1" dirty="0" smtClean="0">
                <a:solidFill>
                  <a:srgbClr val="FF0000"/>
                </a:solidFill>
              </a:rPr>
              <a:t>LET</a:t>
            </a:r>
            <a:r>
              <a:rPr lang="cs-CZ" sz="9600" b="1" dirty="0" smtClean="0"/>
              <a:t>ĚLA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uletěl jsem</a:t>
            </a:r>
          </a:p>
          <a:p>
            <a:r>
              <a:rPr lang="cs-CZ" dirty="0" smtClean="0"/>
              <a:t>uletěl jsi</a:t>
            </a:r>
          </a:p>
          <a:p>
            <a:r>
              <a:rPr lang="cs-CZ" dirty="0" smtClean="0"/>
              <a:t>uletěl,uletěla, uletělo</a:t>
            </a:r>
          </a:p>
          <a:p>
            <a:endParaRPr lang="cs-CZ" dirty="0" smtClean="0"/>
          </a:p>
          <a:p>
            <a:r>
              <a:rPr lang="cs-CZ" dirty="0" smtClean="0"/>
              <a:t>uletěli jsme</a:t>
            </a:r>
          </a:p>
          <a:p>
            <a:r>
              <a:rPr lang="cs-CZ" dirty="0" smtClean="0"/>
              <a:t>uletěli jste</a:t>
            </a:r>
          </a:p>
          <a:p>
            <a:r>
              <a:rPr lang="cs-CZ" dirty="0" smtClean="0"/>
              <a:t>uletěli, uletěly, uletěla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Slovo vyskloňujeme, v případě sloves vyčasujeme: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43528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uletěl jsem</a:t>
            </a:r>
          </a:p>
          <a:p>
            <a:r>
              <a:rPr lang="cs-CZ" dirty="0" smtClean="0"/>
              <a:t>uletěl jsi</a:t>
            </a:r>
          </a:p>
          <a:p>
            <a:r>
              <a:rPr lang="cs-CZ" dirty="0" smtClean="0"/>
              <a:t>uletěl,uletěla, uletělo</a:t>
            </a:r>
          </a:p>
          <a:p>
            <a:endParaRPr lang="cs-CZ" dirty="0" smtClean="0"/>
          </a:p>
          <a:p>
            <a:r>
              <a:rPr lang="cs-CZ" dirty="0" smtClean="0"/>
              <a:t>uletěli jsme</a:t>
            </a:r>
          </a:p>
          <a:p>
            <a:r>
              <a:rPr lang="cs-CZ" dirty="0" smtClean="0"/>
              <a:t>uletěli jste</a:t>
            </a:r>
          </a:p>
          <a:p>
            <a:r>
              <a:rPr lang="cs-CZ" dirty="0" smtClean="0"/>
              <a:t>uletěli, uletěly, uletěla</a:t>
            </a:r>
          </a:p>
          <a:p>
            <a:endParaRPr lang="cs-CZ" dirty="0" smtClean="0"/>
          </a:p>
          <a:p>
            <a:pPr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Koncovka je ta část slova, která se mění.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Slovo vyskloňujeme, v případě sloves vyčasujeme: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43528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uletěl jsem</a:t>
            </a:r>
          </a:p>
          <a:p>
            <a:r>
              <a:rPr lang="cs-CZ" dirty="0" smtClean="0"/>
              <a:t>uletěl jsi</a:t>
            </a:r>
          </a:p>
          <a:p>
            <a:r>
              <a:rPr lang="cs-CZ" dirty="0" smtClean="0"/>
              <a:t>uletěl,uletěl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, uletěl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</a:p>
          <a:p>
            <a:endParaRPr lang="cs-CZ" dirty="0" smtClean="0"/>
          </a:p>
          <a:p>
            <a:r>
              <a:rPr lang="cs-CZ" dirty="0" smtClean="0"/>
              <a:t>uletěl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jsme</a:t>
            </a:r>
          </a:p>
          <a:p>
            <a:r>
              <a:rPr lang="cs-CZ" dirty="0" smtClean="0"/>
              <a:t>uletěl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jste</a:t>
            </a:r>
          </a:p>
          <a:p>
            <a:r>
              <a:rPr lang="cs-CZ" dirty="0" smtClean="0"/>
              <a:t>uletěl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, uletěl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, uletěl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</a:p>
          <a:p>
            <a:endParaRPr lang="cs-CZ" dirty="0" smtClean="0"/>
          </a:p>
          <a:p>
            <a:pPr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Koncovka je ta část slova, která se mění.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Slovo vyskloňujeme, v případě sloves vyčasujeme:</a:t>
            </a: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hodit /  hozený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olga</a:t>
            </a:r>
            <a:r>
              <a:rPr lang="cs-CZ" dirty="0" smtClean="0"/>
              <a:t> / </a:t>
            </a:r>
            <a:r>
              <a:rPr lang="cs-CZ" dirty="0" err="1" smtClean="0"/>
              <a:t>olžina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vysoký / výška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plat  / placený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ořech / oříšek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se děje v těchto případech?</a:t>
            </a: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ho</a:t>
            </a:r>
            <a:r>
              <a:rPr lang="cs-CZ" dirty="0" smtClean="0">
                <a:solidFill>
                  <a:schemeClr val="accent3"/>
                </a:solidFill>
              </a:rPr>
              <a:t>d</a:t>
            </a:r>
            <a:r>
              <a:rPr lang="cs-CZ" dirty="0" smtClean="0"/>
              <a:t>it /  ho</a:t>
            </a:r>
            <a:r>
              <a:rPr lang="cs-CZ" dirty="0" smtClean="0">
                <a:solidFill>
                  <a:schemeClr val="accent3"/>
                </a:solidFill>
              </a:rPr>
              <a:t>z</a:t>
            </a:r>
            <a:r>
              <a:rPr lang="cs-CZ" dirty="0" smtClean="0"/>
              <a:t>ený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ol</a:t>
            </a:r>
            <a:r>
              <a:rPr lang="cs-CZ" dirty="0" err="1" smtClean="0">
                <a:solidFill>
                  <a:schemeClr val="accent3"/>
                </a:solidFill>
              </a:rPr>
              <a:t>g</a:t>
            </a:r>
            <a:r>
              <a:rPr lang="cs-CZ" dirty="0" err="1" smtClean="0"/>
              <a:t>a</a:t>
            </a:r>
            <a:r>
              <a:rPr lang="cs-CZ" dirty="0" smtClean="0"/>
              <a:t> / </a:t>
            </a:r>
            <a:r>
              <a:rPr lang="cs-CZ" dirty="0" err="1" smtClean="0"/>
              <a:t>ol</a:t>
            </a:r>
            <a:r>
              <a:rPr lang="cs-CZ" dirty="0" err="1" smtClean="0">
                <a:solidFill>
                  <a:schemeClr val="accent3"/>
                </a:solidFill>
              </a:rPr>
              <a:t>ž</a:t>
            </a:r>
            <a:r>
              <a:rPr lang="cs-CZ" dirty="0" err="1" smtClean="0"/>
              <a:t>ina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</a:t>
            </a:r>
            <a:r>
              <a:rPr lang="cs-CZ" dirty="0" smtClean="0">
                <a:solidFill>
                  <a:schemeClr val="accent3"/>
                </a:solidFill>
              </a:rPr>
              <a:t>ys</a:t>
            </a:r>
            <a:r>
              <a:rPr lang="cs-CZ" dirty="0" smtClean="0"/>
              <a:t>oký / v</a:t>
            </a:r>
            <a:r>
              <a:rPr lang="cs-CZ" dirty="0" smtClean="0">
                <a:solidFill>
                  <a:schemeClr val="accent3"/>
                </a:solidFill>
              </a:rPr>
              <a:t>ýš</a:t>
            </a:r>
            <a:r>
              <a:rPr lang="cs-CZ" dirty="0" smtClean="0"/>
              <a:t>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pla</a:t>
            </a:r>
            <a:r>
              <a:rPr lang="cs-CZ" dirty="0" smtClean="0">
                <a:solidFill>
                  <a:schemeClr val="accent3"/>
                </a:solidFill>
              </a:rPr>
              <a:t>t</a:t>
            </a:r>
            <a:r>
              <a:rPr lang="cs-CZ" dirty="0" smtClean="0"/>
              <a:t>  / pla</a:t>
            </a:r>
            <a:r>
              <a:rPr lang="cs-CZ" dirty="0" smtClean="0">
                <a:solidFill>
                  <a:schemeClr val="accent3"/>
                </a:solidFill>
              </a:rPr>
              <a:t>c</a:t>
            </a:r>
            <a:r>
              <a:rPr lang="cs-CZ" dirty="0" smtClean="0"/>
              <a:t>ený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oř</a:t>
            </a:r>
            <a:r>
              <a:rPr lang="cs-CZ" dirty="0" smtClean="0">
                <a:solidFill>
                  <a:schemeClr val="accent3"/>
                </a:solidFill>
              </a:rPr>
              <a:t>e</a:t>
            </a:r>
            <a:r>
              <a:rPr lang="cs-CZ" dirty="0" smtClean="0"/>
              <a:t>ch / oř</a:t>
            </a:r>
            <a:r>
              <a:rPr lang="cs-CZ" dirty="0" smtClean="0">
                <a:solidFill>
                  <a:schemeClr val="accent3"/>
                </a:solidFill>
              </a:rPr>
              <a:t>íš</a:t>
            </a:r>
            <a:r>
              <a:rPr lang="cs-CZ" dirty="0" smtClean="0"/>
              <a:t>ek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 kořenu slova došlo k hláskovým změnám. Dokážeš uvést další příklady?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</a:p>
          <a:p>
            <a:pPr>
              <a:buNone/>
            </a:pPr>
            <a:r>
              <a:rPr lang="cs-CZ" sz="7200" dirty="0" smtClean="0"/>
              <a:t>       výhybka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rPr>
              <a:t>Proveď rozbor tohoto slova: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a 5"/>
          <p:cNvSpPr/>
          <p:nvPr/>
        </p:nvSpPr>
        <p:spPr>
          <a:xfrm>
            <a:off x="5724128" y="2564904"/>
            <a:ext cx="2448272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796136" y="2708920"/>
            <a:ext cx="504056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</a:p>
          <a:p>
            <a:pPr>
              <a:buNone/>
            </a:pPr>
            <a:r>
              <a:rPr lang="cs-CZ" sz="7200" dirty="0" smtClean="0"/>
              <a:t>       </a:t>
            </a:r>
            <a:r>
              <a:rPr lang="cs-CZ" sz="7200" dirty="0" smtClean="0">
                <a:solidFill>
                  <a:srgbClr val="FF0000"/>
                </a:solidFill>
              </a:rPr>
              <a:t>vý</a:t>
            </a:r>
            <a:r>
              <a:rPr lang="cs-CZ" sz="7200" dirty="0" smtClean="0">
                <a:solidFill>
                  <a:schemeClr val="bg2">
                    <a:lumMod val="50000"/>
                  </a:schemeClr>
                </a:solidFill>
              </a:rPr>
              <a:t>hyb</a:t>
            </a:r>
            <a:r>
              <a:rPr lang="cs-CZ" sz="7200" dirty="0" smtClean="0">
                <a:solidFill>
                  <a:srgbClr val="00B050"/>
                </a:solidFill>
              </a:rPr>
              <a:t>ka</a:t>
            </a:r>
            <a:r>
              <a:rPr lang="cs-CZ" sz="4400" dirty="0" smtClean="0">
                <a:solidFill>
                  <a:srgbClr val="00B050"/>
                </a:solidFill>
              </a:rPr>
              <a:t> </a:t>
            </a:r>
            <a:r>
              <a:rPr lang="cs-CZ" sz="2800" dirty="0" smtClean="0"/>
              <a:t>koncovka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předpona	       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kořen     </a:t>
            </a:r>
            <a:r>
              <a:rPr lang="cs-CZ" dirty="0" smtClean="0">
                <a:solidFill>
                  <a:srgbClr val="00B050"/>
                </a:solidFill>
              </a:rPr>
              <a:t>přípona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rPr>
              <a:t>Proveď rozbor tohoto slova:</a:t>
            </a:r>
          </a:p>
        </p:txBody>
      </p:sp>
      <p:sp>
        <p:nvSpPr>
          <p:cNvPr id="7" name="Elipsa 6"/>
          <p:cNvSpPr/>
          <p:nvPr/>
        </p:nvSpPr>
        <p:spPr>
          <a:xfrm>
            <a:off x="5724128" y="2852936"/>
            <a:ext cx="2664296" cy="1224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30</TotalTime>
  <Words>395</Words>
  <Application>Microsoft Office PowerPoint</Application>
  <PresentationFormat>Předvádění na obrazovce (4:3)</PresentationFormat>
  <Paragraphs>143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Shluk</vt:lpstr>
      <vt:lpstr>Snímek 1</vt:lpstr>
      <vt:lpstr>Snímek 2</vt:lpstr>
      <vt:lpstr>Anotace a metodický pokyn</vt:lpstr>
      <vt:lpstr>Části slova</vt:lpstr>
      <vt:lpstr>Opakujeme: z jakých částí se skládá slovo?</vt:lpstr>
      <vt:lpstr>Opakujeme: z jakých částí se skládá slovo?</vt:lpstr>
      <vt:lpstr>Jak najdeme kořen?</vt:lpstr>
      <vt:lpstr>Snímek 8</vt:lpstr>
      <vt:lpstr>Malá soutěž:</vt:lpstr>
      <vt:lpstr>Malá soutěž: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Slovo vyskloňujeme, v případě sloves vyčasujeme:</vt:lpstr>
      <vt:lpstr>Slovo vyskloňujeme, v případě sloves vyčasujeme:</vt:lpstr>
      <vt:lpstr>Slovo vyskloňujeme, v případě sloves vyčasujeme:</vt:lpstr>
      <vt:lpstr>Co se děje v těchto případech?</vt:lpstr>
      <vt:lpstr>V kořenu slova došlo k hláskovým změnám. Dokážeš uvést další příklady?</vt:lpstr>
      <vt:lpstr>Proveď rozbor tohoto slova:</vt:lpstr>
      <vt:lpstr>Proveď rozbor tohoto slova:</vt:lpstr>
    </vt:vector>
  </TitlesOfParts>
  <Company>Preinstalled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Části slova</dc:title>
  <dc:creator>User</dc:creator>
  <cp:lastModifiedBy>User</cp:lastModifiedBy>
  <cp:revision>4</cp:revision>
  <dcterms:created xsi:type="dcterms:W3CDTF">2012-10-31T15:21:25Z</dcterms:created>
  <dcterms:modified xsi:type="dcterms:W3CDTF">2012-11-18T18:10:11Z</dcterms:modified>
</cp:coreProperties>
</file>