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62" r:id="rId5"/>
    <p:sldId id="264" r:id="rId6"/>
    <p:sldId id="270" r:id="rId7"/>
    <p:sldId id="269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59" r:id="rId16"/>
    <p:sldId id="258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3" d="100"/>
          <a:sy n="113" d="100"/>
        </p:scale>
        <p:origin x="-1440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0/09/Star_and_Crescent.sv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source=images&amp;cd=&amp;cad=rja&amp;docid=K78Sd7sP63NotM&amp;tbnid=p_JmyThAkTNpSM:&amp;ved=0CAgQjRwwAA&amp;url=http://www.ancient-symbols.com/hindu-symbols.html&amp;ei=gy52UqqhNsfbtAbjt4GICg&amp;psig=AFQjCNGJ2FjZUcAbe9tWUPDqDC4t2MKQVQ&amp;ust=1383563267942970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948642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Víra, náboženství, církve, sekty (1) – Rozložení ve světě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Křesťanství, mapa náboženství, islám, hinduismus, budhismus, judaismus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2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Víra, náboženství, církve, sekty (1) – Rozložení ve světě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43_862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763284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Víra, náboženství, církve, sekty (1) – Rozložení ve světě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3429000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mapa největších náboženství světa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4057908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mapa náboženství v Evropě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564904"/>
            <a:ext cx="763284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Význam víry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480066" y="2092786"/>
            <a:ext cx="7412414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soubor nastavených pravidel chování a přístupu (</a:t>
            </a:r>
            <a:r>
              <a:rPr lang="cs-CZ" sz="2000" i="1" dirty="0" smtClean="0"/>
              <a:t>viz Desatero Božích přikázání</a:t>
            </a:r>
            <a:r>
              <a:rPr lang="cs-CZ" sz="2000" dirty="0" smtClean="0"/>
              <a:t>) </a:t>
            </a:r>
            <a:endParaRPr lang="cs-CZ" sz="20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714867" y="2292841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480066" y="2938776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směřování člověka ke kvalitě</a:t>
            </a:r>
            <a:endParaRPr lang="cs-CZ" sz="2000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14867" y="3138831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480066" y="3469575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systém vztahu k autoritám</a:t>
            </a:r>
            <a:endParaRPr lang="cs-CZ" sz="20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714867" y="3669630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475874" y="4005064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vztah duchovní a tělesné stránky člověka</a:t>
            </a:r>
            <a:endParaRPr lang="cs-CZ" sz="2000" dirty="0"/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714867" y="4205119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1480066" y="4581128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obrovská moc víry, církve a náboženství</a:t>
            </a:r>
            <a:endParaRPr lang="cs-CZ" sz="2000" dirty="0"/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714867" y="4781183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779912" y="5153334"/>
            <a:ext cx="51125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pozitivní (</a:t>
            </a:r>
            <a:r>
              <a:rPr lang="cs-CZ" sz="2000" i="1" dirty="0" smtClean="0"/>
              <a:t>křesťanství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cxnSp>
        <p:nvCxnSpPr>
          <p:cNvPr id="39" name="Přímá spojnice se šipkou 38"/>
          <p:cNvCxnSpPr/>
          <p:nvPr/>
        </p:nvCxnSpPr>
        <p:spPr>
          <a:xfrm>
            <a:off x="2987824" y="5353389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779912" y="5589240"/>
            <a:ext cx="51125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negativní (</a:t>
            </a:r>
            <a:r>
              <a:rPr lang="cs-CZ" sz="2000" i="1" dirty="0" smtClean="0"/>
              <a:t>islám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cxnSp>
        <p:nvCxnSpPr>
          <p:cNvPr id="41" name="Přímá spojnice se šipkou 40"/>
          <p:cNvCxnSpPr/>
          <p:nvPr/>
        </p:nvCxnSpPr>
        <p:spPr>
          <a:xfrm>
            <a:off x="2987824" y="5789295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22" grpId="0" animBg="1"/>
      <p:bldP spid="33" grpId="0" animBg="1"/>
      <p:bldP spid="36" grpId="0" animBg="1"/>
      <p:bldP spid="38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worldreligions.psu.edu/images/artimages/maps/world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01" y="1892730"/>
            <a:ext cx="7571449" cy="37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596862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křesťanství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01566" y="4221088"/>
            <a:ext cx="1008112" cy="1152128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589240"/>
            <a:ext cx="809328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nejrozšířenější náboženství, cca 33% lidstva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529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25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3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66073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křesťanství – nositel vzdělanosti a vzniku euroamerické civilizace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7" y="223680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symbol: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288487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nejvyšší duchovní: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7" y="353294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hlavní sídlo: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4181018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dokument: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4829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stavby: 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9" y="223680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kříž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288487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papež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3929" y="353294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Vatikán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181018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Bible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4829090"/>
            <a:ext cx="252028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kostely, chrámy, rotundy, Boží muka...</a:t>
            </a:r>
            <a:endParaRPr lang="cs-CZ" sz="2000" dirty="0"/>
          </a:p>
        </p:txBody>
      </p:sp>
      <p:pic>
        <p:nvPicPr>
          <p:cNvPr id="7170" name="Picture 2" descr="http://upload.wikimedia.org/wikipedia/commons/thumb/8/87/Christian_cross.svg/220px-Christian_cross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980" y="1359415"/>
            <a:ext cx="2095500" cy="2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111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worldreligions.psu.edu/images/artimages/maps/world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01" y="1892730"/>
            <a:ext cx="7571449" cy="37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596862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islám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01566" y="3789040"/>
            <a:ext cx="1008112" cy="432048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589240"/>
            <a:ext cx="809328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2. nejrozšířenější náboženství, cca 20% lidstva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619672" y="4509120"/>
            <a:ext cx="1008112" cy="864096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1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3" grpId="0" animBg="1"/>
      <p:bldP spid="16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660738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islám, vysoce expanzívní a nebezpečné v projevech extrémistických skupin při absenci individuality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7" y="2505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symbol: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15316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nejvyšší duchovní: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7" y="380123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hlavní sídlo: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444930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dokument: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097378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stavby: 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9" y="2505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půlměsíc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315316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 smtClean="0"/>
              <a:t>chalifa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3929" y="380123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Mekka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44930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Korán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5097378"/>
            <a:ext cx="25202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mešity</a:t>
            </a:r>
            <a:endParaRPr lang="cs-CZ" sz="2000" dirty="0"/>
          </a:p>
        </p:txBody>
      </p:sp>
      <p:pic>
        <p:nvPicPr>
          <p:cNvPr id="9220" name="Picture 4" descr="File:Star and Crescent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47630"/>
            <a:ext cx="2695575" cy="2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85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worldreligions.psu.edu/images/artimages/maps/world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01" y="1892730"/>
            <a:ext cx="7571449" cy="37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596862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hinduismus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01566" y="3789040"/>
            <a:ext cx="1008112" cy="720080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589240"/>
            <a:ext cx="809328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3. nejrozšířenější náboženství, cca 13% lidstva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619672" y="4665730"/>
            <a:ext cx="1008112" cy="691040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5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3" grpId="0" animBg="1"/>
      <p:bldP spid="16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www.ancient-symbols.com/images/hindu-symbols/original/o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907" y="2084007"/>
            <a:ext cx="2400802" cy="199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66073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hinduismus, kastovní náboženství, Indie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7" y="2505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symbol: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15316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výrazný duchovní: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7" y="380123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hlavní bohové: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444930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dokument: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097378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stavby: 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9" y="2505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viz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315316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bráhman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3929" y="380123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 smtClean="0"/>
              <a:t>Brahma</a:t>
            </a:r>
            <a:r>
              <a:rPr lang="cs-CZ" sz="2000" dirty="0" smtClean="0"/>
              <a:t>, Višnu, Šiva 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44930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soubor Písem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5097378"/>
            <a:ext cx="25202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ašramy (kláštery)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7449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worldreligions.psu.edu/images/artimages/maps/world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01" y="1892730"/>
            <a:ext cx="7571449" cy="37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596862"/>
            <a:ext cx="25202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budhismus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01566" y="3759773"/>
            <a:ext cx="1008112" cy="958427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589240"/>
            <a:ext cx="809328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5. nejrozšířenější část náboženství, cca 6,0 % lidstva (</a:t>
            </a:r>
            <a:r>
              <a:rPr lang="cs-CZ" sz="1200" dirty="0" smtClean="0"/>
              <a:t>po čínských náboženstvích = 6,5%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619672" y="4851470"/>
            <a:ext cx="1008112" cy="571107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12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3" grpId="0" animBg="1"/>
      <p:bldP spid="16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upload.wikimedia.org/wikipedia/commons/a/a5/AFReligion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05611"/>
            <a:ext cx="2495733" cy="249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66073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budhismus, Čínská oblast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7" y="2505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symbol: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15316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výrazný duchovní: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7" y="380123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hlavní bohové: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444930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dokument: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097378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stavby: 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9" y="2505090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viz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3153162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mistr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3929" y="3801234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Buddha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449306"/>
            <a:ext cx="252027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soubor učení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5097378"/>
            <a:ext cx="25202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kláštery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4393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worldreligions.psu.edu/images/artimages/maps/world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01" y="1892730"/>
            <a:ext cx="7571449" cy="37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596862"/>
            <a:ext cx="540683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přehled ostatních náboženství a stupňů víry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01566" y="3676603"/>
            <a:ext cx="1008112" cy="958427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98069" y="4734832"/>
            <a:ext cx="1008112" cy="92272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70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ve světě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worldreligions.psu.edu/images/artimages/maps/world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01" y="1892730"/>
            <a:ext cx="7571449" cy="37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596862"/>
            <a:ext cx="540683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celkový přehled k prověření znalostí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01566" y="3789040"/>
            <a:ext cx="1008112" cy="1512168"/>
          </a:xfrm>
          <a:prstGeom prst="rect">
            <a:avLst/>
          </a:prstGeom>
          <a:solidFill>
            <a:schemeClr val="bg1">
              <a:alpha val="81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76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upload.wikimedia.org/wikipedia/commons/2/23/Europe_religion_map_e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13117"/>
            <a:ext cx="4608512" cy="374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Rozložení v Evropě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LOŽEN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EVROPĚ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3257689"/>
            <a:ext cx="1728192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křesťanství – římští katolíci (</a:t>
            </a:r>
            <a:r>
              <a:rPr lang="cs-CZ" sz="2000" i="1" u="sng" dirty="0" smtClean="0"/>
              <a:t>hlavní náboženství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600475"/>
            <a:ext cx="43204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křesťanství – řečtí, ortodoxní katolíci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3532946"/>
            <a:ext cx="1800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buddhismus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5589240"/>
            <a:ext cx="144016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judaismus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4509120"/>
            <a:ext cx="1800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islám – </a:t>
            </a:r>
            <a:r>
              <a:rPr lang="cs-CZ" sz="2000" dirty="0" err="1" smtClean="0"/>
              <a:t>ší</a:t>
            </a:r>
            <a:r>
              <a:rPr lang="en-US" sz="2000" dirty="0" smtClean="0"/>
              <a:t>’</a:t>
            </a:r>
            <a:r>
              <a:rPr lang="cs-CZ" sz="2000" dirty="0" err="1" smtClean="0"/>
              <a:t>ité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4320" y="5477162"/>
            <a:ext cx="19154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islám - sunnité</a:t>
            </a:r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547664" y="2028910"/>
            <a:ext cx="2304256" cy="104005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3568" y="1628800"/>
            <a:ext cx="33123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křesťanství – protestanti</a:t>
            </a:r>
            <a:endParaRPr lang="cs-CZ" sz="2000" dirty="0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2411760" y="4293096"/>
            <a:ext cx="504056" cy="72008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876256" y="2000585"/>
            <a:ext cx="936104" cy="420303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16" idx="1"/>
          </p:cNvCxnSpPr>
          <p:nvPr/>
        </p:nvCxnSpPr>
        <p:spPr>
          <a:xfrm flipH="1">
            <a:off x="6300192" y="3733001"/>
            <a:ext cx="792088" cy="272063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8" idx="1"/>
          </p:cNvCxnSpPr>
          <p:nvPr/>
        </p:nvCxnSpPr>
        <p:spPr>
          <a:xfrm flipH="1">
            <a:off x="6876256" y="4709175"/>
            <a:ext cx="216024" cy="87977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7" idx="3"/>
          </p:cNvCxnSpPr>
          <p:nvPr/>
        </p:nvCxnSpPr>
        <p:spPr>
          <a:xfrm flipV="1">
            <a:off x="5436096" y="5589241"/>
            <a:ext cx="360040" cy="20005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2339752" y="5589240"/>
            <a:ext cx="576064" cy="15240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28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ukaž na mapě předcházejícího </a:t>
            </a:r>
            <a:r>
              <a:rPr lang="cs-CZ" sz="2000" dirty="0" err="1" smtClean="0"/>
              <a:t>slide</a:t>
            </a:r>
            <a:r>
              <a:rPr lang="cs-CZ" sz="2000" dirty="0" smtClean="0"/>
              <a:t> (č. 13) oblasti křesťanství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jaká víra převládá v České republice?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kde je sídlo římsko-katolické církve?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41574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http://mapcollection.files.wordpress.com</a:t>
            </a:r>
            <a:r>
              <a:rPr lang="cs-CZ" dirty="0"/>
              <a:t> [online]. [cit. 3.11.2013]. Dostupný na WWW: http://mapcollection.files.wordpress.com/2012/06/religion-map.jpg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551837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http://upload.wikimedia.org</a:t>
            </a:r>
            <a:r>
              <a:rPr lang="cs-CZ" dirty="0"/>
              <a:t> [online]. [cit. 3.11.2013]. Dostupný na WWW: http://upload.wikimedia.org/wikipedia/commons/thumb/8/87/Christian_cross.svg/220px-Christian_cross.svg.png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3801814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http://upload.wikimedia.org</a:t>
            </a:r>
            <a:r>
              <a:rPr lang="cs-CZ" dirty="0"/>
              <a:t> [online]. [cit. 3.11.2013]. Dostupný na WWW: http://upload.wikimedia.org/wikipedia/commons/0/09/Star_and_Crescent.svg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51520" y="1628800"/>
            <a:ext cx="86409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http://www.google.cz</a:t>
            </a:r>
            <a:r>
              <a:rPr lang="cs-CZ" dirty="0"/>
              <a:t> [online]. [cit. 3.11.2013]. Dostupný na WWW: http://www.google.cz/imgres?imgurl=&amp;imgrefurl=http%3A%2F%2Fwww.pixmac.cz%2Ffotka%2F3d%2Bgolden%2Bhinduismus%2Bsymbol%2F000042066171&amp;h=0&amp;w=0&amp;sz=1&amp;tbnid=PmEj6sAjmadFDM&amp;tbnh=229&amp;tbnw=220&amp;zoom=1&amp;docid=u6moQJjWYx3pIM&amp;hl=cs&amp;ei=Ki52UovRMcjDtQaJmYDIAg&amp;ved=0CAEQsCU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429000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http://upload.wikimedia.org</a:t>
            </a:r>
            <a:r>
              <a:rPr lang="cs-CZ" dirty="0"/>
              <a:t> [online]. [cit. 3.11.2013]. Dostupný na WWW: http://upload.wikimedia.org/wikipedia/commons/a/a5/AFReligion3.jpg </a:t>
            </a:r>
          </a:p>
        </p:txBody>
      </p:sp>
    </p:spTree>
    <p:extLst>
      <p:ext uri="{BB962C8B-B14F-4D97-AF65-F5344CB8AC3E}">
        <p14:creationId xmlns:p14="http://schemas.microsoft.com/office/powerpoint/2010/main" val="385009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3511</TotalTime>
  <Words>849</Words>
  <Application>Microsoft Office PowerPoint</Application>
  <PresentationFormat>Předvádění na obrazovce (4:3)</PresentationFormat>
  <Paragraphs>238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188</cp:revision>
  <dcterms:created xsi:type="dcterms:W3CDTF">2010-11-01T23:40:31Z</dcterms:created>
  <dcterms:modified xsi:type="dcterms:W3CDTF">2013-11-03T15:23:56Z</dcterms:modified>
</cp:coreProperties>
</file>