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60" r:id="rId3"/>
    <p:sldId id="261" r:id="rId4"/>
    <p:sldId id="267" r:id="rId5"/>
    <p:sldId id="268" r:id="rId6"/>
    <p:sldId id="269" r:id="rId7"/>
    <p:sldId id="270" r:id="rId8"/>
    <p:sldId id="271" r:id="rId9"/>
    <p:sldId id="272" r:id="rId10"/>
    <p:sldId id="266" r:id="rId11"/>
    <p:sldId id="259" r:id="rId12"/>
    <p:sldId id="258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02283F"/>
    <a:srgbClr val="EA85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3" d="100"/>
          <a:sy n="113" d="100"/>
        </p:scale>
        <p:origin x="-1440" y="-2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Se&#353;it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gradFill rotWithShape="1">
              <a:gsLst>
                <a:gs pos="0">
                  <a:schemeClr val="accent2">
                    <a:shade val="51000"/>
                    <a:satMod val="130000"/>
                  </a:schemeClr>
                </a:gs>
                <a:gs pos="80000">
                  <a:schemeClr val="accent2">
                    <a:shade val="93000"/>
                    <a:satMod val="130000"/>
                  </a:schemeClr>
                </a:gs>
                <a:gs pos="100000">
                  <a:schemeClr val="accent2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cat>
            <c:strRef>
              <c:f>List1!$I$5:$I$23</c:f>
              <c:strCache>
                <c:ptCount val="19"/>
                <c:pt idx="0">
                  <c:v>Církev římskokatolická</c:v>
                </c:pt>
                <c:pt idx="1">
                  <c:v>Českobratrská církev evangelická</c:v>
                </c:pt>
                <c:pt idx="2">
                  <c:v>Církev československá husitská</c:v>
                </c:pt>
                <c:pt idx="3">
                  <c:v>Pravoslavná církev v českých zemích</c:v>
                </c:pt>
                <c:pt idx="4">
                  <c:v>Náboženská společnost Svědkové Jehovovi¹</c:v>
                </c:pt>
                <c:pt idx="5">
                  <c:v>Církev bratrská</c:v>
                </c:pt>
                <c:pt idx="6">
                  <c:v>Řeckokatolická církev</c:v>
                </c:pt>
                <c:pt idx="7">
                  <c:v>Církev Křesťanská společenství</c:v>
                </c:pt>
                <c:pt idx="8">
                  <c:v>Slezská církev evangelická a.v.</c:v>
                </c:pt>
                <c:pt idx="9">
                  <c:v>Církev adventistů sedmého dne</c:v>
                </c:pt>
                <c:pt idx="10">
                  <c:v>Evangelická církev augsburského vyznání</c:v>
                </c:pt>
                <c:pt idx="11">
                  <c:v>Ruská pravoslavná církev, podvorje patriarchy moskevského a celé Rusi v České republice[5]</c:v>
                </c:pt>
                <c:pt idx="12">
                  <c:v>Apoštolská církev</c:v>
                </c:pt>
                <c:pt idx="13">
                  <c:v>Křesťanské sbory</c:v>
                </c:pt>
                <c:pt idx="14">
                  <c:v>Bratrská jednota baptistů</c:v>
                </c:pt>
                <c:pt idx="15">
                  <c:v>Luterská evangelická církev a. v. v České republice</c:v>
                </c:pt>
                <c:pt idx="16">
                  <c:v>Jednota bratrská</c:v>
                </c:pt>
                <c:pt idx="17">
                  <c:v>Evangelická církev metodistická</c:v>
                </c:pt>
                <c:pt idx="18">
                  <c:v>Starokatolická církev v ČR</c:v>
                </c:pt>
              </c:strCache>
            </c:strRef>
          </c:cat>
          <c:val>
            <c:numRef>
              <c:f>List1!$J$5:$J$23</c:f>
              <c:numCache>
                <c:formatCode>General</c:formatCode>
                <c:ptCount val="19"/>
                <c:pt idx="0">
                  <c:v>1083899</c:v>
                </c:pt>
                <c:pt idx="1">
                  <c:v>51936</c:v>
                </c:pt>
                <c:pt idx="2">
                  <c:v>39276</c:v>
                </c:pt>
                <c:pt idx="3">
                  <c:v>20628</c:v>
                </c:pt>
                <c:pt idx="4">
                  <c:v>13097</c:v>
                </c:pt>
                <c:pt idx="5">
                  <c:v>10872</c:v>
                </c:pt>
                <c:pt idx="6">
                  <c:v>9927</c:v>
                </c:pt>
                <c:pt idx="7">
                  <c:v>9387</c:v>
                </c:pt>
                <c:pt idx="8">
                  <c:v>8162</c:v>
                </c:pt>
                <c:pt idx="9">
                  <c:v>7394</c:v>
                </c:pt>
                <c:pt idx="10">
                  <c:v>6645</c:v>
                </c:pt>
                <c:pt idx="11">
                  <c:v>5844</c:v>
                </c:pt>
                <c:pt idx="12">
                  <c:v>4934</c:v>
                </c:pt>
                <c:pt idx="13">
                  <c:v>3458</c:v>
                </c:pt>
                <c:pt idx="14">
                  <c:v>3208</c:v>
                </c:pt>
                <c:pt idx="15">
                  <c:v>2591</c:v>
                </c:pt>
                <c:pt idx="16">
                  <c:v>2156</c:v>
                </c:pt>
                <c:pt idx="17">
                  <c:v>1952</c:v>
                </c:pt>
                <c:pt idx="18">
                  <c:v>1736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84266368"/>
        <c:axId val="126930944"/>
      </c:barChart>
      <c:catAx>
        <c:axId val="84266368"/>
        <c:scaling>
          <c:orientation val="minMax"/>
        </c:scaling>
        <c:delete val="0"/>
        <c:axPos val="b"/>
        <c:majorTickMark val="out"/>
        <c:minorTickMark val="none"/>
        <c:tickLblPos val="nextTo"/>
        <c:crossAx val="126930944"/>
        <c:crosses val="autoZero"/>
        <c:auto val="1"/>
        <c:lblAlgn val="ctr"/>
        <c:lblOffset val="100"/>
        <c:noMultiLvlLbl val="0"/>
      </c:catAx>
      <c:valAx>
        <c:axId val="12693094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84266368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t>3.11.2013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t>3.11.2013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8075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t>3.11.2013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7255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t>3.11.2013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0167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t>3.11.2013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0353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t>3.11.2013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3216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t>3.11.2013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0627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t>3.11.2013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8668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t>3.11.2013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3959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t>3.11.2013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704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t>3.11.2013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3839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t>3.11.2013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0983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t>3.11.2013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6623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C%C3%ADrkev_%C4%8Deskoslovensk%C3%A1_husitsk%C3%A1" TargetMode="External"/><Relationship Id="rId13" Type="http://schemas.openxmlformats.org/officeDocument/2006/relationships/hyperlink" Target="http://cs.wikipedia.org/wiki/Slezsk%C3%A1_c%C3%ADrkev_evangelick%C3%A1_augsbursk%C3%A9ho_vyzn%C3%A1n%C3%AD" TargetMode="External"/><Relationship Id="rId18" Type="http://schemas.openxmlformats.org/officeDocument/2006/relationships/hyperlink" Target="http://cs.wikipedia.org/wiki/Bratrsk%C3%A1_jednota_baptist%C5%AF" TargetMode="External"/><Relationship Id="rId3" Type="http://schemas.openxmlformats.org/officeDocument/2006/relationships/image" Target="../media/image2.jpg"/><Relationship Id="rId21" Type="http://schemas.openxmlformats.org/officeDocument/2006/relationships/hyperlink" Target="http://cs.wikipedia.org/wiki/Evangelick%C3%A1_c%C3%ADrkev_metodistick%C3%A1" TargetMode="External"/><Relationship Id="rId7" Type="http://schemas.openxmlformats.org/officeDocument/2006/relationships/hyperlink" Target="http://cs.wikipedia.org/wiki/%C4%8Ceskobratrsk%C3%A1_c%C3%ADrkev_evangelick%C3%A1" TargetMode="External"/><Relationship Id="rId12" Type="http://schemas.openxmlformats.org/officeDocument/2006/relationships/hyperlink" Target="http://cs.wikipedia.org/wiki/C%C3%ADrkev_K%C5%99es%C5%A5ansk%C3%A1_spole%C4%8Denstv%C3%AD" TargetMode="External"/><Relationship Id="rId17" Type="http://schemas.openxmlformats.org/officeDocument/2006/relationships/hyperlink" Target="http://cs.wikipedia.org/wiki/K%C5%99es%C5%A5ansk%C3%A9_sbory" TargetMode="External"/><Relationship Id="rId2" Type="http://schemas.openxmlformats.org/officeDocument/2006/relationships/image" Target="../media/image1.png"/><Relationship Id="rId16" Type="http://schemas.openxmlformats.org/officeDocument/2006/relationships/hyperlink" Target="http://cs.wikipedia.org/wiki/Apo%C5%A1tolsk%C3%A1_c%C3%ADrkev" TargetMode="External"/><Relationship Id="rId20" Type="http://schemas.openxmlformats.org/officeDocument/2006/relationships/hyperlink" Target="http://cs.wikipedia.org/wiki/Jednota_bratrsk%C3%A1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cs.wikipedia.org/wiki/C%C3%ADrkev_%C5%99%C3%ADmskokatolick%C3%A1" TargetMode="External"/><Relationship Id="rId11" Type="http://schemas.openxmlformats.org/officeDocument/2006/relationships/hyperlink" Target="http://cs.wikipedia.org/wiki/%C5%98eckokatolick%C3%A1_c%C3%ADrkev_v_%C4%8Cesku" TargetMode="External"/><Relationship Id="rId5" Type="http://schemas.openxmlformats.org/officeDocument/2006/relationships/chart" Target="../charts/chart1.xml"/><Relationship Id="rId15" Type="http://schemas.openxmlformats.org/officeDocument/2006/relationships/hyperlink" Target="http://cs.wikipedia.org/w/index.php?title=Evangelick%C3%A1_c%C3%ADrkev_augsbursk%C3%A9ho_vyzn%C3%A1n%C3%AD_v_%C4%8Cesk%C3%A9_republice&amp;action=edit&amp;redlink=1" TargetMode="External"/><Relationship Id="rId10" Type="http://schemas.openxmlformats.org/officeDocument/2006/relationships/hyperlink" Target="http://cs.wikipedia.org/wiki/C%C3%ADrkev_bratrsk%C3%A1" TargetMode="External"/><Relationship Id="rId19" Type="http://schemas.openxmlformats.org/officeDocument/2006/relationships/hyperlink" Target="http://cs.wikipedia.org/wiki/Lutersk%C3%A1_evangelick%C3%A1_c%C3%ADrkev_a._v._v_%C4%8Cesk%C3%A9_republice" TargetMode="External"/><Relationship Id="rId4" Type="http://schemas.openxmlformats.org/officeDocument/2006/relationships/hyperlink" Target="http://cs.wikipedia.org/wiki/Sv%C4%9Bdkov%C3%A9_Jehovovi" TargetMode="External"/><Relationship Id="rId9" Type="http://schemas.openxmlformats.org/officeDocument/2006/relationships/hyperlink" Target="http://cs.wikipedia.org/wiki/Pravoslavn%C3%A1_c%C3%ADrkev_v_%C4%8Desk%C3%BDch_zem%C3%ADch_a_na_Slovensku" TargetMode="External"/><Relationship Id="rId14" Type="http://schemas.openxmlformats.org/officeDocument/2006/relationships/hyperlink" Target="http://cs.wikipedia.org/wiki/C%C3%ADrkev_adventist%C5%AF_sedm%C3%A9ho_dne" TargetMode="External"/><Relationship Id="rId22" Type="http://schemas.openxmlformats.org/officeDocument/2006/relationships/hyperlink" Target="http://cs.wikipedia.org/wiki/Starokatolick%C3%A1_c%C3%ADrkev_v_%C4%8CR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291654"/>
              </p:ext>
            </p:extLst>
          </p:nvPr>
        </p:nvGraphicFramePr>
        <p:xfrm>
          <a:off x="750310" y="2060848"/>
          <a:ext cx="7926145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093498"/>
                <a:gridCol w="5832647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EU peníze středním školám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ICT do života školy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  <a:effectLst/>
                        </a:rPr>
                        <a:t>CZ.1.07/1.5.00/34.0771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III/2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43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Víra, náboženství, církve, sekty (2) – Seznam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Křesťanství, mapa náboženství, islám, hinduismus, budhismus, judaismus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</a:rPr>
                        <a:t>Občanská výchova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</a:rPr>
                        <a:t>PhDr. Mgr. Vítězslav Štefl, Ph.D.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dataprojektor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 pomocí prezentace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3. ročník, žáci 17 – 18 let, Zednické práce, Malířské a natěračské práce, Truhlářské práce</a:t>
                      </a: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</a:t>
                      </a:r>
                      <a:endParaRPr lang="cs-CZ" sz="1200" kern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snímek  + vlastní materiály autora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251520" y="1034152"/>
            <a:ext cx="8712968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800" b="1" dirty="0" smtClean="0"/>
              <a:t>Víra, náboženství, církve, sekty (2) – Seznam</a:t>
            </a:r>
            <a:endParaRPr lang="cs-CZ" sz="28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84784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VY_32_INOVACE_ 43_863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756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83568" y="1268760"/>
            <a:ext cx="7632848" cy="584775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effectLst>
            <a:outerShdw blurRad="40000" dist="23000" dir="5400000" rotWithShape="0">
              <a:srgbClr val="000000">
                <a:alpha val="35000"/>
              </a:srgbClr>
            </a:outerShdw>
            <a:reflection blurRad="6350" stA="50000" endA="300" endPos="90000" dist="50800" dir="5400000" sy="-100000" algn="bl" rotWithShape="0"/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3200" dirty="0" smtClean="0"/>
              <a:t>Víra, náboženství, církve, sekty (2) – Seznam</a:t>
            </a:r>
            <a:endParaRPr lang="cs-CZ" sz="32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691680" y="3429000"/>
            <a:ext cx="6624736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40000" dist="23000" dir="5400000" rotWithShape="0">
              <a:srgbClr val="000000">
                <a:alpha val="35000"/>
              </a:srgbClr>
            </a:outerShdw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tx1"/>
                </a:solidFill>
              </a:rPr>
              <a:t>A) seznam a  rozložení náboženství ve světě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691680" y="4057908"/>
            <a:ext cx="6624736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40000" dist="23000" dir="5400000" rotWithShape="0">
              <a:srgbClr val="000000">
                <a:alpha val="35000"/>
              </a:srgbClr>
            </a:outerShdw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tx1"/>
                </a:solidFill>
              </a:rPr>
              <a:t>B) seznam křesťanských vyznání v ČR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83568" y="2564904"/>
            <a:ext cx="7632848" cy="523220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/>
              <a:t>Obsah dokumentu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711222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5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5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25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2" grpId="0" animBg="1"/>
      <p:bldP spid="13" grpId="0" animBg="1"/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26" name="TextovéPole 25"/>
          <p:cNvSpPr txBox="1"/>
          <p:nvPr/>
        </p:nvSpPr>
        <p:spPr>
          <a:xfrm>
            <a:off x="683568" y="1196752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Seznam hlavních skupin náboženství ve světě</a:t>
            </a:r>
            <a:endParaRPr lang="cs-CZ" sz="2000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107504" y="1196752"/>
            <a:ext cx="323892" cy="83099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SVĚT</a:t>
            </a:r>
            <a:endParaRPr lang="cs-CZ" sz="1200" i="0" dirty="0" smtClean="0">
              <a:solidFill>
                <a:schemeClr val="tx1"/>
              </a:solidFill>
            </a:endParaRPr>
          </a:p>
        </p:txBody>
      </p:sp>
      <p:pic>
        <p:nvPicPr>
          <p:cNvPr id="19458" name="Picture 2" descr="http://upload.wikimedia.org/wikipedia/commons/6/60/Worldwide_percentage_of_Adherents_by_Religion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623237"/>
            <a:ext cx="6762328" cy="4344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5292080" y="2204864"/>
            <a:ext cx="2088232" cy="33843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/>
          <p:cNvSpPr/>
          <p:nvPr/>
        </p:nvSpPr>
        <p:spPr>
          <a:xfrm>
            <a:off x="4005932" y="5342848"/>
            <a:ext cx="541006" cy="2184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bdélník 27"/>
          <p:cNvSpPr/>
          <p:nvPr/>
        </p:nvSpPr>
        <p:spPr>
          <a:xfrm>
            <a:off x="1835696" y="5198832"/>
            <a:ext cx="491824" cy="2184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/>
          <p:cNvSpPr/>
          <p:nvPr/>
        </p:nvSpPr>
        <p:spPr>
          <a:xfrm>
            <a:off x="1403648" y="4650702"/>
            <a:ext cx="491824" cy="2184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/>
          <p:cNvSpPr/>
          <p:nvPr/>
        </p:nvSpPr>
        <p:spPr>
          <a:xfrm>
            <a:off x="1187624" y="4293096"/>
            <a:ext cx="491824" cy="2184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/>
          <p:cNvSpPr/>
          <p:nvPr/>
        </p:nvSpPr>
        <p:spPr>
          <a:xfrm>
            <a:off x="971600" y="3933056"/>
            <a:ext cx="491824" cy="2184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bdélník 31"/>
          <p:cNvSpPr/>
          <p:nvPr/>
        </p:nvSpPr>
        <p:spPr>
          <a:xfrm>
            <a:off x="971600" y="3645024"/>
            <a:ext cx="491824" cy="2184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Obdélník 41"/>
          <p:cNvSpPr/>
          <p:nvPr/>
        </p:nvSpPr>
        <p:spPr>
          <a:xfrm>
            <a:off x="899592" y="3429000"/>
            <a:ext cx="491824" cy="2184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Obdélník 42"/>
          <p:cNvSpPr/>
          <p:nvPr/>
        </p:nvSpPr>
        <p:spPr>
          <a:xfrm>
            <a:off x="899592" y="3210542"/>
            <a:ext cx="491824" cy="2184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Obdélník 43"/>
          <p:cNvSpPr/>
          <p:nvPr/>
        </p:nvSpPr>
        <p:spPr>
          <a:xfrm>
            <a:off x="899592" y="2996952"/>
            <a:ext cx="491824" cy="2184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Obdélník 44"/>
          <p:cNvSpPr/>
          <p:nvPr/>
        </p:nvSpPr>
        <p:spPr>
          <a:xfrm>
            <a:off x="899592" y="2780928"/>
            <a:ext cx="491824" cy="2184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Obdélník 45"/>
          <p:cNvSpPr/>
          <p:nvPr/>
        </p:nvSpPr>
        <p:spPr>
          <a:xfrm>
            <a:off x="827584" y="2564904"/>
            <a:ext cx="491824" cy="2184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Obdélník 46"/>
          <p:cNvSpPr/>
          <p:nvPr/>
        </p:nvSpPr>
        <p:spPr>
          <a:xfrm>
            <a:off x="929930" y="2348880"/>
            <a:ext cx="491824" cy="2184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Obdélník 47"/>
          <p:cNvSpPr/>
          <p:nvPr/>
        </p:nvSpPr>
        <p:spPr>
          <a:xfrm>
            <a:off x="1091383" y="2132856"/>
            <a:ext cx="491824" cy="2184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Obdélník 48"/>
          <p:cNvSpPr/>
          <p:nvPr/>
        </p:nvSpPr>
        <p:spPr>
          <a:xfrm>
            <a:off x="1299023" y="1916832"/>
            <a:ext cx="491824" cy="2184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Obdélník 49"/>
          <p:cNvSpPr/>
          <p:nvPr/>
        </p:nvSpPr>
        <p:spPr>
          <a:xfrm>
            <a:off x="1919936" y="1914398"/>
            <a:ext cx="491824" cy="2184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Obdélník 50"/>
          <p:cNvSpPr/>
          <p:nvPr/>
        </p:nvSpPr>
        <p:spPr>
          <a:xfrm>
            <a:off x="2396833" y="1916832"/>
            <a:ext cx="491824" cy="2184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Obdélník 51"/>
          <p:cNvSpPr/>
          <p:nvPr/>
        </p:nvSpPr>
        <p:spPr>
          <a:xfrm>
            <a:off x="2915816" y="2025052"/>
            <a:ext cx="491824" cy="2184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Obdélník 52"/>
          <p:cNvSpPr/>
          <p:nvPr/>
        </p:nvSpPr>
        <p:spPr>
          <a:xfrm>
            <a:off x="3792144" y="2247279"/>
            <a:ext cx="491824" cy="2184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Obdélník 53"/>
          <p:cNvSpPr/>
          <p:nvPr/>
        </p:nvSpPr>
        <p:spPr>
          <a:xfrm>
            <a:off x="2047718" y="1698374"/>
            <a:ext cx="4972554" cy="2160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" name="Přímá spojnice se šipkou 4"/>
          <p:cNvCxnSpPr/>
          <p:nvPr/>
        </p:nvCxnSpPr>
        <p:spPr>
          <a:xfrm flipH="1">
            <a:off x="4355976" y="2204864"/>
            <a:ext cx="864096" cy="901317"/>
          </a:xfrm>
          <a:prstGeom prst="straightConnector1">
            <a:avLst/>
          </a:prstGeom>
          <a:ln w="12700">
            <a:solidFill>
              <a:schemeClr val="tx1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83011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26" name="TextovéPole 25"/>
          <p:cNvSpPr txBox="1"/>
          <p:nvPr/>
        </p:nvSpPr>
        <p:spPr>
          <a:xfrm>
            <a:off x="683568" y="1196752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Seznam hlavních skupin náboženství ve světě</a:t>
            </a:r>
            <a:endParaRPr lang="cs-CZ" sz="2000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107504" y="1196752"/>
            <a:ext cx="323892" cy="83099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SVĚT</a:t>
            </a:r>
            <a:endParaRPr lang="cs-CZ" sz="1200" i="0" dirty="0" smtClean="0">
              <a:solidFill>
                <a:schemeClr val="tx1"/>
              </a:solidFill>
            </a:endParaRPr>
          </a:p>
        </p:txBody>
      </p:sp>
      <p:pic>
        <p:nvPicPr>
          <p:cNvPr id="19458" name="Picture 2" descr="http://upload.wikimedia.org/wikipedia/commons/6/60/Worldwide_percentage_of_Adherents_by_Religion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623237"/>
            <a:ext cx="6762328" cy="4344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5292080" y="2420888"/>
            <a:ext cx="2088232" cy="33843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bdélník 27"/>
          <p:cNvSpPr/>
          <p:nvPr/>
        </p:nvSpPr>
        <p:spPr>
          <a:xfrm>
            <a:off x="1835696" y="5198832"/>
            <a:ext cx="491824" cy="2184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/>
          <p:cNvSpPr/>
          <p:nvPr/>
        </p:nvSpPr>
        <p:spPr>
          <a:xfrm>
            <a:off x="1403648" y="4650702"/>
            <a:ext cx="491824" cy="2184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/>
          <p:cNvSpPr/>
          <p:nvPr/>
        </p:nvSpPr>
        <p:spPr>
          <a:xfrm>
            <a:off x="1187624" y="4293096"/>
            <a:ext cx="491824" cy="2184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/>
          <p:cNvSpPr/>
          <p:nvPr/>
        </p:nvSpPr>
        <p:spPr>
          <a:xfrm>
            <a:off x="971600" y="3933056"/>
            <a:ext cx="491824" cy="2184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bdélník 31"/>
          <p:cNvSpPr/>
          <p:nvPr/>
        </p:nvSpPr>
        <p:spPr>
          <a:xfrm>
            <a:off x="971600" y="3645024"/>
            <a:ext cx="491824" cy="2184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Obdélník 41"/>
          <p:cNvSpPr/>
          <p:nvPr/>
        </p:nvSpPr>
        <p:spPr>
          <a:xfrm>
            <a:off x="899592" y="3429000"/>
            <a:ext cx="491824" cy="2184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Obdélník 42"/>
          <p:cNvSpPr/>
          <p:nvPr/>
        </p:nvSpPr>
        <p:spPr>
          <a:xfrm>
            <a:off x="899592" y="3210542"/>
            <a:ext cx="491824" cy="2184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Obdélník 43"/>
          <p:cNvSpPr/>
          <p:nvPr/>
        </p:nvSpPr>
        <p:spPr>
          <a:xfrm>
            <a:off x="899592" y="2996952"/>
            <a:ext cx="491824" cy="2184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Obdélník 44"/>
          <p:cNvSpPr/>
          <p:nvPr/>
        </p:nvSpPr>
        <p:spPr>
          <a:xfrm>
            <a:off x="899592" y="2780928"/>
            <a:ext cx="491824" cy="2184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Obdélník 45"/>
          <p:cNvSpPr/>
          <p:nvPr/>
        </p:nvSpPr>
        <p:spPr>
          <a:xfrm>
            <a:off x="827584" y="2564904"/>
            <a:ext cx="491824" cy="2184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Obdélník 46"/>
          <p:cNvSpPr/>
          <p:nvPr/>
        </p:nvSpPr>
        <p:spPr>
          <a:xfrm>
            <a:off x="929930" y="2348880"/>
            <a:ext cx="491824" cy="2184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Obdélník 47"/>
          <p:cNvSpPr/>
          <p:nvPr/>
        </p:nvSpPr>
        <p:spPr>
          <a:xfrm>
            <a:off x="1091383" y="2132856"/>
            <a:ext cx="491824" cy="2184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Obdélník 48"/>
          <p:cNvSpPr/>
          <p:nvPr/>
        </p:nvSpPr>
        <p:spPr>
          <a:xfrm>
            <a:off x="1299023" y="1916832"/>
            <a:ext cx="491824" cy="2184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Obdélník 49"/>
          <p:cNvSpPr/>
          <p:nvPr/>
        </p:nvSpPr>
        <p:spPr>
          <a:xfrm>
            <a:off x="1919936" y="1914398"/>
            <a:ext cx="491824" cy="2184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Obdélník 50"/>
          <p:cNvSpPr/>
          <p:nvPr/>
        </p:nvSpPr>
        <p:spPr>
          <a:xfrm>
            <a:off x="2396833" y="1916832"/>
            <a:ext cx="491824" cy="2184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Obdélník 51"/>
          <p:cNvSpPr/>
          <p:nvPr/>
        </p:nvSpPr>
        <p:spPr>
          <a:xfrm>
            <a:off x="2915816" y="2025052"/>
            <a:ext cx="491824" cy="2184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Obdélník 52"/>
          <p:cNvSpPr/>
          <p:nvPr/>
        </p:nvSpPr>
        <p:spPr>
          <a:xfrm>
            <a:off x="3792144" y="2247279"/>
            <a:ext cx="491824" cy="2184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Obdélník 53"/>
          <p:cNvSpPr/>
          <p:nvPr/>
        </p:nvSpPr>
        <p:spPr>
          <a:xfrm>
            <a:off x="2047718" y="1698374"/>
            <a:ext cx="4972554" cy="2160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3" name="Přímá spojnice se šipkou 32"/>
          <p:cNvCxnSpPr/>
          <p:nvPr/>
        </p:nvCxnSpPr>
        <p:spPr>
          <a:xfrm rot="5400000">
            <a:off x="3555011" y="3240463"/>
            <a:ext cx="2759334" cy="1157404"/>
          </a:xfrm>
          <a:prstGeom prst="curvedConnector3">
            <a:avLst>
              <a:gd name="adj1" fmla="val 106762"/>
            </a:avLst>
          </a:prstGeom>
          <a:ln w="12700">
            <a:solidFill>
              <a:schemeClr val="tx1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06499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26" name="TextovéPole 25"/>
          <p:cNvSpPr txBox="1"/>
          <p:nvPr/>
        </p:nvSpPr>
        <p:spPr>
          <a:xfrm>
            <a:off x="683568" y="1196752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Seznam hlavních skupin náboženství ve světě</a:t>
            </a:r>
            <a:endParaRPr lang="cs-CZ" sz="2000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107504" y="1196752"/>
            <a:ext cx="323892" cy="83099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SVĚT</a:t>
            </a:r>
            <a:endParaRPr lang="cs-CZ" sz="1200" i="0" dirty="0" smtClean="0">
              <a:solidFill>
                <a:schemeClr val="tx1"/>
              </a:solidFill>
            </a:endParaRPr>
          </a:p>
        </p:txBody>
      </p:sp>
      <p:pic>
        <p:nvPicPr>
          <p:cNvPr id="19458" name="Picture 2" descr="http://upload.wikimedia.org/wikipedia/commons/6/60/Worldwide_percentage_of_Adherents_by_Religion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623237"/>
            <a:ext cx="6762328" cy="4344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5292080" y="2592479"/>
            <a:ext cx="2088232" cy="307670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/>
          <p:cNvSpPr/>
          <p:nvPr/>
        </p:nvSpPr>
        <p:spPr>
          <a:xfrm>
            <a:off x="1403648" y="4650702"/>
            <a:ext cx="491824" cy="2184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/>
          <p:cNvSpPr/>
          <p:nvPr/>
        </p:nvSpPr>
        <p:spPr>
          <a:xfrm>
            <a:off x="1187624" y="4293096"/>
            <a:ext cx="491824" cy="2184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/>
          <p:cNvSpPr/>
          <p:nvPr/>
        </p:nvSpPr>
        <p:spPr>
          <a:xfrm>
            <a:off x="971600" y="3933056"/>
            <a:ext cx="491824" cy="2184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bdélník 31"/>
          <p:cNvSpPr/>
          <p:nvPr/>
        </p:nvSpPr>
        <p:spPr>
          <a:xfrm>
            <a:off x="971600" y="3645024"/>
            <a:ext cx="491824" cy="2184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Obdélník 41"/>
          <p:cNvSpPr/>
          <p:nvPr/>
        </p:nvSpPr>
        <p:spPr>
          <a:xfrm>
            <a:off x="899592" y="3429000"/>
            <a:ext cx="491824" cy="2184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Obdélník 42"/>
          <p:cNvSpPr/>
          <p:nvPr/>
        </p:nvSpPr>
        <p:spPr>
          <a:xfrm>
            <a:off x="899592" y="3210542"/>
            <a:ext cx="491824" cy="2184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Obdélník 43"/>
          <p:cNvSpPr/>
          <p:nvPr/>
        </p:nvSpPr>
        <p:spPr>
          <a:xfrm>
            <a:off x="899592" y="2996952"/>
            <a:ext cx="491824" cy="2184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Obdélník 44"/>
          <p:cNvSpPr/>
          <p:nvPr/>
        </p:nvSpPr>
        <p:spPr>
          <a:xfrm>
            <a:off x="899592" y="2780928"/>
            <a:ext cx="491824" cy="2184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Obdélník 45"/>
          <p:cNvSpPr/>
          <p:nvPr/>
        </p:nvSpPr>
        <p:spPr>
          <a:xfrm>
            <a:off x="827584" y="2564904"/>
            <a:ext cx="491824" cy="2184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Obdélník 46"/>
          <p:cNvSpPr/>
          <p:nvPr/>
        </p:nvSpPr>
        <p:spPr>
          <a:xfrm>
            <a:off x="929930" y="2348880"/>
            <a:ext cx="491824" cy="2184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Obdélník 47"/>
          <p:cNvSpPr/>
          <p:nvPr/>
        </p:nvSpPr>
        <p:spPr>
          <a:xfrm>
            <a:off x="1091383" y="2132856"/>
            <a:ext cx="491824" cy="2184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Obdélník 48"/>
          <p:cNvSpPr/>
          <p:nvPr/>
        </p:nvSpPr>
        <p:spPr>
          <a:xfrm>
            <a:off x="1299023" y="1916832"/>
            <a:ext cx="491824" cy="2184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Obdélník 49"/>
          <p:cNvSpPr/>
          <p:nvPr/>
        </p:nvSpPr>
        <p:spPr>
          <a:xfrm>
            <a:off x="1919936" y="1914398"/>
            <a:ext cx="491824" cy="2184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Obdélník 50"/>
          <p:cNvSpPr/>
          <p:nvPr/>
        </p:nvSpPr>
        <p:spPr>
          <a:xfrm>
            <a:off x="2396833" y="1916832"/>
            <a:ext cx="491824" cy="2184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Obdélník 51"/>
          <p:cNvSpPr/>
          <p:nvPr/>
        </p:nvSpPr>
        <p:spPr>
          <a:xfrm>
            <a:off x="2915816" y="2025052"/>
            <a:ext cx="491824" cy="2184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Obdélník 52"/>
          <p:cNvSpPr/>
          <p:nvPr/>
        </p:nvSpPr>
        <p:spPr>
          <a:xfrm>
            <a:off x="3792144" y="2247279"/>
            <a:ext cx="491824" cy="2184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Obdélník 53"/>
          <p:cNvSpPr/>
          <p:nvPr/>
        </p:nvSpPr>
        <p:spPr>
          <a:xfrm>
            <a:off x="2047718" y="1698374"/>
            <a:ext cx="4972554" cy="2160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3" name="Přímá spojnice se šipkou 32"/>
          <p:cNvCxnSpPr/>
          <p:nvPr/>
        </p:nvCxnSpPr>
        <p:spPr>
          <a:xfrm rot="5400000">
            <a:off x="2689596" y="2740160"/>
            <a:ext cx="2759334" cy="2594926"/>
          </a:xfrm>
          <a:prstGeom prst="curvedConnector3">
            <a:avLst>
              <a:gd name="adj1" fmla="val 116277"/>
            </a:avLst>
          </a:prstGeom>
          <a:ln w="12700">
            <a:solidFill>
              <a:schemeClr val="tx1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50284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6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26" name="TextovéPole 25"/>
          <p:cNvSpPr txBox="1"/>
          <p:nvPr/>
        </p:nvSpPr>
        <p:spPr>
          <a:xfrm>
            <a:off x="683568" y="1196752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Seznam hlavních skupin náboženství ve světě</a:t>
            </a:r>
            <a:endParaRPr lang="cs-CZ" sz="2000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107504" y="1196752"/>
            <a:ext cx="323892" cy="83099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SVĚT</a:t>
            </a:r>
            <a:endParaRPr lang="cs-CZ" sz="1200" i="0" dirty="0" smtClean="0">
              <a:solidFill>
                <a:schemeClr val="tx1"/>
              </a:solidFill>
            </a:endParaRPr>
          </a:p>
        </p:txBody>
      </p:sp>
      <p:pic>
        <p:nvPicPr>
          <p:cNvPr id="19458" name="Picture 2" descr="http://upload.wikimedia.org/wikipedia/commons/6/60/Worldwide_percentage_of_Adherents_by_Religion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623237"/>
            <a:ext cx="6762328" cy="4344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5292080" y="2773408"/>
            <a:ext cx="2088232" cy="307670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/>
          <p:cNvSpPr/>
          <p:nvPr/>
        </p:nvSpPr>
        <p:spPr>
          <a:xfrm>
            <a:off x="1187624" y="4293096"/>
            <a:ext cx="491824" cy="2184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/>
          <p:cNvSpPr/>
          <p:nvPr/>
        </p:nvSpPr>
        <p:spPr>
          <a:xfrm>
            <a:off x="971600" y="3933056"/>
            <a:ext cx="491824" cy="2184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bdélník 31"/>
          <p:cNvSpPr/>
          <p:nvPr/>
        </p:nvSpPr>
        <p:spPr>
          <a:xfrm>
            <a:off x="971600" y="3645024"/>
            <a:ext cx="491824" cy="2184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Obdélník 41"/>
          <p:cNvSpPr/>
          <p:nvPr/>
        </p:nvSpPr>
        <p:spPr>
          <a:xfrm>
            <a:off x="899592" y="3429000"/>
            <a:ext cx="491824" cy="2184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Obdélník 42"/>
          <p:cNvSpPr/>
          <p:nvPr/>
        </p:nvSpPr>
        <p:spPr>
          <a:xfrm>
            <a:off x="899592" y="3210542"/>
            <a:ext cx="491824" cy="2184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Obdélník 43"/>
          <p:cNvSpPr/>
          <p:nvPr/>
        </p:nvSpPr>
        <p:spPr>
          <a:xfrm>
            <a:off x="899592" y="2996952"/>
            <a:ext cx="491824" cy="2184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Obdélník 44"/>
          <p:cNvSpPr/>
          <p:nvPr/>
        </p:nvSpPr>
        <p:spPr>
          <a:xfrm>
            <a:off x="899592" y="2780928"/>
            <a:ext cx="491824" cy="2184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Obdélník 45"/>
          <p:cNvSpPr/>
          <p:nvPr/>
        </p:nvSpPr>
        <p:spPr>
          <a:xfrm>
            <a:off x="827584" y="2564904"/>
            <a:ext cx="491824" cy="2184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Obdélník 46"/>
          <p:cNvSpPr/>
          <p:nvPr/>
        </p:nvSpPr>
        <p:spPr>
          <a:xfrm>
            <a:off x="929930" y="2348880"/>
            <a:ext cx="491824" cy="2184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Obdélník 47"/>
          <p:cNvSpPr/>
          <p:nvPr/>
        </p:nvSpPr>
        <p:spPr>
          <a:xfrm>
            <a:off x="1091383" y="2132856"/>
            <a:ext cx="491824" cy="2184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Obdélník 48"/>
          <p:cNvSpPr/>
          <p:nvPr/>
        </p:nvSpPr>
        <p:spPr>
          <a:xfrm>
            <a:off x="1299023" y="1916832"/>
            <a:ext cx="491824" cy="2184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Obdélník 49"/>
          <p:cNvSpPr/>
          <p:nvPr/>
        </p:nvSpPr>
        <p:spPr>
          <a:xfrm>
            <a:off x="1919936" y="1914398"/>
            <a:ext cx="491824" cy="2184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Obdélník 50"/>
          <p:cNvSpPr/>
          <p:nvPr/>
        </p:nvSpPr>
        <p:spPr>
          <a:xfrm>
            <a:off x="2396833" y="1916832"/>
            <a:ext cx="491824" cy="2184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Obdélník 51"/>
          <p:cNvSpPr/>
          <p:nvPr/>
        </p:nvSpPr>
        <p:spPr>
          <a:xfrm>
            <a:off x="2915816" y="2025052"/>
            <a:ext cx="491824" cy="2184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Obdélník 52"/>
          <p:cNvSpPr/>
          <p:nvPr/>
        </p:nvSpPr>
        <p:spPr>
          <a:xfrm>
            <a:off x="3792144" y="2247279"/>
            <a:ext cx="491824" cy="2184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Obdélník 53"/>
          <p:cNvSpPr/>
          <p:nvPr/>
        </p:nvSpPr>
        <p:spPr>
          <a:xfrm>
            <a:off x="2047718" y="1698374"/>
            <a:ext cx="4972554" cy="2160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4" name="Přímá spojnice se šipkou 13"/>
          <p:cNvCxnSpPr/>
          <p:nvPr/>
        </p:nvCxnSpPr>
        <p:spPr>
          <a:xfrm flipH="1">
            <a:off x="5292080" y="2773408"/>
            <a:ext cx="72008" cy="2743824"/>
          </a:xfrm>
          <a:prstGeom prst="straightConnector1">
            <a:avLst/>
          </a:prstGeom>
          <a:ln w="12700">
            <a:solidFill>
              <a:schemeClr val="tx1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Přímá spojnice se šipkou 54"/>
          <p:cNvCxnSpPr/>
          <p:nvPr/>
        </p:nvCxnSpPr>
        <p:spPr>
          <a:xfrm flipH="1">
            <a:off x="1919936" y="5517232"/>
            <a:ext cx="3372144" cy="152400"/>
          </a:xfrm>
          <a:prstGeom prst="straightConnector1">
            <a:avLst/>
          </a:prstGeom>
          <a:ln w="12700">
            <a:solidFill>
              <a:schemeClr val="tx1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Přímá spojnice se šipkou 55"/>
          <p:cNvCxnSpPr/>
          <p:nvPr/>
        </p:nvCxnSpPr>
        <p:spPr>
          <a:xfrm flipH="1" flipV="1">
            <a:off x="1583208" y="4869160"/>
            <a:ext cx="336728" cy="800472"/>
          </a:xfrm>
          <a:prstGeom prst="straightConnector1">
            <a:avLst/>
          </a:prstGeom>
          <a:ln w="12700">
            <a:solidFill>
              <a:schemeClr val="tx1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25790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7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26" name="TextovéPole 25"/>
          <p:cNvSpPr txBox="1"/>
          <p:nvPr/>
        </p:nvSpPr>
        <p:spPr>
          <a:xfrm>
            <a:off x="683568" y="1196752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Seznam hlavních skupin náboženství ve světě</a:t>
            </a:r>
            <a:endParaRPr lang="cs-CZ" sz="2000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107504" y="1196752"/>
            <a:ext cx="323892" cy="83099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SVĚT</a:t>
            </a:r>
            <a:endParaRPr lang="cs-CZ" sz="1200" i="0" dirty="0" smtClean="0">
              <a:solidFill>
                <a:schemeClr val="tx1"/>
              </a:solidFill>
            </a:endParaRPr>
          </a:p>
        </p:txBody>
      </p:sp>
      <p:pic>
        <p:nvPicPr>
          <p:cNvPr id="19458" name="Picture 2" descr="http://upload.wikimedia.org/wikipedia/commons/6/60/Worldwide_percentage_of_Adherents_by_Religion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623237"/>
            <a:ext cx="6762328" cy="4344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5292080" y="2936251"/>
            <a:ext cx="2088232" cy="279700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/>
          <p:cNvSpPr/>
          <p:nvPr/>
        </p:nvSpPr>
        <p:spPr>
          <a:xfrm>
            <a:off x="971600" y="3933056"/>
            <a:ext cx="491824" cy="2184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bdélník 31"/>
          <p:cNvSpPr/>
          <p:nvPr/>
        </p:nvSpPr>
        <p:spPr>
          <a:xfrm>
            <a:off x="971600" y="3645024"/>
            <a:ext cx="491824" cy="2184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Obdélník 41"/>
          <p:cNvSpPr/>
          <p:nvPr/>
        </p:nvSpPr>
        <p:spPr>
          <a:xfrm>
            <a:off x="899592" y="3429000"/>
            <a:ext cx="491824" cy="2184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Obdélník 42"/>
          <p:cNvSpPr/>
          <p:nvPr/>
        </p:nvSpPr>
        <p:spPr>
          <a:xfrm>
            <a:off x="899592" y="3210542"/>
            <a:ext cx="491824" cy="2184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Obdélník 43"/>
          <p:cNvSpPr/>
          <p:nvPr/>
        </p:nvSpPr>
        <p:spPr>
          <a:xfrm>
            <a:off x="899592" y="2996952"/>
            <a:ext cx="491824" cy="2184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Obdélník 44"/>
          <p:cNvSpPr/>
          <p:nvPr/>
        </p:nvSpPr>
        <p:spPr>
          <a:xfrm>
            <a:off x="899592" y="2780928"/>
            <a:ext cx="491824" cy="2184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Obdélník 45"/>
          <p:cNvSpPr/>
          <p:nvPr/>
        </p:nvSpPr>
        <p:spPr>
          <a:xfrm>
            <a:off x="827584" y="2564904"/>
            <a:ext cx="491824" cy="2184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Obdélník 46"/>
          <p:cNvSpPr/>
          <p:nvPr/>
        </p:nvSpPr>
        <p:spPr>
          <a:xfrm>
            <a:off x="929930" y="2348880"/>
            <a:ext cx="491824" cy="2184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Obdélník 47"/>
          <p:cNvSpPr/>
          <p:nvPr/>
        </p:nvSpPr>
        <p:spPr>
          <a:xfrm>
            <a:off x="1091383" y="2132856"/>
            <a:ext cx="491824" cy="2184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Obdélník 48"/>
          <p:cNvSpPr/>
          <p:nvPr/>
        </p:nvSpPr>
        <p:spPr>
          <a:xfrm>
            <a:off x="1299023" y="1916832"/>
            <a:ext cx="491824" cy="2184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Obdélník 49"/>
          <p:cNvSpPr/>
          <p:nvPr/>
        </p:nvSpPr>
        <p:spPr>
          <a:xfrm>
            <a:off x="1919936" y="1914398"/>
            <a:ext cx="491824" cy="2184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Obdélník 50"/>
          <p:cNvSpPr/>
          <p:nvPr/>
        </p:nvSpPr>
        <p:spPr>
          <a:xfrm>
            <a:off x="2396833" y="1916832"/>
            <a:ext cx="491824" cy="2184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Obdélník 51"/>
          <p:cNvSpPr/>
          <p:nvPr/>
        </p:nvSpPr>
        <p:spPr>
          <a:xfrm>
            <a:off x="2915816" y="2025052"/>
            <a:ext cx="491824" cy="2184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Obdélník 52"/>
          <p:cNvSpPr/>
          <p:nvPr/>
        </p:nvSpPr>
        <p:spPr>
          <a:xfrm>
            <a:off x="3792144" y="2247279"/>
            <a:ext cx="491824" cy="2184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Obdélník 53"/>
          <p:cNvSpPr/>
          <p:nvPr/>
        </p:nvSpPr>
        <p:spPr>
          <a:xfrm>
            <a:off x="2047718" y="1698374"/>
            <a:ext cx="4972554" cy="2160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4" name="Přímá spojnice se šipkou 13"/>
          <p:cNvCxnSpPr/>
          <p:nvPr/>
        </p:nvCxnSpPr>
        <p:spPr>
          <a:xfrm flipH="1">
            <a:off x="5292080" y="2999386"/>
            <a:ext cx="72008" cy="2517846"/>
          </a:xfrm>
          <a:prstGeom prst="straightConnector1">
            <a:avLst/>
          </a:prstGeom>
          <a:ln w="12700">
            <a:solidFill>
              <a:schemeClr val="tx1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Přímá spojnice se šipkou 54"/>
          <p:cNvCxnSpPr/>
          <p:nvPr/>
        </p:nvCxnSpPr>
        <p:spPr>
          <a:xfrm flipH="1">
            <a:off x="1337295" y="5517232"/>
            <a:ext cx="3954785" cy="152400"/>
          </a:xfrm>
          <a:prstGeom prst="straightConnector1">
            <a:avLst/>
          </a:prstGeom>
          <a:ln w="12700">
            <a:solidFill>
              <a:schemeClr val="tx1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Přímá spojnice se šipkou 55"/>
          <p:cNvCxnSpPr/>
          <p:nvPr/>
        </p:nvCxnSpPr>
        <p:spPr>
          <a:xfrm flipV="1">
            <a:off x="1391416" y="4509120"/>
            <a:ext cx="0" cy="1160512"/>
          </a:xfrm>
          <a:prstGeom prst="straightConnector1">
            <a:avLst/>
          </a:prstGeom>
          <a:ln w="12700">
            <a:solidFill>
              <a:schemeClr val="tx1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02057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8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26" name="TextovéPole 25"/>
          <p:cNvSpPr txBox="1"/>
          <p:nvPr/>
        </p:nvSpPr>
        <p:spPr>
          <a:xfrm>
            <a:off x="683568" y="1196752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Seznam hlavních skupin náboženství ve světě</a:t>
            </a:r>
            <a:endParaRPr lang="cs-CZ" sz="2000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107504" y="1196752"/>
            <a:ext cx="323892" cy="83099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SVĚT</a:t>
            </a:r>
            <a:endParaRPr lang="cs-CZ" sz="1200" i="0" dirty="0" smtClean="0">
              <a:solidFill>
                <a:schemeClr val="tx1"/>
              </a:solidFill>
            </a:endParaRPr>
          </a:p>
        </p:txBody>
      </p:sp>
      <p:pic>
        <p:nvPicPr>
          <p:cNvPr id="19458" name="Picture 2" descr="http://upload.wikimedia.org/wikipedia/commons/6/60/Worldwide_percentage_of_Adherents_by_Religion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623237"/>
            <a:ext cx="6762328" cy="4344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5292080" y="5158181"/>
            <a:ext cx="2088232" cy="50306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Obdélník 51"/>
          <p:cNvSpPr/>
          <p:nvPr/>
        </p:nvSpPr>
        <p:spPr>
          <a:xfrm>
            <a:off x="2915816" y="2025052"/>
            <a:ext cx="491824" cy="2184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Obdélník 52"/>
          <p:cNvSpPr/>
          <p:nvPr/>
        </p:nvSpPr>
        <p:spPr>
          <a:xfrm>
            <a:off x="3792144" y="2247279"/>
            <a:ext cx="491824" cy="2184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Obdélník 53"/>
          <p:cNvSpPr/>
          <p:nvPr/>
        </p:nvSpPr>
        <p:spPr>
          <a:xfrm>
            <a:off x="2047718" y="1698374"/>
            <a:ext cx="4972554" cy="2160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4" name="Přímá spojnice se šipkou 13"/>
          <p:cNvCxnSpPr/>
          <p:nvPr/>
        </p:nvCxnSpPr>
        <p:spPr>
          <a:xfrm flipH="1">
            <a:off x="4788024" y="4151514"/>
            <a:ext cx="72008" cy="1581742"/>
          </a:xfrm>
          <a:prstGeom prst="straightConnector1">
            <a:avLst/>
          </a:prstGeom>
          <a:ln w="12700">
            <a:solidFill>
              <a:schemeClr val="tx1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Přímá spojnice se šipkou 54"/>
          <p:cNvCxnSpPr/>
          <p:nvPr/>
        </p:nvCxnSpPr>
        <p:spPr>
          <a:xfrm flipH="1" flipV="1">
            <a:off x="539552" y="5517232"/>
            <a:ext cx="4248472" cy="216024"/>
          </a:xfrm>
          <a:prstGeom prst="straightConnector1">
            <a:avLst/>
          </a:prstGeom>
          <a:ln w="12700">
            <a:solidFill>
              <a:schemeClr val="tx1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Přímá spojnice se šipkou 55"/>
          <p:cNvCxnSpPr/>
          <p:nvPr/>
        </p:nvCxnSpPr>
        <p:spPr>
          <a:xfrm flipH="1" flipV="1">
            <a:off x="395536" y="3933056"/>
            <a:ext cx="144016" cy="1584176"/>
          </a:xfrm>
          <a:prstGeom prst="straightConnector1">
            <a:avLst/>
          </a:prstGeom>
          <a:ln w="12700">
            <a:solidFill>
              <a:schemeClr val="tx1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Levá složená závorka 9"/>
          <p:cNvSpPr/>
          <p:nvPr/>
        </p:nvSpPr>
        <p:spPr>
          <a:xfrm>
            <a:off x="4860032" y="2996952"/>
            <a:ext cx="432048" cy="2161229"/>
          </a:xfrm>
          <a:prstGeom prst="leftBrac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7" name="Přímá spojnice se šipkou 56"/>
          <p:cNvCxnSpPr/>
          <p:nvPr/>
        </p:nvCxnSpPr>
        <p:spPr>
          <a:xfrm>
            <a:off x="395536" y="3933056"/>
            <a:ext cx="576064" cy="72008"/>
          </a:xfrm>
          <a:prstGeom prst="straightConnector1">
            <a:avLst/>
          </a:prstGeom>
          <a:ln w="12700">
            <a:solidFill>
              <a:schemeClr val="tx1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Přímá spojnice se šipkou 57"/>
          <p:cNvCxnSpPr/>
          <p:nvPr/>
        </p:nvCxnSpPr>
        <p:spPr>
          <a:xfrm flipV="1">
            <a:off x="395536" y="3795635"/>
            <a:ext cx="576064" cy="137421"/>
          </a:xfrm>
          <a:prstGeom prst="straightConnector1">
            <a:avLst/>
          </a:prstGeom>
          <a:ln w="12700">
            <a:solidFill>
              <a:schemeClr val="tx1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Přímá spojnice se šipkou 58"/>
          <p:cNvCxnSpPr/>
          <p:nvPr/>
        </p:nvCxnSpPr>
        <p:spPr>
          <a:xfrm flipV="1">
            <a:off x="395536" y="3573016"/>
            <a:ext cx="504056" cy="360040"/>
          </a:xfrm>
          <a:prstGeom prst="straightConnector1">
            <a:avLst/>
          </a:prstGeom>
          <a:ln w="12700">
            <a:solidFill>
              <a:schemeClr val="tx1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Přímá spojnice se šipkou 59"/>
          <p:cNvCxnSpPr/>
          <p:nvPr/>
        </p:nvCxnSpPr>
        <p:spPr>
          <a:xfrm flipV="1">
            <a:off x="395536" y="3356992"/>
            <a:ext cx="504056" cy="576064"/>
          </a:xfrm>
          <a:prstGeom prst="straightConnector1">
            <a:avLst/>
          </a:prstGeom>
          <a:ln w="12700">
            <a:solidFill>
              <a:schemeClr val="tx1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Přímá spojnice se šipkou 60"/>
          <p:cNvCxnSpPr/>
          <p:nvPr/>
        </p:nvCxnSpPr>
        <p:spPr>
          <a:xfrm flipV="1">
            <a:off x="395536" y="3140968"/>
            <a:ext cx="504056" cy="792088"/>
          </a:xfrm>
          <a:prstGeom prst="straightConnector1">
            <a:avLst/>
          </a:prstGeom>
          <a:ln w="12700">
            <a:solidFill>
              <a:schemeClr val="tx1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Přímá spojnice se šipkou 61"/>
          <p:cNvCxnSpPr/>
          <p:nvPr/>
        </p:nvCxnSpPr>
        <p:spPr>
          <a:xfrm flipV="1">
            <a:off x="395536" y="2564904"/>
            <a:ext cx="252028" cy="1368152"/>
          </a:xfrm>
          <a:prstGeom prst="straightConnector1">
            <a:avLst/>
          </a:prstGeom>
          <a:ln w="12700">
            <a:solidFill>
              <a:schemeClr val="tx1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Přímá spojnice se šipkou 62"/>
          <p:cNvCxnSpPr/>
          <p:nvPr/>
        </p:nvCxnSpPr>
        <p:spPr>
          <a:xfrm>
            <a:off x="647564" y="2567338"/>
            <a:ext cx="252028" cy="285598"/>
          </a:xfrm>
          <a:prstGeom prst="straightConnector1">
            <a:avLst/>
          </a:prstGeom>
          <a:ln w="12700">
            <a:solidFill>
              <a:schemeClr val="tx1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Přímá spojnice se šipkou 63"/>
          <p:cNvCxnSpPr/>
          <p:nvPr/>
        </p:nvCxnSpPr>
        <p:spPr>
          <a:xfrm>
            <a:off x="647564" y="2567338"/>
            <a:ext cx="278414" cy="69574"/>
          </a:xfrm>
          <a:prstGeom prst="straightConnector1">
            <a:avLst/>
          </a:prstGeom>
          <a:ln w="12700">
            <a:solidFill>
              <a:schemeClr val="tx1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Přímá spojnice se šipkou 67"/>
          <p:cNvCxnSpPr/>
          <p:nvPr/>
        </p:nvCxnSpPr>
        <p:spPr>
          <a:xfrm flipV="1">
            <a:off x="647564" y="2465737"/>
            <a:ext cx="324036" cy="101601"/>
          </a:xfrm>
          <a:prstGeom prst="straightConnector1">
            <a:avLst/>
          </a:prstGeom>
          <a:ln w="12700">
            <a:solidFill>
              <a:schemeClr val="tx1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Přímá spojnice se šipkou 70"/>
          <p:cNvCxnSpPr/>
          <p:nvPr/>
        </p:nvCxnSpPr>
        <p:spPr>
          <a:xfrm flipV="1">
            <a:off x="647564" y="2243510"/>
            <a:ext cx="476436" cy="321395"/>
          </a:xfrm>
          <a:prstGeom prst="straightConnector1">
            <a:avLst/>
          </a:prstGeom>
          <a:ln w="12700">
            <a:solidFill>
              <a:schemeClr val="tx1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Přímá spojnice se šipkou 73"/>
          <p:cNvCxnSpPr/>
          <p:nvPr/>
        </p:nvCxnSpPr>
        <p:spPr>
          <a:xfrm flipV="1">
            <a:off x="647564" y="1698374"/>
            <a:ext cx="278414" cy="868965"/>
          </a:xfrm>
          <a:prstGeom prst="straightConnector1">
            <a:avLst/>
          </a:prstGeom>
          <a:ln w="12700">
            <a:solidFill>
              <a:schemeClr val="tx1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Přímá spojnice se šipkou 76"/>
          <p:cNvCxnSpPr/>
          <p:nvPr/>
        </p:nvCxnSpPr>
        <p:spPr>
          <a:xfrm>
            <a:off x="925978" y="1698374"/>
            <a:ext cx="405662" cy="218458"/>
          </a:xfrm>
          <a:prstGeom prst="straightConnector1">
            <a:avLst/>
          </a:prstGeom>
          <a:ln w="12700">
            <a:solidFill>
              <a:schemeClr val="tx1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Přímá spojnice se šipkou 79"/>
          <p:cNvCxnSpPr/>
          <p:nvPr/>
        </p:nvCxnSpPr>
        <p:spPr>
          <a:xfrm>
            <a:off x="925978" y="1698374"/>
            <a:ext cx="981726" cy="218458"/>
          </a:xfrm>
          <a:prstGeom prst="straightConnector1">
            <a:avLst/>
          </a:prstGeom>
          <a:ln w="12700">
            <a:solidFill>
              <a:schemeClr val="tx1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Přímá spojnice se šipkou 82"/>
          <p:cNvCxnSpPr/>
          <p:nvPr/>
        </p:nvCxnSpPr>
        <p:spPr>
          <a:xfrm>
            <a:off x="971600" y="1698374"/>
            <a:ext cx="1440160" cy="218458"/>
          </a:xfrm>
          <a:prstGeom prst="straightConnector1">
            <a:avLst/>
          </a:prstGeom>
          <a:ln w="12700">
            <a:solidFill>
              <a:schemeClr val="tx1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77612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5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00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500"/>
                            </p:stCondLst>
                            <p:childTnLst>
                              <p:par>
                                <p:cTn id="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8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500"/>
                            </p:stCondLst>
                            <p:childTnLst>
                              <p:par>
                                <p:cTn id="6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90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9500"/>
                            </p:stCondLst>
                            <p:childTnLst>
                              <p:par>
                                <p:cTn id="7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0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9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26" name="TextovéPole 25"/>
          <p:cNvSpPr txBox="1"/>
          <p:nvPr/>
        </p:nvSpPr>
        <p:spPr>
          <a:xfrm>
            <a:off x="683568" y="1196752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Seznam hlavních skupin náboženství ve světě</a:t>
            </a:r>
            <a:endParaRPr lang="cs-CZ" sz="2000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107504" y="1196752"/>
            <a:ext cx="323892" cy="83099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SVĚT</a:t>
            </a:r>
            <a:endParaRPr lang="cs-CZ" sz="1200" i="0" dirty="0" smtClean="0">
              <a:solidFill>
                <a:schemeClr val="tx1"/>
              </a:solidFill>
            </a:endParaRPr>
          </a:p>
        </p:txBody>
      </p:sp>
      <p:pic>
        <p:nvPicPr>
          <p:cNvPr id="19458" name="Picture 2" descr="http://upload.wikimedia.org/wikipedia/commons/6/60/Worldwide_percentage_of_Adherents_by_Religion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623237"/>
            <a:ext cx="6762328" cy="4344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4" name="Obdélník 53"/>
          <p:cNvSpPr/>
          <p:nvPr/>
        </p:nvSpPr>
        <p:spPr>
          <a:xfrm>
            <a:off x="2047718" y="1698374"/>
            <a:ext cx="4972554" cy="2160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4" name="Přímá spojnice se šipkou 13"/>
          <p:cNvCxnSpPr/>
          <p:nvPr/>
        </p:nvCxnSpPr>
        <p:spPr>
          <a:xfrm flipV="1">
            <a:off x="7454322" y="1806386"/>
            <a:ext cx="286030" cy="3501823"/>
          </a:xfrm>
          <a:prstGeom prst="straightConnector1">
            <a:avLst/>
          </a:prstGeom>
          <a:ln w="12700">
            <a:solidFill>
              <a:schemeClr val="tx1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Levá složená závorka 9"/>
          <p:cNvSpPr/>
          <p:nvPr/>
        </p:nvSpPr>
        <p:spPr>
          <a:xfrm flipH="1">
            <a:off x="6948264" y="5157192"/>
            <a:ext cx="360040" cy="360040"/>
          </a:xfrm>
          <a:prstGeom prst="leftBrac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6" name="Přímá spojnice se šipkou 35"/>
          <p:cNvCxnSpPr/>
          <p:nvPr/>
        </p:nvCxnSpPr>
        <p:spPr>
          <a:xfrm flipH="1" flipV="1">
            <a:off x="4283968" y="1752380"/>
            <a:ext cx="3456384" cy="54006"/>
          </a:xfrm>
          <a:prstGeom prst="straightConnector1">
            <a:avLst/>
          </a:prstGeom>
          <a:ln w="12700">
            <a:solidFill>
              <a:schemeClr val="tx1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nice se šipkou 38"/>
          <p:cNvCxnSpPr/>
          <p:nvPr/>
        </p:nvCxnSpPr>
        <p:spPr>
          <a:xfrm flipH="1">
            <a:off x="3347864" y="1752380"/>
            <a:ext cx="936104" cy="275369"/>
          </a:xfrm>
          <a:prstGeom prst="straightConnector1">
            <a:avLst/>
          </a:prstGeom>
          <a:ln w="12700">
            <a:solidFill>
              <a:schemeClr val="tx1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Přímá spojnice se šipkou 42"/>
          <p:cNvCxnSpPr/>
          <p:nvPr/>
        </p:nvCxnSpPr>
        <p:spPr>
          <a:xfrm flipH="1">
            <a:off x="3995936" y="1752380"/>
            <a:ext cx="288032" cy="524492"/>
          </a:xfrm>
          <a:prstGeom prst="straightConnector1">
            <a:avLst/>
          </a:prstGeom>
          <a:ln w="12700">
            <a:solidFill>
              <a:schemeClr val="tx1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84680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10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26" name="TextovéPole 25"/>
          <p:cNvSpPr txBox="1"/>
          <p:nvPr/>
        </p:nvSpPr>
        <p:spPr>
          <a:xfrm>
            <a:off x="683568" y="1196752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Seznam hlavních skupin křesťanského náboženství v ČR</a:t>
            </a:r>
            <a:endParaRPr lang="cs-CZ" sz="2000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107504" y="1196752"/>
            <a:ext cx="323892" cy="2862322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ČESKÁ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 REPUBL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I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KA</a:t>
            </a:r>
            <a:endParaRPr lang="cs-CZ" sz="1200" i="0" dirty="0" smtClean="0">
              <a:solidFill>
                <a:schemeClr val="tx1"/>
              </a:solidFill>
            </a:endParaRP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360750" y="5801779"/>
            <a:ext cx="8422498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¹ </a:t>
            </a:r>
            <a:r>
              <a:rPr kumimoji="0" lang="cs-CZ" altLang="cs-CZ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  <a:hlinkClick r:id="rId4" tooltip="Svědkové Jehovovi"/>
              </a:rPr>
              <a:t>Svědkové Jehovovi</a:t>
            </a:r>
            <a:r>
              <a:rPr kumimoji="0" lang="cs-CZ" altLang="cs-CZ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 se svou věroukou výrazně odlišují od hlavního proudu křesťanství a ostatními církvemi proto nejsou považováni za křesťany.</a:t>
            </a:r>
          </a:p>
        </p:txBody>
      </p:sp>
      <p:graphicFrame>
        <p:nvGraphicFramePr>
          <p:cNvPr id="13" name="Graf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79893849"/>
              </p:ext>
            </p:extLst>
          </p:nvPr>
        </p:nvGraphicFramePr>
        <p:xfrm>
          <a:off x="683568" y="1700808"/>
          <a:ext cx="4680520" cy="34563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3229416"/>
              </p:ext>
            </p:extLst>
          </p:nvPr>
        </p:nvGraphicFramePr>
        <p:xfrm>
          <a:off x="5382194" y="1700809"/>
          <a:ext cx="3517900" cy="349178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70200"/>
                <a:gridCol w="647700"/>
              </a:tblGrid>
              <a:tr h="170181">
                <a:tc>
                  <a:txBody>
                    <a:bodyPr/>
                    <a:lstStyle/>
                    <a:p>
                      <a:pPr algn="l" rtl="0" fontAlgn="ctr"/>
                      <a:r>
                        <a:rPr lang="cs-CZ" sz="1100" u="none" strike="noStrike">
                          <a:effectLst/>
                          <a:hlinkClick r:id="rId6" tooltip="Církev římskokatolická"/>
                        </a:rPr>
                        <a:t>Církev římskokatolická</a:t>
                      </a:r>
                      <a:endParaRPr lang="cs-CZ" sz="1100" b="0" i="0" u="none" strike="noStrike">
                        <a:solidFill>
                          <a:srgbClr val="FFFFFF"/>
                        </a:solidFill>
                        <a:effectLst/>
                        <a:latin typeface="Calibri"/>
                      </a:endParaRPr>
                    </a:p>
                  </a:txBody>
                  <a:tcPr marL="7315" marR="7315" marT="731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u="none" strike="noStrike">
                          <a:effectLst/>
                        </a:rPr>
                        <a:t>1083899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315" marR="7315" marT="7315" marB="0" anchor="b"/>
                </a:tc>
              </a:tr>
              <a:tr h="170181">
                <a:tc>
                  <a:txBody>
                    <a:bodyPr/>
                    <a:lstStyle/>
                    <a:p>
                      <a:pPr algn="l" fontAlgn="ctr"/>
                      <a:r>
                        <a:rPr lang="cs-CZ" sz="1100" u="none" strike="noStrike">
                          <a:effectLst/>
                          <a:hlinkClick r:id="rId7" tooltip="Českobratrská církev evangelická"/>
                        </a:rPr>
                        <a:t>Českobratrská církev evangelická</a:t>
                      </a:r>
                      <a:endParaRPr lang="cs-CZ" sz="1100" b="0" i="0" u="none" strike="noStrike">
                        <a:solidFill>
                          <a:srgbClr val="0000FF"/>
                        </a:solidFill>
                        <a:effectLst/>
                        <a:latin typeface="Calibri"/>
                      </a:endParaRPr>
                    </a:p>
                  </a:txBody>
                  <a:tcPr marL="7315" marR="7315" marT="731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u="none" strike="noStrike">
                          <a:effectLst/>
                        </a:rPr>
                        <a:t>51936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315" marR="7315" marT="7315" marB="0" anchor="b"/>
                </a:tc>
              </a:tr>
              <a:tr h="170181">
                <a:tc>
                  <a:txBody>
                    <a:bodyPr/>
                    <a:lstStyle/>
                    <a:p>
                      <a:pPr algn="l" fontAlgn="ctr"/>
                      <a:r>
                        <a:rPr lang="cs-CZ" sz="1100" u="none" strike="noStrike">
                          <a:effectLst/>
                          <a:hlinkClick r:id="rId8" tooltip="Církev československá husitská"/>
                        </a:rPr>
                        <a:t>Církev československá husitská</a:t>
                      </a:r>
                      <a:endParaRPr lang="cs-CZ" sz="1100" b="0" i="0" u="none" strike="noStrike">
                        <a:solidFill>
                          <a:srgbClr val="0000FF"/>
                        </a:solidFill>
                        <a:effectLst/>
                        <a:latin typeface="Calibri"/>
                      </a:endParaRPr>
                    </a:p>
                  </a:txBody>
                  <a:tcPr marL="7315" marR="7315" marT="731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u="none" strike="noStrike">
                          <a:effectLst/>
                        </a:rPr>
                        <a:t>39276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315" marR="7315" marT="7315" marB="0" anchor="b"/>
                </a:tc>
              </a:tr>
              <a:tr h="170181">
                <a:tc>
                  <a:txBody>
                    <a:bodyPr/>
                    <a:lstStyle/>
                    <a:p>
                      <a:pPr algn="l" fontAlgn="ctr"/>
                      <a:r>
                        <a:rPr lang="cs-CZ" sz="1100" u="none" strike="noStrike">
                          <a:effectLst/>
                          <a:hlinkClick r:id="rId9" tooltip="Pravoslavná církev v českých zemích a na Slovensku"/>
                        </a:rPr>
                        <a:t>Pravoslavná církev v českých zemích</a:t>
                      </a:r>
                      <a:endParaRPr lang="cs-CZ" sz="1100" b="0" i="0" u="none" strike="noStrike">
                        <a:solidFill>
                          <a:srgbClr val="0000FF"/>
                        </a:solidFill>
                        <a:effectLst/>
                        <a:latin typeface="Calibri"/>
                      </a:endParaRPr>
                    </a:p>
                  </a:txBody>
                  <a:tcPr marL="7315" marR="7315" marT="731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u="none" strike="noStrike">
                          <a:effectLst/>
                        </a:rPr>
                        <a:t>20628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315" marR="7315" marT="7315" marB="0" anchor="b"/>
                </a:tc>
              </a:tr>
              <a:tr h="170181">
                <a:tc>
                  <a:txBody>
                    <a:bodyPr/>
                    <a:lstStyle/>
                    <a:p>
                      <a:pPr algn="l" fontAlgn="ctr"/>
                      <a:r>
                        <a:rPr lang="cs-CZ" sz="1100" u="none" strike="noStrike">
                          <a:effectLst/>
                          <a:hlinkClick r:id="rId4" tooltip="Svědkové Jehovovi"/>
                        </a:rPr>
                        <a:t>Náboženská společnost Svědkové Jehovovi¹</a:t>
                      </a:r>
                      <a:endParaRPr lang="cs-CZ" sz="1100" b="0" i="0" u="none" strike="noStrike">
                        <a:solidFill>
                          <a:srgbClr val="0000FF"/>
                        </a:solidFill>
                        <a:effectLst/>
                        <a:latin typeface="Calibri"/>
                      </a:endParaRPr>
                    </a:p>
                  </a:txBody>
                  <a:tcPr marL="7315" marR="7315" marT="731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u="none" strike="noStrike">
                          <a:effectLst/>
                        </a:rPr>
                        <a:t>13097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315" marR="7315" marT="7315" marB="0" anchor="b"/>
                </a:tc>
              </a:tr>
              <a:tr h="170181">
                <a:tc>
                  <a:txBody>
                    <a:bodyPr/>
                    <a:lstStyle/>
                    <a:p>
                      <a:pPr algn="l" fontAlgn="ctr"/>
                      <a:r>
                        <a:rPr lang="cs-CZ" sz="1100" u="none" strike="noStrike">
                          <a:effectLst/>
                          <a:hlinkClick r:id="rId10" tooltip="Církev bratrská"/>
                        </a:rPr>
                        <a:t>Církev bratrská</a:t>
                      </a:r>
                      <a:endParaRPr lang="cs-CZ" sz="1100" b="0" i="0" u="none" strike="noStrike">
                        <a:solidFill>
                          <a:srgbClr val="0000FF"/>
                        </a:solidFill>
                        <a:effectLst/>
                        <a:latin typeface="Calibri"/>
                      </a:endParaRPr>
                    </a:p>
                  </a:txBody>
                  <a:tcPr marL="7315" marR="7315" marT="731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u="none" strike="noStrike">
                          <a:effectLst/>
                        </a:rPr>
                        <a:t>10872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315" marR="7315" marT="7315" marB="0" anchor="b"/>
                </a:tc>
              </a:tr>
              <a:tr h="170181">
                <a:tc>
                  <a:txBody>
                    <a:bodyPr/>
                    <a:lstStyle/>
                    <a:p>
                      <a:pPr algn="l" fontAlgn="ctr"/>
                      <a:r>
                        <a:rPr lang="cs-CZ" sz="1100" u="none" strike="noStrike">
                          <a:effectLst/>
                          <a:hlinkClick r:id="rId11" tooltip="Řeckokatolická církev v Česku"/>
                        </a:rPr>
                        <a:t>Řeckokatolická církev</a:t>
                      </a:r>
                      <a:endParaRPr lang="cs-CZ" sz="1100" b="0" i="0" u="none" strike="noStrike">
                        <a:solidFill>
                          <a:srgbClr val="0000FF"/>
                        </a:solidFill>
                        <a:effectLst/>
                        <a:latin typeface="Calibri"/>
                      </a:endParaRPr>
                    </a:p>
                  </a:txBody>
                  <a:tcPr marL="7315" marR="7315" marT="731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u="none" strike="noStrike">
                          <a:effectLst/>
                        </a:rPr>
                        <a:t>9927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315" marR="7315" marT="7315" marB="0" anchor="b"/>
                </a:tc>
              </a:tr>
              <a:tr h="170181">
                <a:tc>
                  <a:txBody>
                    <a:bodyPr/>
                    <a:lstStyle/>
                    <a:p>
                      <a:pPr algn="l" fontAlgn="ctr"/>
                      <a:r>
                        <a:rPr lang="cs-CZ" sz="1100" u="none" strike="noStrike">
                          <a:effectLst/>
                          <a:hlinkClick r:id="rId12" tooltip="Církev Křesťanská společenství"/>
                        </a:rPr>
                        <a:t>Církev Křesťanská společenství</a:t>
                      </a:r>
                      <a:endParaRPr lang="cs-CZ" sz="1100" b="0" i="0" u="none" strike="noStrike">
                        <a:solidFill>
                          <a:srgbClr val="0000FF"/>
                        </a:solidFill>
                        <a:effectLst/>
                        <a:latin typeface="Calibri"/>
                      </a:endParaRPr>
                    </a:p>
                  </a:txBody>
                  <a:tcPr marL="7315" marR="7315" marT="731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u="none" strike="noStrike">
                          <a:effectLst/>
                        </a:rPr>
                        <a:t>9387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315" marR="7315" marT="7315" marB="0" anchor="b"/>
                </a:tc>
              </a:tr>
              <a:tr h="170181">
                <a:tc>
                  <a:txBody>
                    <a:bodyPr/>
                    <a:lstStyle/>
                    <a:p>
                      <a:pPr algn="l" fontAlgn="ctr"/>
                      <a:r>
                        <a:rPr lang="cs-CZ" sz="1100" u="none" strike="noStrike">
                          <a:effectLst/>
                          <a:hlinkClick r:id="rId13" tooltip="Slezská církev evangelická augsburského vyznání"/>
                        </a:rPr>
                        <a:t>Slezská církev evangelická a.v.</a:t>
                      </a:r>
                      <a:endParaRPr lang="cs-CZ" sz="1100" b="0" i="0" u="none" strike="noStrike">
                        <a:solidFill>
                          <a:srgbClr val="0000FF"/>
                        </a:solidFill>
                        <a:effectLst/>
                        <a:latin typeface="Calibri"/>
                      </a:endParaRPr>
                    </a:p>
                  </a:txBody>
                  <a:tcPr marL="7315" marR="7315" marT="731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u="none" strike="noStrike">
                          <a:effectLst/>
                        </a:rPr>
                        <a:t>8162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315" marR="7315" marT="7315" marB="0" anchor="b"/>
                </a:tc>
              </a:tr>
              <a:tr h="170181">
                <a:tc>
                  <a:txBody>
                    <a:bodyPr/>
                    <a:lstStyle/>
                    <a:p>
                      <a:pPr algn="l" fontAlgn="ctr"/>
                      <a:r>
                        <a:rPr lang="cs-CZ" sz="1100" u="none" strike="noStrike">
                          <a:effectLst/>
                          <a:hlinkClick r:id="rId14" tooltip="Církev adventistů sedmého dne"/>
                        </a:rPr>
                        <a:t>Církev adventistů sedmého dne</a:t>
                      </a:r>
                      <a:endParaRPr lang="cs-CZ" sz="1100" b="0" i="0" u="none" strike="noStrike">
                        <a:solidFill>
                          <a:srgbClr val="0000FF"/>
                        </a:solidFill>
                        <a:effectLst/>
                        <a:latin typeface="Calibri"/>
                      </a:endParaRPr>
                    </a:p>
                  </a:txBody>
                  <a:tcPr marL="7315" marR="7315" marT="731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u="none" strike="noStrike">
                          <a:effectLst/>
                        </a:rPr>
                        <a:t>7394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315" marR="7315" marT="7315" marB="0" anchor="b"/>
                </a:tc>
              </a:tr>
              <a:tr h="170181">
                <a:tc>
                  <a:txBody>
                    <a:bodyPr/>
                    <a:lstStyle/>
                    <a:p>
                      <a:pPr algn="l" fontAlgn="ctr"/>
                      <a:r>
                        <a:rPr lang="cs-CZ" sz="1100" u="none" strike="noStrike">
                          <a:effectLst/>
                          <a:hlinkClick r:id="rId15" tooltip="Evangelická církev augsburského vyznání v České republice (stránka neexistuje)"/>
                        </a:rPr>
                        <a:t>Evangelická církev augsburského vyznání</a:t>
                      </a:r>
                      <a:endParaRPr lang="cs-CZ" sz="1100" b="0" i="0" u="none" strike="noStrike">
                        <a:solidFill>
                          <a:srgbClr val="0000FF"/>
                        </a:solidFill>
                        <a:effectLst/>
                        <a:latin typeface="Calibri"/>
                      </a:endParaRPr>
                    </a:p>
                  </a:txBody>
                  <a:tcPr marL="7315" marR="7315" marT="731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u="none" strike="noStrike">
                          <a:effectLst/>
                        </a:rPr>
                        <a:t>6645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315" marR="7315" marT="7315" marB="0" anchor="b"/>
                </a:tc>
              </a:tr>
              <a:tr h="318805">
                <a:tc>
                  <a:txBody>
                    <a:bodyPr/>
                    <a:lstStyle/>
                    <a:p>
                      <a:pPr algn="l" fontAlgn="ctr"/>
                      <a:r>
                        <a:rPr lang="cs-CZ" sz="1100" u="none" strike="noStrike">
                          <a:effectLst/>
                        </a:rPr>
                        <a:t>Ruská pravoslavná církev, podvorje patriarchy moskevského a celé Rusi v České republice</a:t>
                      </a:r>
                      <a:r>
                        <a:rPr lang="cs-CZ" sz="1100" u="none" strike="noStrike" baseline="30000">
                          <a:effectLst/>
                        </a:rPr>
                        <a:t>[5]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315" marR="7315" marT="731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u="none" strike="noStrike">
                          <a:effectLst/>
                        </a:rPr>
                        <a:t>5844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315" marR="7315" marT="7315" marB="0" anchor="b"/>
                </a:tc>
              </a:tr>
              <a:tr h="170181">
                <a:tc>
                  <a:txBody>
                    <a:bodyPr/>
                    <a:lstStyle/>
                    <a:p>
                      <a:pPr algn="l" fontAlgn="ctr"/>
                      <a:r>
                        <a:rPr lang="cs-CZ" sz="1100" u="none" strike="noStrike">
                          <a:effectLst/>
                          <a:hlinkClick r:id="rId16" tooltip="Apoštolská církev"/>
                        </a:rPr>
                        <a:t>Apoštolská církev</a:t>
                      </a:r>
                      <a:endParaRPr lang="cs-CZ" sz="1100" b="0" i="0" u="none" strike="noStrike">
                        <a:solidFill>
                          <a:srgbClr val="0000FF"/>
                        </a:solidFill>
                        <a:effectLst/>
                        <a:latin typeface="Calibri"/>
                      </a:endParaRPr>
                    </a:p>
                  </a:txBody>
                  <a:tcPr marL="7315" marR="7315" marT="731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u="none" strike="noStrike">
                          <a:effectLst/>
                        </a:rPr>
                        <a:t>4934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315" marR="7315" marT="7315" marB="0" anchor="b"/>
                </a:tc>
              </a:tr>
              <a:tr h="170181">
                <a:tc>
                  <a:txBody>
                    <a:bodyPr/>
                    <a:lstStyle/>
                    <a:p>
                      <a:pPr algn="l" fontAlgn="ctr"/>
                      <a:r>
                        <a:rPr lang="cs-CZ" sz="1100" u="none" strike="noStrike">
                          <a:effectLst/>
                          <a:hlinkClick r:id="rId17" tooltip="Křesťanské sbory"/>
                        </a:rPr>
                        <a:t>Křesťanské sbory</a:t>
                      </a:r>
                      <a:endParaRPr lang="cs-CZ" sz="1100" b="0" i="0" u="none" strike="noStrike">
                        <a:solidFill>
                          <a:srgbClr val="0000FF"/>
                        </a:solidFill>
                        <a:effectLst/>
                        <a:latin typeface="Calibri"/>
                      </a:endParaRPr>
                    </a:p>
                  </a:txBody>
                  <a:tcPr marL="7315" marR="7315" marT="731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u="none" strike="noStrike">
                          <a:effectLst/>
                        </a:rPr>
                        <a:t>3458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315" marR="7315" marT="7315" marB="0" anchor="b"/>
                </a:tc>
              </a:tr>
              <a:tr h="170181">
                <a:tc>
                  <a:txBody>
                    <a:bodyPr/>
                    <a:lstStyle/>
                    <a:p>
                      <a:pPr algn="l" fontAlgn="ctr"/>
                      <a:r>
                        <a:rPr lang="cs-CZ" sz="1100" u="none" strike="noStrike">
                          <a:effectLst/>
                          <a:hlinkClick r:id="rId18" tooltip="Bratrská jednota baptistů"/>
                        </a:rPr>
                        <a:t>Bratrská jednota baptistů</a:t>
                      </a:r>
                      <a:endParaRPr lang="cs-CZ" sz="1100" b="0" i="0" u="none" strike="noStrike">
                        <a:solidFill>
                          <a:srgbClr val="0000FF"/>
                        </a:solidFill>
                        <a:effectLst/>
                        <a:latin typeface="Calibri"/>
                      </a:endParaRPr>
                    </a:p>
                  </a:txBody>
                  <a:tcPr marL="7315" marR="7315" marT="731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u="none" strike="noStrike">
                          <a:effectLst/>
                        </a:rPr>
                        <a:t>3208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315" marR="7315" marT="7315" marB="0" anchor="b"/>
                </a:tc>
              </a:tr>
              <a:tr h="170181">
                <a:tc>
                  <a:txBody>
                    <a:bodyPr/>
                    <a:lstStyle/>
                    <a:p>
                      <a:pPr algn="l" fontAlgn="ctr"/>
                      <a:r>
                        <a:rPr lang="cs-CZ" sz="1100" u="none" strike="noStrike">
                          <a:effectLst/>
                          <a:hlinkClick r:id="rId19" tooltip="Luterská evangelická církev a. v. v České republice"/>
                        </a:rPr>
                        <a:t>Luterská evangelická církev a. v. v České republice</a:t>
                      </a:r>
                      <a:endParaRPr lang="cs-CZ" sz="1100" b="0" i="0" u="none" strike="noStrike">
                        <a:solidFill>
                          <a:srgbClr val="0000FF"/>
                        </a:solidFill>
                        <a:effectLst/>
                        <a:latin typeface="Calibri"/>
                      </a:endParaRPr>
                    </a:p>
                  </a:txBody>
                  <a:tcPr marL="7315" marR="7315" marT="731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u="none" strike="noStrike">
                          <a:effectLst/>
                        </a:rPr>
                        <a:t>2591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315" marR="7315" marT="7315" marB="0" anchor="b"/>
                </a:tc>
              </a:tr>
              <a:tr h="170181">
                <a:tc>
                  <a:txBody>
                    <a:bodyPr/>
                    <a:lstStyle/>
                    <a:p>
                      <a:pPr algn="l" fontAlgn="ctr"/>
                      <a:r>
                        <a:rPr lang="cs-CZ" sz="1100" u="none" strike="noStrike">
                          <a:effectLst/>
                          <a:hlinkClick r:id="rId20" tooltip="Jednota bratrská"/>
                        </a:rPr>
                        <a:t>Jednota bratrská</a:t>
                      </a:r>
                      <a:endParaRPr lang="cs-CZ" sz="1100" b="0" i="0" u="none" strike="noStrike">
                        <a:solidFill>
                          <a:srgbClr val="0000FF"/>
                        </a:solidFill>
                        <a:effectLst/>
                        <a:latin typeface="Calibri"/>
                      </a:endParaRPr>
                    </a:p>
                  </a:txBody>
                  <a:tcPr marL="7315" marR="7315" marT="731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u="none" strike="noStrike">
                          <a:effectLst/>
                        </a:rPr>
                        <a:t>2156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315" marR="7315" marT="7315" marB="0" anchor="b"/>
                </a:tc>
              </a:tr>
              <a:tr h="170181">
                <a:tc>
                  <a:txBody>
                    <a:bodyPr/>
                    <a:lstStyle/>
                    <a:p>
                      <a:pPr algn="l" fontAlgn="ctr"/>
                      <a:r>
                        <a:rPr lang="cs-CZ" sz="1100" u="none" strike="noStrike">
                          <a:effectLst/>
                          <a:hlinkClick r:id="rId21" tooltip="Evangelická církev metodistická"/>
                        </a:rPr>
                        <a:t>Evangelická církev metodistická</a:t>
                      </a:r>
                      <a:endParaRPr lang="cs-CZ" sz="1100" b="0" i="0" u="none" strike="noStrike">
                        <a:solidFill>
                          <a:srgbClr val="0000FF"/>
                        </a:solidFill>
                        <a:effectLst/>
                        <a:latin typeface="Calibri"/>
                      </a:endParaRPr>
                    </a:p>
                  </a:txBody>
                  <a:tcPr marL="7315" marR="7315" marT="731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u="none" strike="noStrike">
                          <a:effectLst/>
                        </a:rPr>
                        <a:t>1952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315" marR="7315" marT="7315" marB="0" anchor="b"/>
                </a:tc>
              </a:tr>
              <a:tr h="170181">
                <a:tc>
                  <a:txBody>
                    <a:bodyPr/>
                    <a:lstStyle/>
                    <a:p>
                      <a:pPr algn="l" fontAlgn="ctr"/>
                      <a:r>
                        <a:rPr lang="cs-CZ" sz="1100" u="none" strike="noStrike" dirty="0">
                          <a:effectLst/>
                          <a:hlinkClick r:id="rId22" tooltip="Starokatolická církev v ČR"/>
                        </a:rPr>
                        <a:t>Starokatolická církev v ČR</a:t>
                      </a:r>
                      <a:endParaRPr lang="cs-CZ" sz="1100" b="0" i="0" u="none" strike="noStrike" dirty="0">
                        <a:solidFill>
                          <a:srgbClr val="0000FF"/>
                        </a:solidFill>
                        <a:effectLst/>
                        <a:latin typeface="Calibri"/>
                      </a:endParaRPr>
                    </a:p>
                  </a:txBody>
                  <a:tcPr marL="7315" marR="7315" marT="731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100" u="none" strike="noStrike" dirty="0">
                          <a:effectLst/>
                        </a:rPr>
                        <a:t>1736</a:t>
                      </a:r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315" marR="7315" marT="7315" marB="0" anchor="b"/>
                </a:tc>
              </a:tr>
            </a:tbl>
          </a:graphicData>
        </a:graphic>
      </p:graphicFrame>
      <p:sp>
        <p:nvSpPr>
          <p:cNvPr id="10" name="Obdélník 9"/>
          <p:cNvSpPr/>
          <p:nvPr/>
        </p:nvSpPr>
        <p:spPr>
          <a:xfrm>
            <a:off x="467544" y="5157192"/>
            <a:ext cx="842493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000" b="1" i="1" dirty="0"/>
              <a:t>Z u nás neetablovaných, často nekřesťanských církví a společností, překračuje uvedený počet především Náboženská společnost Svědkové Jehovovi. K té se při posledním sčítání přihlásilo přes 23 tisíc osob, což ji řadí na čtvrté místo co do četnosti v pořadí církví.</a:t>
            </a:r>
            <a:r>
              <a:rPr lang="cs-CZ" sz="1000" dirty="0"/>
              <a:t> Svědkové Jehovovi rovněž zaznamenali jeden z největších přírůstků, z 14 575 osob v roce 1991na 23 162 v roce 2001, což představuje nárůst o 58,9 %. </a:t>
            </a:r>
            <a:br>
              <a:rPr lang="cs-CZ" sz="1000" dirty="0"/>
            </a:br>
            <a:r>
              <a:rPr lang="cs-CZ" sz="1000" b="1" i="1" dirty="0"/>
              <a:t>Ze ostatních světových náboženství je početně nejvíce zastoupen buddhismus s téměř 7 tisíci věřícími a také islám, ke kterému se hlásí 3 700 osob</a:t>
            </a:r>
            <a:r>
              <a:rPr lang="cs-CZ" sz="1000" b="1" i="1" dirty="0" smtClean="0"/>
              <a:t>.</a:t>
            </a:r>
            <a:endParaRPr lang="cs-CZ" sz="1000" dirty="0"/>
          </a:p>
        </p:txBody>
      </p:sp>
    </p:spTree>
    <p:extLst>
      <p:ext uri="{BB962C8B-B14F-4D97-AF65-F5344CB8AC3E}">
        <p14:creationId xmlns:p14="http://schemas.microsoft.com/office/powerpoint/2010/main" val="136654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5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4" grpId="0"/>
      <p:bldGraphic spid="13" grpId="0">
        <p:bldAsOne/>
      </p:bldGraphic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541222" y="1110777"/>
            <a:ext cx="2107820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2800" b="1" dirty="0" smtClean="0"/>
              <a:t>Souhrn učiva</a:t>
            </a:r>
            <a:endParaRPr lang="cs-CZ" sz="28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971600" y="1804754"/>
            <a:ext cx="748883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vyjmenuj největší světová náboženství</a:t>
            </a:r>
            <a:endParaRPr lang="cs-CZ" sz="20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971600" y="2380818"/>
            <a:ext cx="748883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jaký směr křesťanství převládá v ČR?</a:t>
            </a:r>
            <a:endParaRPr lang="cs-CZ" sz="20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971600" y="2956882"/>
            <a:ext cx="748883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jaké kostely znáš z našeho města?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616186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5903984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426602" y="1110777"/>
            <a:ext cx="2285882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2800" b="1" dirty="0" smtClean="0"/>
              <a:t>Použité zdroje</a:t>
            </a:r>
            <a:endParaRPr lang="cs-CZ" sz="2800" b="1" dirty="0"/>
          </a:p>
        </p:txBody>
      </p:sp>
      <p:sp>
        <p:nvSpPr>
          <p:cNvPr id="6" name="Obdélník 5"/>
          <p:cNvSpPr/>
          <p:nvPr/>
        </p:nvSpPr>
        <p:spPr>
          <a:xfrm>
            <a:off x="357075" y="1633997"/>
            <a:ext cx="84249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AUTOR NEUVEDEN, Autor Neuveden. </a:t>
            </a:r>
            <a:r>
              <a:rPr lang="cs-CZ" i="1" dirty="0"/>
              <a:t>http://upload.wikimedia.org</a:t>
            </a:r>
            <a:r>
              <a:rPr lang="cs-CZ" dirty="0"/>
              <a:t> [online]. [cit. 3.11.2013]. Dostupný na WWW: http://upload.wikimedia.org/wikipedia/commons/6/60/Worldwide_percentage_of_Adherents_by_Religion.png </a:t>
            </a:r>
          </a:p>
        </p:txBody>
      </p:sp>
    </p:spTree>
    <p:extLst>
      <p:ext uri="{BB962C8B-B14F-4D97-AF65-F5344CB8AC3E}">
        <p14:creationId xmlns:p14="http://schemas.microsoft.com/office/powerpoint/2010/main" val="1045468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3635</TotalTime>
  <Words>536</Words>
  <Application>Microsoft Office PowerPoint</Application>
  <PresentationFormat>Předvádění na obrazovce (4:3)</PresentationFormat>
  <Paragraphs>129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Karel Filas, Ing.</cp:lastModifiedBy>
  <cp:revision>196</cp:revision>
  <dcterms:created xsi:type="dcterms:W3CDTF">2010-11-01T23:40:31Z</dcterms:created>
  <dcterms:modified xsi:type="dcterms:W3CDTF">2013-11-03T15:25:43Z</dcterms:modified>
</cp:coreProperties>
</file>