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3" r:id="rId8"/>
    <p:sldId id="265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AB8514-9D29-4CCD-B813-557C8CEB8BEB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AF4C4-24B4-49F9-A02A-C1A779DF3F97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bs.grundfos.com/CBS_Master/lexica/images/image_files/District-heating_final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eni-topenari.eu/topeni/topidla-klasicka/kotle-na-kapalna-paliva.php" TargetMode="External"/><Relationship Id="rId2" Type="http://schemas.openxmlformats.org/officeDocument/2006/relationships/hyperlink" Target="http://www.topeni-topenari.eu/topeni/topidla-klasicka/kotle-na-tuha-paliva.php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topeni-topenari.eu/topeni/topidla-klasicka/kotle-elektricke.php" TargetMode="External"/><Relationship Id="rId4" Type="http://schemas.openxmlformats.org/officeDocument/2006/relationships/hyperlink" Target="http://www.topeni-topenari.eu/topeni/topidla-klasicka/kotle-plynove.php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bs.grundfos.com/GCZ_Czech_Republic/lexica/HEA_District_heating.html" TargetMode="External"/><Relationship Id="rId2" Type="http://schemas.openxmlformats.org/officeDocument/2006/relationships/hyperlink" Target="http://www.tscr.cz/schema/?ids=10&amp;h=550&amp;x=611146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0235"/>
            <a:ext cx="597666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0457967"/>
              </p:ext>
            </p:extLst>
          </p:nvPr>
        </p:nvGraphicFramePr>
        <p:xfrm>
          <a:off x="683568" y="1717322"/>
          <a:ext cx="7632848" cy="4332314"/>
        </p:xfrm>
        <a:graphic>
          <a:graphicData uri="http://schemas.openxmlformats.org/drawingml/2006/table">
            <a:tbl>
              <a:tblPr/>
              <a:tblGrid>
                <a:gridCol w="1949615"/>
                <a:gridCol w="5683233"/>
              </a:tblGrid>
              <a:tr h="7133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Střední odborná škola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 Střední odborné učiliště, Hustopeče, Masarykovo nám. 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3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Ing. Ivana Bočková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3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 projektu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CZ.1.07/1.5.00/34.0394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3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 dumu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VY_32_INOVACE_30_V_3.03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3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Dálkové vytápění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3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Princip, druhy tepelných zdrojů, úpravny parametrů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3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Vytvořeno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19.1.2013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3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Vytápění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3. ročník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1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Tato prezentace je určená k výkladu 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dálkovém vytápění, o  druzích tepelných zdrojů, úpravně parametrů, teplonosných látkách. 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prezentaci  jsou animace textu a fotek, které přilétnou nebo vplynou  na obrazovku.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10000"/>
                          </a:schemeClr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4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Znalost jednotlivých druhů materiálů používaných pro rozvody, dodržování pracovních postupů a znalost charakteristiky a použití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dálkového vytápění.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6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56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4481468"/>
          </a:xfrm>
        </p:spPr>
        <p:txBody>
          <a:bodyPr/>
          <a:lstStyle/>
          <a:p>
            <a:r>
              <a:rPr lang="cs-CZ" sz="9600" dirty="0" smtClean="0"/>
              <a:t>Dálkové vytápění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84167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Princip dálkového vytápění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07361"/>
            <a:ext cx="8064895" cy="4789991"/>
          </a:xfrm>
        </p:spPr>
        <p:txBody>
          <a:bodyPr>
            <a:normAutofit fontScale="85000" lnSpcReduction="10000"/>
          </a:bodyPr>
          <a:lstStyle/>
          <a:p>
            <a:r>
              <a:rPr lang="cs-CZ" sz="3200" dirty="0" smtClean="0"/>
              <a:t>Z velkého zdroje tepla se vytápí  větší počet budov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Zdroj tepla je umístěn mimo vytápěné místnosti budovy </a:t>
            </a:r>
          </a:p>
          <a:p>
            <a:r>
              <a:rPr lang="cs-CZ" sz="3200" dirty="0" smtClean="0"/>
              <a:t>Teplonosná látka má teplotu 120 – 150 °C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Velikost zdroje tepla a soustava dálkového vytápění je závislá na rozsahu zásobovaného území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4122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tscr.cz/schema/SchemaCZ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2696"/>
            <a:ext cx="9119383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06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Výhody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12776"/>
            <a:ext cx="7125112" cy="4896544"/>
          </a:xfrm>
        </p:spPr>
        <p:txBody>
          <a:bodyPr>
            <a:noAutofit/>
          </a:bodyPr>
          <a:lstStyle/>
          <a:p>
            <a:pPr algn="just"/>
            <a:r>
              <a:rPr lang="cs-CZ" sz="3200" dirty="0" smtClean="0"/>
              <a:t>Menší náklady na dopravu paliva</a:t>
            </a:r>
          </a:p>
          <a:p>
            <a:pPr algn="just"/>
            <a:r>
              <a:rPr lang="cs-CZ" sz="3200" dirty="0" smtClean="0"/>
              <a:t>Odpadá velké množství komínů</a:t>
            </a:r>
          </a:p>
          <a:p>
            <a:pPr algn="just"/>
            <a:r>
              <a:rPr lang="cs-CZ" sz="3200" dirty="0" smtClean="0"/>
              <a:t>Provoz velkých kotlů lze plně automatizovat</a:t>
            </a:r>
          </a:p>
          <a:p>
            <a:pPr algn="just"/>
            <a:r>
              <a:rPr lang="cs-CZ" sz="3200" dirty="0" smtClean="0"/>
              <a:t>Z budov se odstraňuje hlučnost vytápěcích zařízení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7990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Nevýhody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Vysoké pořizovací náklady</a:t>
            </a:r>
          </a:p>
          <a:p>
            <a:r>
              <a:rPr lang="cs-CZ" sz="4000" dirty="0" smtClean="0"/>
              <a:t>Poruchy</a:t>
            </a:r>
          </a:p>
          <a:p>
            <a:r>
              <a:rPr lang="cs-CZ" sz="4000" dirty="0" smtClean="0"/>
              <a:t>Velký prostor pro kotelnu nebo kotelny a palivo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35542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404665"/>
            <a:ext cx="6802918" cy="79208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Části dálkového vytápění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640960" cy="489654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Soustava sestává z několika celků:</a:t>
            </a:r>
          </a:p>
          <a:p>
            <a:r>
              <a:rPr lang="cs-CZ" sz="2800" dirty="0" smtClean="0"/>
              <a:t>Zásobování palivem – uhlí nebo zemní plyn</a:t>
            </a:r>
          </a:p>
          <a:p>
            <a:r>
              <a:rPr lang="cs-CZ" sz="2800" dirty="0" smtClean="0"/>
              <a:t>Zdroj tepla – teplárna nebo výtopna, která vyrábí teplo za účelem dodávky tepla nebo elektrické energie jiných objektů</a:t>
            </a:r>
          </a:p>
          <a:p>
            <a:r>
              <a:rPr lang="cs-CZ" sz="2800" dirty="0" smtClean="0"/>
              <a:t>Rozvod tepla – </a:t>
            </a:r>
            <a:r>
              <a:rPr lang="cs-CZ" sz="2800" u="sng" dirty="0" smtClean="0"/>
              <a:t>rozvod potrubí </a:t>
            </a:r>
            <a:r>
              <a:rPr lang="cs-CZ" sz="2800" dirty="0" smtClean="0"/>
              <a:t>– tj. tepelná síť primární a sekundární ,  a  </a:t>
            </a:r>
            <a:r>
              <a:rPr lang="cs-CZ" sz="2800" u="sng" dirty="0" smtClean="0"/>
              <a:t>úpravna parametrů </a:t>
            </a:r>
            <a:r>
              <a:rPr lang="cs-CZ" sz="2800" dirty="0" smtClean="0"/>
              <a:t>teplonosné látky</a:t>
            </a:r>
          </a:p>
          <a:p>
            <a:r>
              <a:rPr lang="cs-CZ" sz="2800" dirty="0" smtClean="0"/>
              <a:t>Odběr tepla – jde o otopnou soustavu ve vytápěné budově a úpravu </a:t>
            </a:r>
            <a:r>
              <a:rPr lang="cs-CZ" sz="2800" dirty="0" err="1" smtClean="0"/>
              <a:t>paramterů</a:t>
            </a:r>
            <a:r>
              <a:rPr lang="cs-CZ" sz="2800" dirty="0" smtClean="0"/>
              <a:t> teplonosné látky v místech spotřeby tepla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2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cbs.grundfos.com/CBS_Master/lexica/images/image_files/District-heating_final.jpg?__scale=w:331,h:219,t:1,c:transparent">
            <a:hlinkClick r:id="rId2" tooltip="Dálkové vytápění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6" y="0"/>
            <a:ext cx="6421204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 flipH="1">
            <a:off x="1475656" y="4077071"/>
            <a:ext cx="640871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1. Kotelny</a:t>
            </a:r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2.Teplárna</a:t>
            </a:r>
          </a:p>
          <a:p>
            <a:r>
              <a:rPr lang="cs-CZ" dirty="0"/>
              <a:t>3</a:t>
            </a:r>
            <a:r>
              <a:rPr lang="cs-CZ" dirty="0" smtClean="0">
                <a:effectLst/>
              </a:rPr>
              <a:t>.Hlavní výměníková stanice v rozvodní síti</a:t>
            </a:r>
          </a:p>
          <a:p>
            <a:r>
              <a:rPr lang="cs-CZ" dirty="0"/>
              <a:t>4</a:t>
            </a:r>
            <a:r>
              <a:rPr lang="cs-CZ" dirty="0" smtClean="0">
                <a:effectLst/>
              </a:rPr>
              <a:t>.Místní výměníková stanice v budově</a:t>
            </a:r>
          </a:p>
          <a:p>
            <a:r>
              <a:rPr lang="cs-CZ" dirty="0"/>
              <a:t>5</a:t>
            </a:r>
            <a:r>
              <a:rPr lang="cs-CZ" dirty="0" smtClean="0">
                <a:effectLst/>
              </a:rPr>
              <a:t>.Místní výměníková stanice s výrobou teplé vody</a:t>
            </a:r>
          </a:p>
          <a:p>
            <a:r>
              <a:rPr lang="cs-CZ" dirty="0"/>
              <a:t>6</a:t>
            </a:r>
            <a:r>
              <a:rPr lang="cs-CZ" dirty="0" smtClean="0"/>
              <a:t>.</a:t>
            </a:r>
            <a:r>
              <a:rPr lang="cs-CZ" dirty="0" smtClean="0">
                <a:effectLst/>
              </a:rPr>
              <a:t>Hlavní rozvodní síť</a:t>
            </a:r>
          </a:p>
          <a:p>
            <a:r>
              <a:rPr lang="cs-CZ" dirty="0"/>
              <a:t>7</a:t>
            </a:r>
            <a:r>
              <a:rPr lang="cs-CZ" dirty="0" smtClean="0">
                <a:effectLst/>
              </a:rPr>
              <a:t>.Zvyšovací čerpadla v budově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62200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86409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Zdroj tepla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08912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Nejčastěji </a:t>
            </a:r>
            <a:r>
              <a:rPr lang="cs-CZ" b="1" dirty="0"/>
              <a:t>využívaná topidla v kotelnách pro dálkové vytápění</a:t>
            </a:r>
          </a:p>
          <a:p>
            <a:r>
              <a:rPr lang="cs-CZ" b="1" dirty="0">
                <a:hlinkClick r:id="rId2" tooltip="kotle na tuhá paliva"/>
              </a:rPr>
              <a:t>Kotle na pevná paliva</a:t>
            </a:r>
            <a:endParaRPr lang="cs-CZ" dirty="0"/>
          </a:p>
          <a:p>
            <a:pPr lvl="1"/>
            <a:r>
              <a:rPr lang="cs-CZ" dirty="0"/>
              <a:t>Kotle na uhlí</a:t>
            </a:r>
          </a:p>
          <a:p>
            <a:pPr lvl="1"/>
            <a:r>
              <a:rPr lang="cs-CZ" dirty="0"/>
              <a:t>Kotle na koks</a:t>
            </a:r>
          </a:p>
          <a:p>
            <a:pPr lvl="1"/>
            <a:r>
              <a:rPr lang="cs-CZ" dirty="0"/>
              <a:t>Kotle na dřevo</a:t>
            </a:r>
          </a:p>
          <a:p>
            <a:pPr lvl="1"/>
            <a:r>
              <a:rPr lang="cs-CZ" dirty="0"/>
              <a:t>Kotle na štěpky</a:t>
            </a:r>
          </a:p>
          <a:p>
            <a:r>
              <a:rPr lang="cs-CZ" b="1" dirty="0">
                <a:hlinkClick r:id="rId3" tooltip="Kotle na tekutá paliva"/>
              </a:rPr>
              <a:t>Kotle na kapalná paliva</a:t>
            </a:r>
            <a:endParaRPr lang="cs-CZ" dirty="0"/>
          </a:p>
          <a:p>
            <a:pPr lvl="1"/>
            <a:r>
              <a:rPr lang="cs-CZ" dirty="0"/>
              <a:t>Kotle na topnou naftu</a:t>
            </a:r>
          </a:p>
          <a:p>
            <a:pPr lvl="1"/>
            <a:r>
              <a:rPr lang="cs-CZ" dirty="0"/>
              <a:t>Kotle na lehké topné oleje</a:t>
            </a:r>
          </a:p>
          <a:p>
            <a:r>
              <a:rPr lang="cs-CZ" b="1" dirty="0">
                <a:hlinkClick r:id="rId4" tooltip="Plynové kotle"/>
              </a:rPr>
              <a:t>Kotle na plyn</a:t>
            </a:r>
            <a:endParaRPr lang="cs-CZ" dirty="0"/>
          </a:p>
          <a:p>
            <a:pPr lvl="1"/>
            <a:r>
              <a:rPr lang="cs-CZ" dirty="0"/>
              <a:t>Kotle na zemní plyn</a:t>
            </a:r>
          </a:p>
          <a:p>
            <a:pPr lvl="1"/>
            <a:r>
              <a:rPr lang="cs-CZ" dirty="0"/>
              <a:t>Kotle na svítiplyn</a:t>
            </a:r>
          </a:p>
          <a:p>
            <a:r>
              <a:rPr lang="cs-CZ" b="1" dirty="0">
                <a:hlinkClick r:id="rId5" tooltip="Elektrické kotle"/>
              </a:rPr>
              <a:t>Kotle na elektřinu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3998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75724"/>
            <a:ext cx="7162955" cy="924475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Zdroje: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018941" cy="3061799"/>
          </a:xfrm>
        </p:spPr>
        <p:txBody>
          <a:bodyPr/>
          <a:lstStyle/>
          <a:p>
            <a:r>
              <a:rPr lang="cs-CZ" dirty="0">
                <a:hlinkClick r:id="rId2"/>
              </a:rPr>
              <a:t>http://www.tscr.cz/schema/?</a:t>
            </a:r>
            <a:r>
              <a:rPr lang="cs-CZ" dirty="0" smtClean="0">
                <a:hlinkClick r:id="rId2"/>
              </a:rPr>
              <a:t>ids=10&amp;h=550&amp;x=611146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cbs.grundfos.com/GCZ_Czech_Republic/lexica/HEA_District_heating.html</a:t>
            </a:r>
            <a:endParaRPr lang="cs-CZ" dirty="0" smtClean="0"/>
          </a:p>
          <a:p>
            <a:r>
              <a:rPr lang="cs-CZ" dirty="0"/>
              <a:t>DUFKA, Jaroslav. </a:t>
            </a:r>
            <a:r>
              <a:rPr lang="cs-CZ" i="1" dirty="0"/>
              <a:t>Vytápění: pro 3.ročník učebního oboru instalatér</a:t>
            </a:r>
            <a:r>
              <a:rPr lang="cs-CZ" dirty="0"/>
              <a:t>. Praha: Sobotáles, 2011. ISBN 978-80-86817-43-9.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013176"/>
            <a:ext cx="597666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379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44</TotalTime>
  <Words>375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Dálkové vytápění</vt:lpstr>
      <vt:lpstr>Princip dálkového vytápění</vt:lpstr>
      <vt:lpstr>Prezentace aplikace PowerPoint</vt:lpstr>
      <vt:lpstr>Výhody</vt:lpstr>
      <vt:lpstr>Nevýhody</vt:lpstr>
      <vt:lpstr>Části dálkového vytápění</vt:lpstr>
      <vt:lpstr>Prezentace aplikace PowerPoint</vt:lpstr>
      <vt:lpstr>Zdroj tepla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11</cp:revision>
  <dcterms:created xsi:type="dcterms:W3CDTF">2013-01-19T13:45:39Z</dcterms:created>
  <dcterms:modified xsi:type="dcterms:W3CDTF">2013-01-19T14:30:22Z</dcterms:modified>
</cp:coreProperties>
</file>