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4910A-D754-401E-AC75-600F69DC8E98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9DB30B2-E7D2-47D8-96D9-8D45BB9DBE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4910A-D754-401E-AC75-600F69DC8E98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9DB30B2-E7D2-47D8-96D9-8D45BB9DBE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4910A-D754-401E-AC75-600F69DC8E98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B30B2-E7D2-47D8-96D9-8D45BB9DBEB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4910A-D754-401E-AC75-600F69DC8E98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B30B2-E7D2-47D8-96D9-8D45BB9DBE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4910A-D754-401E-AC75-600F69DC8E98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9DB30B2-E7D2-47D8-96D9-8D45BB9DBEB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4910A-D754-401E-AC75-600F69DC8E98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B30B2-E7D2-47D8-96D9-8D45BB9DBE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4910A-D754-401E-AC75-600F69DC8E98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B30B2-E7D2-47D8-96D9-8D45BB9DBE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4910A-D754-401E-AC75-600F69DC8E98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B30B2-E7D2-47D8-96D9-8D45BB9DBE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4910A-D754-401E-AC75-600F69DC8E98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B30B2-E7D2-47D8-96D9-8D45BB9DBEB8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4910A-D754-401E-AC75-600F69DC8E98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B30B2-E7D2-47D8-96D9-8D45BB9DBE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4910A-D754-401E-AC75-600F69DC8E98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B30B2-E7D2-47D8-96D9-8D45BB9DBE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124910A-D754-401E-AC75-600F69DC8E98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9DB30B2-E7D2-47D8-96D9-8D45BB9DBEB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b/bd/Karel-capek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gif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6/63/Petiska_v_pracovn%C4%9B.jpg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hyperlink" Target="//upload.wikimedia.org/wikipedia/commons/6/6a/Jan_Vil%C3%ADmek_-_Karel_Jarom%C3%ADr_Erben.jpg" TargetMode="External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hyperlink" Target="//upload.wikimedia.org/wikipedia/commons/b/b2/Bo%C5%BEena_N%C4%9Bmcov%C3%A1_1850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hyperlink" Target="//upload.wikimedia.org/wikipedia/commons/d/dd/Hrusice_CZ_Josef_Lada_bust_323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7" Type="http://schemas.openxmlformats.org/officeDocument/2006/relationships/image" Target="../media/image27.jpeg"/><Relationship Id="rId2" Type="http://schemas.openxmlformats.org/officeDocument/2006/relationships/hyperlink" Target="http://www.google.cz/url?sa=i&amp;rct=j&amp;q=&amp;esrc=s&amp;frm=1&amp;source=images&amp;cd=&amp;cad=rja&amp;docid=p9WlGDZ34rLXCM&amp;tbnid=I_uZr5sJ61DLDM:&amp;ved=0CAUQjRw&amp;url=http://www.cuni.cz/FF-9223.html&amp;ei=i_CcUeCVG8W1PaiegaAC&amp;bvm=bv.46751780,d.ZWU&amp;psig=AFQjCNHw2pvxdZJXqAogw1C5j5AzuroY0Q&amp;ust=1369326089553063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0/04/Jan_Vil%C3%ADmek_-_Sofie_Podlipsk%C3%A1_HL.jpg" TargetMode="External"/><Relationship Id="rId5" Type="http://schemas.openxmlformats.org/officeDocument/2006/relationships/image" Target="../media/image26.jpeg"/><Relationship Id="rId4" Type="http://schemas.openxmlformats.org/officeDocument/2006/relationships/hyperlink" Target="//upload.wikimedia.org/wikipedia/commons/5/5e/Ivan_Olbracht_1929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ov%C3%ADdka" TargetMode="External"/><Relationship Id="rId7" Type="http://schemas.openxmlformats.org/officeDocument/2006/relationships/hyperlink" Target="http://www.slovnikceskeliteratury.cz/imagePage.jsp?docid=337&amp;id=1774" TargetMode="External"/><Relationship Id="rId2" Type="http://schemas.openxmlformats.org/officeDocument/2006/relationships/hyperlink" Target="http://www.topzine.cz/roman-povidka-novela-vsichni-v-tom-mame-literarni-gula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Petiska_v_pracovn%C4%9B.jpg" TargetMode="External"/><Relationship Id="rId5" Type="http://schemas.openxmlformats.org/officeDocument/2006/relationships/hyperlink" Target="http://cs.wikipedia.org/wiki/Pov%C4%9Bst" TargetMode="External"/><Relationship Id="rId4" Type="http://schemas.openxmlformats.org/officeDocument/2006/relationships/hyperlink" Target="http://www.capek-karel-pamatnik.cz/vismo/dokumenty2.asp?id_org=200013&amp;id=14283&amp;p1=101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476672"/>
            <a:ext cx="6624736" cy="122413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573016"/>
            <a:ext cx="83529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pSp>
        <p:nvGrpSpPr>
          <p:cNvPr id="7" name="Skupina 6"/>
          <p:cNvGrpSpPr/>
          <p:nvPr/>
        </p:nvGrpSpPr>
        <p:grpSpPr>
          <a:xfrm>
            <a:off x="107504" y="764704"/>
            <a:ext cx="9036496" cy="5666771"/>
            <a:chOff x="25617" y="764704"/>
            <a:chExt cx="9036496" cy="5666771"/>
          </a:xfrm>
        </p:grpSpPr>
        <p:sp>
          <p:nvSpPr>
            <p:cNvPr id="5" name="TextovéPole 4"/>
            <p:cNvSpPr txBox="1"/>
            <p:nvPr/>
          </p:nvSpPr>
          <p:spPr>
            <a:xfrm>
              <a:off x="25617" y="764704"/>
              <a:ext cx="9036496" cy="526297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SŠ</a:t>
              </a:r>
              <a:r>
                <a:rPr lang="cs-CZ" sz="2800" dirty="0" smtClean="0"/>
                <a:t>, ZŠ A MŠ, KARVINÁ, PŘÍSPĚVKOVÁ </a:t>
              </a:r>
              <a:r>
                <a:rPr lang="cs-CZ" sz="2800" dirty="0" smtClean="0"/>
                <a:t>ORGANIZACE</a:t>
              </a:r>
              <a:r>
                <a:rPr lang="cs-CZ" sz="2800" smtClean="0"/>
                <a:t/>
              </a:r>
              <a:br>
                <a:rPr lang="cs-CZ" sz="2800" smtClean="0"/>
              </a:br>
              <a:r>
                <a:rPr lang="cs-CZ" sz="4400" b="1" smtClean="0">
                  <a:latin typeface="Calibri" pitchFamily="34" charset="0"/>
                </a:rPr>
                <a:t>Povídka</a:t>
              </a:r>
              <a:r>
                <a:rPr lang="cs-CZ" sz="4400" b="1" dirty="0" smtClean="0">
                  <a:latin typeface="Calibri" pitchFamily="34" charset="0"/>
                </a:rPr>
                <a:t>, pověst, pohádka,</a:t>
              </a:r>
              <a:r>
                <a:rPr lang="cs-CZ" sz="4400" b="1" dirty="0">
                  <a:latin typeface="Calibri" pitchFamily="34" charset="0"/>
                </a:rPr>
                <a:t> </a:t>
              </a:r>
              <a:r>
                <a:rPr lang="cs-CZ" sz="4400" b="1" dirty="0" smtClean="0">
                  <a:latin typeface="Calibri" pitchFamily="34" charset="0"/>
                </a:rPr>
                <a:t>bajka</a:t>
              </a:r>
              <a:br>
                <a:rPr lang="cs-CZ" sz="4400" b="1" dirty="0" smtClean="0">
                  <a:latin typeface="Calibri" pitchFamily="34" charset="0"/>
                </a:rPr>
              </a:br>
              <a:r>
                <a:rPr lang="cs-CZ" sz="8000" b="1" dirty="0" smtClean="0">
                  <a:latin typeface="Calibri" pitchFamily="34" charset="0"/>
                </a:rPr>
                <a:t> </a:t>
              </a:r>
              <a:r>
                <a:rPr lang="cs-CZ" sz="2800" dirty="0" smtClean="0">
                  <a:latin typeface="Calibri" pitchFamily="34" charset="0"/>
                </a:rPr>
                <a:t>Ověřeno</a:t>
              </a:r>
              <a:r>
                <a:rPr lang="cs-CZ" sz="2800" dirty="0" smtClean="0">
                  <a:latin typeface="Calibri" pitchFamily="34" charset="0"/>
                </a:rPr>
                <a:t>:  5. ročník, V. třída</a:t>
              </a:r>
              <a:br>
                <a:rPr lang="cs-CZ" sz="2800" dirty="0" smtClean="0">
                  <a:latin typeface="Calibri" pitchFamily="34" charset="0"/>
                </a:rPr>
              </a:br>
              <a:r>
                <a:rPr lang="cs-CZ" sz="2800" dirty="0" smtClean="0">
                  <a:latin typeface="Calibri" pitchFamily="34" charset="0"/>
                </a:rPr>
                <a:t>  </a:t>
              </a:r>
              <a:r>
                <a:rPr lang="cs-CZ" sz="2800" dirty="0" smtClean="0">
                  <a:latin typeface="Calibri" pitchFamily="34" charset="0"/>
                </a:rPr>
                <a:t> </a:t>
              </a:r>
              <a:r>
                <a:rPr lang="cs-CZ" sz="2800" dirty="0" smtClean="0">
                  <a:latin typeface="Calibri" pitchFamily="34" charset="0"/>
                </a:rPr>
                <a:t>Cílová skupina: žák základní školy praktické</a:t>
              </a:r>
              <a:br>
                <a:rPr lang="cs-CZ" sz="2800" dirty="0" smtClean="0">
                  <a:latin typeface="Calibri" pitchFamily="34" charset="0"/>
                </a:rPr>
              </a:br>
              <a:r>
                <a:rPr lang="cs-CZ" sz="2800" dirty="0" smtClean="0">
                  <a:latin typeface="Calibri" pitchFamily="34" charset="0"/>
                </a:rPr>
                <a:t/>
              </a:r>
              <a:br>
                <a:rPr lang="cs-CZ" sz="2800" dirty="0" smtClean="0">
                  <a:latin typeface="Calibri" pitchFamily="34" charset="0"/>
                </a:rPr>
              </a:br>
              <a:r>
                <a:rPr lang="cs-CZ" sz="1600" dirty="0" smtClean="0">
                  <a:latin typeface="Calibri" pitchFamily="34" charset="0"/>
                </a:rPr>
                <a:t>VY_12_INOVACE_22_POVÍDKA</a:t>
              </a:r>
              <a:r>
                <a:rPr lang="cs-CZ" sz="1600" dirty="0" smtClean="0">
                  <a:latin typeface="Calibri" pitchFamily="34" charset="0"/>
                </a:rPr>
                <a:t>, POVĚST, POHÁDKA, </a:t>
              </a:r>
              <a:r>
                <a:rPr lang="cs-CZ" sz="1600" dirty="0" smtClean="0">
                  <a:latin typeface="Calibri" pitchFamily="34" charset="0"/>
                </a:rPr>
                <a:t>BAJKA_JAZYK A </a:t>
              </a:r>
              <a:r>
                <a:rPr lang="cs-CZ" sz="1600" dirty="0">
                  <a:latin typeface="Calibri" pitchFamily="34" charset="0"/>
                </a:rPr>
                <a:t>JAZYKOVÁ KOMUNIKACE_BLECHOVÁ</a:t>
              </a:r>
              <a:r>
                <a:rPr lang="cs-CZ" sz="1400" dirty="0" smtClean="0">
                  <a:latin typeface="Calibri" pitchFamily="34" charset="0"/>
                </a:rPr>
                <a:t/>
              </a:r>
              <a:br>
                <a:rPr lang="cs-CZ" sz="1400" dirty="0" smtClean="0">
                  <a:latin typeface="Calibri" pitchFamily="34" charset="0"/>
                </a:rPr>
              </a:br>
              <a:r>
                <a:rPr lang="cs-CZ" sz="1400" dirty="0" smtClean="0">
                  <a:latin typeface="Calibri" pitchFamily="34" charset="0"/>
                </a:rPr>
                <a:t>                                  </a:t>
              </a:r>
              <a:r>
                <a:rPr lang="cs-CZ" sz="3600" dirty="0" smtClean="0">
                  <a:latin typeface="Calibri" pitchFamily="34" charset="0"/>
                </a:rPr>
                <a:t/>
              </a:r>
              <a:br>
                <a:rPr lang="cs-CZ" sz="3600" dirty="0" smtClean="0">
                  <a:latin typeface="Calibri" pitchFamily="34" charset="0"/>
                </a:rPr>
              </a:br>
              <a:r>
                <a:rPr lang="cs-CZ" sz="3600" dirty="0" smtClean="0">
                  <a:latin typeface="Calibri" pitchFamily="34" charset="0"/>
                </a:rPr>
                <a:t/>
              </a:r>
              <a:br>
                <a:rPr lang="cs-CZ" sz="3600" dirty="0" smtClean="0">
                  <a:latin typeface="Calibri" pitchFamily="34" charset="0"/>
                </a:rPr>
              </a:br>
              <a:r>
                <a:rPr lang="cs-CZ" sz="3600" dirty="0" smtClean="0">
                  <a:latin typeface="Calibri" pitchFamily="34" charset="0"/>
                </a:rPr>
                <a:t/>
              </a:r>
              <a:br>
                <a:rPr lang="cs-CZ" sz="3600" dirty="0" smtClean="0">
                  <a:latin typeface="Calibri" pitchFamily="34" charset="0"/>
                </a:rPr>
              </a:br>
              <a:endParaRPr lang="cs-CZ" sz="2800" dirty="0" smtClean="0"/>
            </a:p>
          </p:txBody>
        </p:sp>
        <p:pic>
          <p:nvPicPr>
            <p:cNvPr id="6" name="Obrázek 1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37672" y="5064206"/>
              <a:ext cx="6412386" cy="136726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722651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Skupina 17"/>
          <p:cNvGrpSpPr/>
          <p:nvPr/>
        </p:nvGrpSpPr>
        <p:grpSpPr>
          <a:xfrm>
            <a:off x="538744" y="77016"/>
            <a:ext cx="2878183" cy="1486034"/>
            <a:chOff x="181649" y="128660"/>
            <a:chExt cx="2878183" cy="1486034"/>
          </a:xfrm>
        </p:grpSpPr>
        <p:sp>
          <p:nvSpPr>
            <p:cNvPr id="17" name="Vodorovný svitek 16"/>
            <p:cNvSpPr/>
            <p:nvPr/>
          </p:nvSpPr>
          <p:spPr>
            <a:xfrm>
              <a:off x="181649" y="128660"/>
              <a:ext cx="2878183" cy="1486034"/>
            </a:xfrm>
            <a:prstGeom prst="horizontalScroll">
              <a:avLst/>
            </a:prstGeom>
            <a:solidFill>
              <a:schemeClr val="bg1"/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bg1"/>
                </a:solidFill>
              </a:endParaRPr>
            </a:p>
          </p:txBody>
        </p:sp>
        <p:sp>
          <p:nvSpPr>
            <p:cNvPr id="2" name="TextovéPole 1"/>
            <p:cNvSpPr txBox="1"/>
            <p:nvPr/>
          </p:nvSpPr>
          <p:spPr>
            <a:xfrm>
              <a:off x="395536" y="332656"/>
              <a:ext cx="2448272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5400" dirty="0" smtClean="0"/>
                <a:t>Povídka </a:t>
              </a:r>
            </a:p>
            <a:p>
              <a:endParaRPr lang="cs-CZ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295590" y="236841"/>
            <a:ext cx="8039413" cy="6417867"/>
            <a:chOff x="295590" y="236841"/>
            <a:chExt cx="8039413" cy="6417867"/>
          </a:xfrm>
        </p:grpSpPr>
        <p:grpSp>
          <p:nvGrpSpPr>
            <p:cNvPr id="13" name="Skupina 12"/>
            <p:cNvGrpSpPr/>
            <p:nvPr/>
          </p:nvGrpSpPr>
          <p:grpSpPr>
            <a:xfrm>
              <a:off x="295590" y="1850375"/>
              <a:ext cx="8039413" cy="2660778"/>
              <a:chOff x="497307" y="1691552"/>
              <a:chExt cx="8539189" cy="2660778"/>
            </a:xfrm>
          </p:grpSpPr>
          <p:sp>
            <p:nvSpPr>
              <p:cNvPr id="3" name="TextovéPole 2"/>
              <p:cNvSpPr txBox="1"/>
              <p:nvPr/>
            </p:nvSpPr>
            <p:spPr>
              <a:xfrm>
                <a:off x="724384" y="1691552"/>
                <a:ext cx="75608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   </a:t>
                </a:r>
                <a:r>
                  <a:rPr lang="cs-CZ" dirty="0" smtClean="0">
                    <a:sym typeface="Symbol"/>
                  </a:rPr>
                  <a:t>  je </a:t>
                </a:r>
                <a:r>
                  <a:rPr lang="cs-CZ" dirty="0" smtClean="0"/>
                  <a:t>krátké literární dílo</a:t>
                </a:r>
                <a:endParaRPr lang="cs-CZ" dirty="0"/>
              </a:p>
            </p:txBody>
          </p:sp>
          <p:sp>
            <p:nvSpPr>
              <p:cNvPr id="4" name="TextovéPole 3"/>
              <p:cNvSpPr txBox="1"/>
              <p:nvPr/>
            </p:nvSpPr>
            <p:spPr>
              <a:xfrm>
                <a:off x="918707" y="2060884"/>
                <a:ext cx="590465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sym typeface="Symbol"/>
                  </a:rPr>
                  <a:t>  je to příběh, který se povídá</a:t>
                </a:r>
                <a:endParaRPr lang="cs-CZ" dirty="0"/>
              </a:p>
            </p:txBody>
          </p:sp>
          <p:sp>
            <p:nvSpPr>
              <p:cNvPr id="5" name="TextovéPole 4"/>
              <p:cNvSpPr txBox="1"/>
              <p:nvPr/>
            </p:nvSpPr>
            <p:spPr>
              <a:xfrm>
                <a:off x="923014" y="2451956"/>
                <a:ext cx="8113482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sym typeface="Symbol"/>
                  </a:rPr>
                  <a:t>  má jednoduchý  děj, hlavního hrdinu, který se nevyvíjí a málo ostatních</a:t>
                </a:r>
                <a:br>
                  <a:rPr lang="cs-CZ" dirty="0" smtClean="0">
                    <a:sym typeface="Symbol"/>
                  </a:rPr>
                </a:br>
                <a:r>
                  <a:rPr lang="cs-CZ" dirty="0" smtClean="0">
                    <a:sym typeface="Symbol"/>
                  </a:rPr>
                  <a:t>    postav</a:t>
                </a:r>
                <a:endParaRPr lang="cs-CZ" dirty="0"/>
              </a:p>
            </p:txBody>
          </p:sp>
          <p:sp>
            <p:nvSpPr>
              <p:cNvPr id="6" name="TextovéPole 5"/>
              <p:cNvSpPr txBox="1"/>
              <p:nvPr/>
            </p:nvSpPr>
            <p:spPr>
              <a:xfrm>
                <a:off x="497307" y="3039082"/>
                <a:ext cx="75608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sym typeface="Symbol"/>
                  </a:rPr>
                  <a:t>         její děj je ukončen pointou, rozuzlením</a:t>
                </a:r>
                <a:endParaRPr lang="cs-CZ" dirty="0"/>
              </a:p>
            </p:txBody>
          </p:sp>
          <p:sp>
            <p:nvSpPr>
              <p:cNvPr id="7" name="TextovéPole 6"/>
              <p:cNvSpPr txBox="1"/>
              <p:nvPr/>
            </p:nvSpPr>
            <p:spPr>
              <a:xfrm>
                <a:off x="683568" y="3429000"/>
                <a:ext cx="8280920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sym typeface="Symbol"/>
                  </a:rPr>
                  <a:t>      může být ze současnosti, historická, </a:t>
                </a:r>
                <a:r>
                  <a:rPr lang="cs-CZ" dirty="0" err="1" smtClean="0">
                    <a:sym typeface="Symbol"/>
                  </a:rPr>
                  <a:t>vědecko</a:t>
                </a:r>
                <a:r>
                  <a:rPr lang="cs-CZ" dirty="0" smtClean="0">
                    <a:sym typeface="Symbol"/>
                  </a:rPr>
                  <a:t> - fantastická, životopisná,</a:t>
                </a:r>
              </a:p>
              <a:p>
                <a:r>
                  <a:rPr lang="cs-CZ" dirty="0">
                    <a:sym typeface="Symbol"/>
                  </a:rPr>
                  <a:t> </a:t>
                </a:r>
                <a:r>
                  <a:rPr lang="cs-CZ" dirty="0" smtClean="0">
                    <a:sym typeface="Symbol"/>
                  </a:rPr>
                  <a:t>       dobrodružná, detektivní a jiná</a:t>
                </a:r>
              </a:p>
              <a:p>
                <a:endParaRPr lang="cs-CZ" dirty="0"/>
              </a:p>
            </p:txBody>
          </p:sp>
        </p:grpSp>
        <p:pic>
          <p:nvPicPr>
            <p:cNvPr id="14" name="Obrázek 13" descr="C:\Users\blechova\AppData\Local\Microsoft\Windows\Temporary Internet Files\Content.IE5\BYVYLLOA\MC900341798[1].jpg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60032" y="236841"/>
              <a:ext cx="1757817" cy="1296144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5" name="Obrázek 14" descr="C:\Users\blechova\AppData\Local\Microsoft\Windows\Temporary Internet Files\Content.IE5\ADXA5NBB\MC900241229[1].wmf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9683" y="4505167"/>
              <a:ext cx="1733550" cy="181927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6" name="Obrázek 15" descr="C:\Users\blechova\AppData\Local\Microsoft\Windows\Temporary Internet Files\Content.IE5\4AHZNYF3\MC900441734[1].png"/>
            <p:cNvPicPr/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0464" y="4852617"/>
              <a:ext cx="1728192" cy="1802091"/>
            </a:xfrm>
            <a:prstGeom prst="rect">
              <a:avLst/>
            </a:prstGeom>
            <a:noFill/>
            <a:ln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4253308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781764"/>
            <a:ext cx="5354275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Nejznámější čeští autoři povídek:</a:t>
            </a:r>
            <a:endParaRPr lang="cs-CZ" sz="2800" b="1" dirty="0"/>
          </a:p>
        </p:txBody>
      </p:sp>
      <p:grpSp>
        <p:nvGrpSpPr>
          <p:cNvPr id="9" name="Skupina 8"/>
          <p:cNvGrpSpPr/>
          <p:nvPr/>
        </p:nvGrpSpPr>
        <p:grpSpPr>
          <a:xfrm>
            <a:off x="4905548" y="283076"/>
            <a:ext cx="3750893" cy="2423981"/>
            <a:chOff x="4905548" y="283076"/>
            <a:chExt cx="3750893" cy="2423981"/>
          </a:xfrm>
        </p:grpSpPr>
        <p:sp>
          <p:nvSpPr>
            <p:cNvPr id="3" name="TextovéPole 2"/>
            <p:cNvSpPr txBox="1"/>
            <p:nvPr/>
          </p:nvSpPr>
          <p:spPr>
            <a:xfrm>
              <a:off x="4905548" y="2060726"/>
              <a:ext cx="3750893" cy="646331"/>
            </a:xfrm>
            <a:prstGeom prst="rect">
              <a:avLst/>
            </a:prstGeom>
            <a:solidFill>
              <a:srgbClr val="FFC000"/>
            </a:solidFill>
            <a:ln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rgbClr val="C00000"/>
                  </a:solidFill>
                </a:rPr>
                <a:t>Karel Čapek</a:t>
              </a:r>
              <a:r>
                <a:rPr lang="cs-CZ" dirty="0" smtClean="0">
                  <a:solidFill>
                    <a:srgbClr val="C00000"/>
                  </a:solidFill>
                </a:rPr>
                <a:t>: Povídky z jedné kapsy</a:t>
              </a:r>
              <a:r>
                <a:rPr lang="cs-CZ" dirty="0">
                  <a:solidFill>
                    <a:srgbClr val="C00000"/>
                  </a:solidFill>
                </a:rPr>
                <a:t>,</a:t>
              </a:r>
              <a:r>
                <a:rPr lang="cs-CZ" dirty="0" smtClean="0">
                  <a:solidFill>
                    <a:srgbClr val="C00000"/>
                  </a:solidFill>
                </a:rPr>
                <a:t/>
              </a:r>
              <a:br>
                <a:rPr lang="cs-CZ" dirty="0" smtClean="0">
                  <a:solidFill>
                    <a:srgbClr val="C00000"/>
                  </a:solidFill>
                </a:rPr>
              </a:br>
              <a:r>
                <a:rPr lang="cs-CZ" dirty="0" smtClean="0">
                  <a:solidFill>
                    <a:srgbClr val="C00000"/>
                  </a:solidFill>
                </a:rPr>
                <a:t>Povídky z druhé kapsy</a:t>
              </a:r>
              <a:endParaRPr lang="cs-CZ" dirty="0">
                <a:solidFill>
                  <a:srgbClr val="C00000"/>
                </a:solidFill>
              </a:endParaRPr>
            </a:p>
          </p:txBody>
        </p:sp>
        <p:pic>
          <p:nvPicPr>
            <p:cNvPr id="1026" name="Picture 2" descr="Soubor:Karel-capek.jp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52350" y="283076"/>
              <a:ext cx="1248517" cy="1777650"/>
            </a:xfrm>
            <a:prstGeom prst="rect">
              <a:avLst/>
            </a:prstGeom>
            <a:noFill/>
            <a:ln>
              <a:solidFill>
                <a:srgbClr val="FFC00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7" name="Skupina 6"/>
          <p:cNvGrpSpPr/>
          <p:nvPr/>
        </p:nvGrpSpPr>
        <p:grpSpPr>
          <a:xfrm>
            <a:off x="442971" y="2383891"/>
            <a:ext cx="3608054" cy="2094689"/>
            <a:chOff x="1259632" y="2412258"/>
            <a:chExt cx="3608054" cy="2094689"/>
          </a:xfrm>
        </p:grpSpPr>
        <p:sp>
          <p:nvSpPr>
            <p:cNvPr id="4" name="TextovéPole 3"/>
            <p:cNvSpPr txBox="1"/>
            <p:nvPr/>
          </p:nvSpPr>
          <p:spPr>
            <a:xfrm>
              <a:off x="1259632" y="4137615"/>
              <a:ext cx="3608054" cy="369332"/>
            </a:xfrm>
            <a:prstGeom prst="rect">
              <a:avLst/>
            </a:prstGeom>
            <a:solidFill>
              <a:srgbClr val="FFC000"/>
            </a:solidFill>
            <a:ln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rgbClr val="C00000"/>
                  </a:solidFill>
                </a:rPr>
                <a:t>Jan Neruda</a:t>
              </a:r>
              <a:r>
                <a:rPr lang="cs-CZ" dirty="0" smtClean="0">
                  <a:solidFill>
                    <a:srgbClr val="C00000"/>
                  </a:solidFill>
                </a:rPr>
                <a:t>: Povídky malostranské</a:t>
              </a:r>
              <a:endParaRPr lang="cs-CZ" dirty="0">
                <a:solidFill>
                  <a:srgbClr val="C00000"/>
                </a:solidFill>
              </a:endParaRPr>
            </a:p>
          </p:txBody>
        </p:sp>
        <p:pic>
          <p:nvPicPr>
            <p:cNvPr id="1028" name="Picture 4" descr="http://upload.wikimedia.org/wikipedia/commons/0/00/Jan_Vil%C3%ADmek_-_Jan_Neruda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95497" y="2412258"/>
              <a:ext cx="1289689" cy="1725357"/>
            </a:xfrm>
            <a:prstGeom prst="rect">
              <a:avLst/>
            </a:prstGeom>
            <a:noFill/>
            <a:ln>
              <a:solidFill>
                <a:schemeClr val="accent6">
                  <a:lumMod val="50000"/>
                </a:schemeClr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8" name="Skupina 7"/>
          <p:cNvGrpSpPr/>
          <p:nvPr/>
        </p:nvGrpSpPr>
        <p:grpSpPr>
          <a:xfrm>
            <a:off x="4644008" y="3678005"/>
            <a:ext cx="3672408" cy="2002444"/>
            <a:chOff x="4337831" y="4612485"/>
            <a:chExt cx="3672408" cy="2002444"/>
          </a:xfrm>
          <a:solidFill>
            <a:srgbClr val="FFC000"/>
          </a:solidFill>
        </p:grpSpPr>
        <p:sp>
          <p:nvSpPr>
            <p:cNvPr id="5" name="TextovéPole 4"/>
            <p:cNvSpPr txBox="1"/>
            <p:nvPr/>
          </p:nvSpPr>
          <p:spPr>
            <a:xfrm>
              <a:off x="4337831" y="6245597"/>
              <a:ext cx="3672408" cy="369332"/>
            </a:xfrm>
            <a:prstGeom prst="rect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rgbClr val="C00000"/>
                  </a:solidFill>
                </a:rPr>
                <a:t>Jaroslav Hašek</a:t>
              </a:r>
              <a:r>
                <a:rPr lang="cs-CZ" dirty="0" smtClean="0">
                  <a:solidFill>
                    <a:srgbClr val="C00000"/>
                  </a:solidFill>
                </a:rPr>
                <a:t>: Dva tucty povídek</a:t>
              </a:r>
              <a:endParaRPr lang="cs-CZ" dirty="0">
                <a:solidFill>
                  <a:srgbClr val="C00000"/>
                </a:solidFill>
              </a:endParaRPr>
            </a:p>
          </p:txBody>
        </p:sp>
        <p:pic>
          <p:nvPicPr>
            <p:cNvPr id="1030" name="Picture 6" descr="http://upload.wikimedia.org/wikipedia/commons/6/6b/Jaroslav_Ha%C5%A1ek.gi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64088" y="4612485"/>
              <a:ext cx="1308128" cy="1633111"/>
            </a:xfrm>
            <a:prstGeom prst="rect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  <a:extLst/>
          </p:spPr>
        </p:pic>
      </p:grpSp>
    </p:spTree>
    <p:extLst>
      <p:ext uri="{BB962C8B-B14F-4D97-AF65-F5344CB8AC3E}">
        <p14:creationId xmlns:p14="http://schemas.microsoft.com/office/powerpoint/2010/main" val="1274265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" name="Skupina 34"/>
          <p:cNvGrpSpPr/>
          <p:nvPr/>
        </p:nvGrpSpPr>
        <p:grpSpPr>
          <a:xfrm>
            <a:off x="111647" y="188640"/>
            <a:ext cx="8299248" cy="6102347"/>
            <a:chOff x="111647" y="188640"/>
            <a:chExt cx="8299248" cy="6102347"/>
          </a:xfrm>
        </p:grpSpPr>
        <p:grpSp>
          <p:nvGrpSpPr>
            <p:cNvPr id="10" name="Skupina 9"/>
            <p:cNvGrpSpPr/>
            <p:nvPr/>
          </p:nvGrpSpPr>
          <p:grpSpPr>
            <a:xfrm>
              <a:off x="111647" y="1545240"/>
              <a:ext cx="8299248" cy="2903359"/>
              <a:chOff x="349415" y="1532985"/>
              <a:chExt cx="8299248" cy="2903359"/>
            </a:xfrm>
          </p:grpSpPr>
          <p:sp>
            <p:nvSpPr>
              <p:cNvPr id="3" name="TextovéPole 2"/>
              <p:cNvSpPr txBox="1"/>
              <p:nvPr/>
            </p:nvSpPr>
            <p:spPr>
              <a:xfrm>
                <a:off x="396323" y="1532985"/>
                <a:ext cx="75608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   </a:t>
                </a:r>
                <a:r>
                  <a:rPr lang="cs-CZ" dirty="0" smtClean="0">
                    <a:sym typeface="Symbol"/>
                  </a:rPr>
                  <a:t>  je literární </a:t>
                </a:r>
                <a:r>
                  <a:rPr lang="cs-CZ" dirty="0" smtClean="0"/>
                  <a:t>útvar lidové slovesnosti</a:t>
                </a:r>
                <a:endParaRPr lang="cs-CZ" dirty="0"/>
              </a:p>
            </p:txBody>
          </p:sp>
          <p:sp>
            <p:nvSpPr>
              <p:cNvPr id="4" name="TextovéPole 3"/>
              <p:cNvSpPr txBox="1"/>
              <p:nvPr/>
            </p:nvSpPr>
            <p:spPr>
              <a:xfrm>
                <a:off x="404255" y="1987743"/>
                <a:ext cx="662473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   </a:t>
                </a:r>
                <a:r>
                  <a:rPr lang="cs-CZ" dirty="0" smtClean="0">
                    <a:sym typeface="Symbol"/>
                  </a:rPr>
                  <a:t>  vzniká na základě pravdivé události (tím se liší od pohádky), </a:t>
                </a:r>
                <a:endParaRPr lang="cs-CZ" dirty="0"/>
              </a:p>
            </p:txBody>
          </p:sp>
          <p:sp>
            <p:nvSpPr>
              <p:cNvPr id="5" name="TextovéPole 4"/>
              <p:cNvSpPr txBox="1"/>
              <p:nvPr/>
            </p:nvSpPr>
            <p:spPr>
              <a:xfrm>
                <a:off x="349415" y="3242355"/>
                <a:ext cx="8280920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sym typeface="Symbol"/>
                  </a:rPr>
                  <a:t>      může být místní (o hradu, studánce ap.) historická, o výjimečných lidech,</a:t>
                </a:r>
                <a:br>
                  <a:rPr lang="cs-CZ" dirty="0" smtClean="0">
                    <a:sym typeface="Symbol"/>
                  </a:rPr>
                </a:br>
                <a:r>
                  <a:rPr lang="cs-CZ" dirty="0" smtClean="0">
                    <a:sym typeface="Symbol"/>
                  </a:rPr>
                  <a:t>        současná, démonická (o nadpřirozené bytosti), legendární (o skutečné postavě)</a:t>
                </a:r>
                <a:br>
                  <a:rPr lang="cs-CZ" dirty="0" smtClean="0">
                    <a:sym typeface="Symbol"/>
                  </a:rPr>
                </a:br>
                <a:r>
                  <a:rPr lang="cs-CZ" dirty="0" smtClean="0">
                    <a:sym typeface="Symbol"/>
                  </a:rPr>
                  <a:t>        a jiná</a:t>
                </a:r>
                <a:endParaRPr lang="cs-CZ" dirty="0"/>
              </a:p>
            </p:txBody>
          </p:sp>
          <p:sp>
            <p:nvSpPr>
              <p:cNvPr id="6" name="TextovéPole 5"/>
              <p:cNvSpPr txBox="1"/>
              <p:nvPr/>
            </p:nvSpPr>
            <p:spPr>
              <a:xfrm>
                <a:off x="404255" y="2444216"/>
                <a:ext cx="792088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   </a:t>
                </a:r>
                <a:r>
                  <a:rPr lang="cs-CZ" dirty="0" smtClean="0">
                    <a:sym typeface="Symbol"/>
                  </a:rPr>
                  <a:t>  šíří se ústně mezi lidmi po mnoho generací, tím ztrácí na pravdivosti </a:t>
                </a:r>
                <a:endParaRPr lang="cs-CZ" dirty="0"/>
              </a:p>
            </p:txBody>
          </p:sp>
          <p:sp>
            <p:nvSpPr>
              <p:cNvPr id="7" name="TextovéPole 6"/>
              <p:cNvSpPr txBox="1"/>
              <p:nvPr/>
            </p:nvSpPr>
            <p:spPr>
              <a:xfrm>
                <a:off x="379175" y="2841558"/>
                <a:ext cx="379756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   </a:t>
                </a:r>
                <a:r>
                  <a:rPr lang="cs-CZ" dirty="0" smtClean="0">
                    <a:sym typeface="Symbol"/>
                  </a:rPr>
                  <a:t>  je vždy spjata s časem a místem</a:t>
                </a:r>
                <a:endParaRPr lang="cs-CZ" dirty="0"/>
              </a:p>
            </p:txBody>
          </p:sp>
          <p:sp>
            <p:nvSpPr>
              <p:cNvPr id="8" name="TextovéPole 7"/>
              <p:cNvSpPr txBox="1"/>
              <p:nvPr/>
            </p:nvSpPr>
            <p:spPr>
              <a:xfrm>
                <a:off x="367743" y="4067012"/>
                <a:ext cx="828092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sym typeface="Symbol"/>
                  </a:rPr>
                  <a:t>      postavy mají svá jména, místa děje mají své názvy</a:t>
                </a:r>
                <a:endParaRPr lang="cs-CZ" dirty="0"/>
              </a:p>
            </p:txBody>
          </p:sp>
        </p:grpSp>
        <p:pic>
          <p:nvPicPr>
            <p:cNvPr id="9" name="Obrázek 8" descr="C:\Users\blechova\AppData\Local\Microsoft\Windows\Temporary Internet Files\Content.IE5\3RLYZTA5\MC900297977[1]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32040" y="188640"/>
              <a:ext cx="2429809" cy="1165831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1" name="Obrázek 10" descr="C:\Users\blechova\AppData\Local\Microsoft\Windows\Temporary Internet Files\Content.IE5\LKO9068Z\MC900019306[1].wmf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0091" y="4581126"/>
              <a:ext cx="1800200" cy="159092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2" name="Obrázek 11" descr="C:\Users\blechova\AppData\Local\Microsoft\Windows\Temporary Internet Files\Content.IE5\3LULDUD5\MC900282314[1].wmf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34044" y="4097592"/>
              <a:ext cx="1917058" cy="2193395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36" name="Skupina 35"/>
          <p:cNvGrpSpPr/>
          <p:nvPr/>
        </p:nvGrpSpPr>
        <p:grpSpPr>
          <a:xfrm>
            <a:off x="395536" y="137092"/>
            <a:ext cx="2878183" cy="1486034"/>
            <a:chOff x="181649" y="128660"/>
            <a:chExt cx="2878183" cy="1486034"/>
          </a:xfrm>
        </p:grpSpPr>
        <p:sp>
          <p:nvSpPr>
            <p:cNvPr id="37" name="Vodorovný svitek 36"/>
            <p:cNvSpPr/>
            <p:nvPr/>
          </p:nvSpPr>
          <p:spPr>
            <a:xfrm>
              <a:off x="181649" y="128660"/>
              <a:ext cx="2878183" cy="1486034"/>
            </a:xfrm>
            <a:prstGeom prst="horizontalScroll">
              <a:avLst/>
            </a:prstGeom>
            <a:solidFill>
              <a:schemeClr val="bg1"/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bg1"/>
                </a:solidFill>
              </a:endParaRPr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395536" y="332656"/>
              <a:ext cx="2448272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5400" dirty="0" smtClean="0"/>
                <a:t>Pověst </a:t>
              </a:r>
            </a:p>
            <a:p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761863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kupina 6"/>
          <p:cNvGrpSpPr/>
          <p:nvPr/>
        </p:nvGrpSpPr>
        <p:grpSpPr>
          <a:xfrm>
            <a:off x="5436096" y="692696"/>
            <a:ext cx="3426049" cy="2110615"/>
            <a:chOff x="3152616" y="320345"/>
            <a:chExt cx="3426049" cy="2110615"/>
          </a:xfrm>
        </p:grpSpPr>
        <p:pic>
          <p:nvPicPr>
            <p:cNvPr id="1026" name="Picture 2" descr="http://upload.wikimedia.org/wikipedia/commons/f/f9/Jan_Vil%C3%ADmek_-_Alois_Jir%C3%A1sek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67944" y="320345"/>
              <a:ext cx="1382603" cy="1741283"/>
            </a:xfrm>
            <a:prstGeom prst="rect">
              <a:avLst/>
            </a:prstGeom>
            <a:noFill/>
            <a:ln>
              <a:solidFill>
                <a:srgbClr val="00B05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3152616" y="2061628"/>
              <a:ext cx="3426049" cy="369332"/>
            </a:xfrm>
            <a:prstGeom prst="rect">
              <a:avLst/>
            </a:prstGeom>
            <a:solidFill>
              <a:srgbClr val="92D050"/>
            </a:solidFill>
            <a:ln>
              <a:solidFill>
                <a:srgbClr val="00B05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Alois Jirásek</a:t>
              </a:r>
              <a:r>
                <a:rPr lang="cs-CZ" dirty="0" smtClean="0"/>
                <a:t>: Staré pověsti české</a:t>
              </a:r>
              <a:endParaRPr lang="cs-CZ" dirty="0"/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470711" y="1298451"/>
            <a:ext cx="4323047" cy="2166875"/>
            <a:chOff x="470711" y="1298451"/>
            <a:chExt cx="4323047" cy="2166875"/>
          </a:xfrm>
        </p:grpSpPr>
        <p:sp>
          <p:nvSpPr>
            <p:cNvPr id="8" name="TextovéPole 7"/>
            <p:cNvSpPr txBox="1"/>
            <p:nvPr/>
          </p:nvSpPr>
          <p:spPr>
            <a:xfrm>
              <a:off x="470711" y="3095994"/>
              <a:ext cx="4323047" cy="369332"/>
            </a:xfrm>
            <a:prstGeom prst="rect">
              <a:avLst/>
            </a:prstGeom>
            <a:solidFill>
              <a:srgbClr val="92D050"/>
            </a:solidFill>
            <a:ln>
              <a:solidFill>
                <a:srgbClr val="00B05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Eduard Petiška</a:t>
              </a:r>
              <a:r>
                <a:rPr lang="cs-CZ" dirty="0" smtClean="0"/>
                <a:t>: Staré řecké báje a pověsti</a:t>
              </a:r>
              <a:endParaRPr lang="cs-CZ" dirty="0"/>
            </a:p>
          </p:txBody>
        </p:sp>
        <p:pic>
          <p:nvPicPr>
            <p:cNvPr id="1032" name="Picture 8" descr="Soubor:Petiska v pracovně.jpg">
              <a:hlinkClick r:id="rId3"/>
            </p:cNvPr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52604" y="1298451"/>
              <a:ext cx="1407021" cy="1783663"/>
            </a:xfrm>
            <a:prstGeom prst="rect">
              <a:avLst/>
            </a:prstGeom>
            <a:noFill/>
            <a:ln>
              <a:solidFill>
                <a:srgbClr val="00B05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6" name="Skupina 5"/>
          <p:cNvGrpSpPr/>
          <p:nvPr/>
        </p:nvGrpSpPr>
        <p:grpSpPr>
          <a:xfrm>
            <a:off x="2464942" y="3995772"/>
            <a:ext cx="4843362" cy="2264556"/>
            <a:chOff x="1857556" y="1610934"/>
            <a:chExt cx="4843362" cy="2264556"/>
          </a:xfrm>
        </p:grpSpPr>
        <p:sp>
          <p:nvSpPr>
            <p:cNvPr id="5" name="TextovéPole 4"/>
            <p:cNvSpPr txBox="1"/>
            <p:nvPr/>
          </p:nvSpPr>
          <p:spPr>
            <a:xfrm>
              <a:off x="1857556" y="3506158"/>
              <a:ext cx="4843362" cy="369332"/>
            </a:xfrm>
            <a:prstGeom prst="rect">
              <a:avLst/>
            </a:prstGeom>
            <a:solidFill>
              <a:srgbClr val="92D050"/>
            </a:solidFill>
            <a:ln>
              <a:solidFill>
                <a:srgbClr val="00B05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Karel Jaromír Erben</a:t>
              </a:r>
              <a:r>
                <a:rPr lang="cs-CZ" dirty="0" smtClean="0"/>
                <a:t>: Kytice z pověstí národních</a:t>
              </a:r>
              <a:endParaRPr lang="cs-CZ" dirty="0"/>
            </a:p>
          </p:txBody>
        </p:sp>
        <p:pic>
          <p:nvPicPr>
            <p:cNvPr id="1034" name="Picture 10" descr="Soubor:Jan Vilímek - Karel Jaromír Erben.jpg">
              <a:hlinkClick r:id="rId5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70580" y="1610934"/>
              <a:ext cx="1370878" cy="1895224"/>
            </a:xfrm>
            <a:prstGeom prst="rect">
              <a:avLst/>
            </a:prstGeom>
            <a:noFill/>
            <a:ln>
              <a:solidFill>
                <a:srgbClr val="00B05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2" name="TextovéPole 11"/>
          <p:cNvSpPr txBox="1"/>
          <p:nvPr/>
        </p:nvSpPr>
        <p:spPr>
          <a:xfrm>
            <a:off x="118687" y="276033"/>
            <a:ext cx="5354275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Nejznámější čeští autoři pověstí: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106253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Skupina 12"/>
          <p:cNvGrpSpPr/>
          <p:nvPr/>
        </p:nvGrpSpPr>
        <p:grpSpPr>
          <a:xfrm>
            <a:off x="427386" y="260153"/>
            <a:ext cx="8315631" cy="6326617"/>
            <a:chOff x="395017" y="260153"/>
            <a:chExt cx="8315631" cy="6326617"/>
          </a:xfrm>
        </p:grpSpPr>
        <p:pic>
          <p:nvPicPr>
            <p:cNvPr id="10" name="Obrázek 9" descr="C:\Users\blechova\AppData\Local\Microsoft\Windows\Temporary Internet Files\Content.IE5\8VNS63I5\MC900333368[1]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40152" y="260153"/>
              <a:ext cx="1984995" cy="1623386"/>
            </a:xfrm>
            <a:prstGeom prst="rect">
              <a:avLst/>
            </a:prstGeom>
            <a:noFill/>
            <a:ln>
              <a:noFill/>
            </a:ln>
          </p:spPr>
        </p:pic>
        <p:grpSp>
          <p:nvGrpSpPr>
            <p:cNvPr id="8" name="Skupina 7"/>
            <p:cNvGrpSpPr/>
            <p:nvPr/>
          </p:nvGrpSpPr>
          <p:grpSpPr>
            <a:xfrm>
              <a:off x="395017" y="1558314"/>
              <a:ext cx="8315631" cy="5028456"/>
              <a:chOff x="395017" y="1558314"/>
              <a:chExt cx="8315631" cy="5028456"/>
            </a:xfrm>
          </p:grpSpPr>
          <p:sp>
            <p:nvSpPr>
              <p:cNvPr id="3" name="TextovéPole 2"/>
              <p:cNvSpPr txBox="1"/>
              <p:nvPr/>
            </p:nvSpPr>
            <p:spPr>
              <a:xfrm>
                <a:off x="395536" y="1558314"/>
                <a:ext cx="554461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   </a:t>
                </a:r>
                <a:r>
                  <a:rPr lang="cs-CZ" dirty="0" smtClean="0">
                    <a:sym typeface="Symbol"/>
                  </a:rPr>
                  <a:t>  je smyšlený příběh většinou se šťastným koncem</a:t>
                </a:r>
                <a:endParaRPr lang="cs-CZ" dirty="0"/>
              </a:p>
            </p:txBody>
          </p:sp>
          <p:sp>
            <p:nvSpPr>
              <p:cNvPr id="4" name="TextovéPole 3"/>
              <p:cNvSpPr txBox="1"/>
              <p:nvPr/>
            </p:nvSpPr>
            <p:spPr>
              <a:xfrm>
                <a:off x="395018" y="2132856"/>
                <a:ext cx="691328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   </a:t>
                </a:r>
                <a:r>
                  <a:rPr lang="cs-CZ" dirty="0" smtClean="0">
                    <a:sym typeface="Symbol"/>
                  </a:rPr>
                  <a:t>  obvykle se v ní objevují nadpřirozené bytosti (víly, skřítci, draci ap.)</a:t>
                </a:r>
                <a:endParaRPr lang="cs-CZ" dirty="0"/>
              </a:p>
            </p:txBody>
          </p:sp>
          <p:sp>
            <p:nvSpPr>
              <p:cNvPr id="5" name="TextovéPole 4"/>
              <p:cNvSpPr txBox="1"/>
              <p:nvPr/>
            </p:nvSpPr>
            <p:spPr>
              <a:xfrm>
                <a:off x="395017" y="2749802"/>
                <a:ext cx="590517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   </a:t>
                </a:r>
                <a:r>
                  <a:rPr lang="cs-CZ" dirty="0" smtClean="0">
                    <a:sym typeface="Symbol"/>
                  </a:rPr>
                  <a:t>  základním motivem pohádky je boj dobra se zlem</a:t>
                </a:r>
                <a:endParaRPr lang="cs-CZ" dirty="0"/>
              </a:p>
            </p:txBody>
          </p:sp>
          <p:sp>
            <p:nvSpPr>
              <p:cNvPr id="6" name="TextovéPole 5"/>
              <p:cNvSpPr txBox="1"/>
              <p:nvPr/>
            </p:nvSpPr>
            <p:spPr>
              <a:xfrm>
                <a:off x="395536" y="3284984"/>
                <a:ext cx="623232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   </a:t>
                </a:r>
                <a:r>
                  <a:rPr lang="cs-CZ" dirty="0" smtClean="0">
                    <a:sym typeface="Symbol"/>
                  </a:rPr>
                  <a:t>  folklorní vznikla ústním podáním, neznáme u ní autora</a:t>
                </a:r>
                <a:endParaRPr lang="cs-CZ" dirty="0"/>
              </a:p>
            </p:txBody>
          </p:sp>
          <p:sp>
            <p:nvSpPr>
              <p:cNvPr id="7" name="TextovéPole 6"/>
              <p:cNvSpPr txBox="1"/>
              <p:nvPr/>
            </p:nvSpPr>
            <p:spPr>
              <a:xfrm>
                <a:off x="395018" y="3846974"/>
                <a:ext cx="424899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   </a:t>
                </a:r>
                <a:r>
                  <a:rPr lang="cs-CZ" dirty="0" smtClean="0">
                    <a:sym typeface="Symbol"/>
                  </a:rPr>
                  <a:t>  autorská - známe spisovatele (autora)</a:t>
                </a:r>
                <a:endParaRPr lang="cs-CZ" dirty="0"/>
              </a:p>
            </p:txBody>
          </p:sp>
          <p:sp>
            <p:nvSpPr>
              <p:cNvPr id="9" name="TextovéPole 8"/>
              <p:cNvSpPr txBox="1"/>
              <p:nvPr/>
            </p:nvSpPr>
            <p:spPr>
              <a:xfrm>
                <a:off x="411151" y="4366176"/>
                <a:ext cx="401683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   </a:t>
                </a:r>
                <a:r>
                  <a:rPr lang="cs-CZ" dirty="0" smtClean="0">
                    <a:sym typeface="Symbol"/>
                  </a:rPr>
                  <a:t>  je určena dětem, ale i dospělým</a:t>
                </a:r>
                <a:endParaRPr lang="cs-CZ" dirty="0"/>
              </a:p>
            </p:txBody>
          </p:sp>
          <p:pic>
            <p:nvPicPr>
              <p:cNvPr id="11" name="Obrázek 10" descr="C:\Users\blechova\AppData\Local\Microsoft\Windows\Temporary Internet Files\Content.IE5\QYZYATE5\MC900281200[1].wmf"/>
              <p:cNvPicPr/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300192" y="3469650"/>
                <a:ext cx="2410456" cy="2664383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12" name="Obrázek 11" descr="C:\Users\blechova\AppData\Local\Microsoft\Windows\Temporary Internet Files\Content.IE5\66WNG309\MC900240349[1].wmf"/>
              <p:cNvPicPr/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314575" y="4738920"/>
                <a:ext cx="1504950" cy="1847850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</p:grpSp>
      <p:grpSp>
        <p:nvGrpSpPr>
          <p:cNvPr id="14" name="Skupina 13"/>
          <p:cNvGrpSpPr/>
          <p:nvPr/>
        </p:nvGrpSpPr>
        <p:grpSpPr>
          <a:xfrm>
            <a:off x="457712" y="68147"/>
            <a:ext cx="3280781" cy="2235321"/>
            <a:chOff x="181649" y="128660"/>
            <a:chExt cx="2878183" cy="2235321"/>
          </a:xfrm>
        </p:grpSpPr>
        <p:sp>
          <p:nvSpPr>
            <p:cNvPr id="15" name="Vodorovný svitek 14"/>
            <p:cNvSpPr/>
            <p:nvPr/>
          </p:nvSpPr>
          <p:spPr>
            <a:xfrm>
              <a:off x="181649" y="128660"/>
              <a:ext cx="2878183" cy="1486034"/>
            </a:xfrm>
            <a:prstGeom prst="horizontalScroll">
              <a:avLst/>
            </a:prstGeom>
            <a:solidFill>
              <a:schemeClr val="bg1"/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bg1"/>
                </a:solidFill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395536" y="332656"/>
              <a:ext cx="2448272" cy="20313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dirty="0" smtClean="0"/>
                <a:t>Pohádka </a:t>
              </a:r>
            </a:p>
            <a:p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14307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2294703" y="1124744"/>
            <a:ext cx="4797577" cy="2454284"/>
            <a:chOff x="2123728" y="-125723"/>
            <a:chExt cx="4586652" cy="2454284"/>
          </a:xfrm>
        </p:grpSpPr>
        <p:pic>
          <p:nvPicPr>
            <p:cNvPr id="2" name="Picture 4" descr="Soubor:Božena Němcová 1850.jp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93760" y="-125723"/>
              <a:ext cx="1382602" cy="1843469"/>
            </a:xfrm>
            <a:prstGeom prst="rect">
              <a:avLst/>
            </a:prstGeom>
            <a:noFill/>
            <a:ln>
              <a:solidFill>
                <a:schemeClr val="accent2">
                  <a:lumMod val="75000"/>
                </a:schemeClr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2123728" y="1682230"/>
              <a:ext cx="4586652" cy="646331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accent2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Božena Němcová</a:t>
              </a:r>
              <a:r>
                <a:rPr lang="cs-CZ" dirty="0" smtClean="0"/>
                <a:t>: Národní báchorky a pověsti, Slovenské pohádky a pověsti</a:t>
              </a:r>
              <a:endParaRPr lang="cs-CZ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686236" y="4005064"/>
            <a:ext cx="3725478" cy="2481709"/>
            <a:chOff x="1638610" y="2133767"/>
            <a:chExt cx="3725478" cy="2481709"/>
          </a:xfrm>
        </p:grpSpPr>
        <p:sp>
          <p:nvSpPr>
            <p:cNvPr id="6" name="TextovéPole 5"/>
            <p:cNvSpPr txBox="1"/>
            <p:nvPr/>
          </p:nvSpPr>
          <p:spPr>
            <a:xfrm>
              <a:off x="1638610" y="3969145"/>
              <a:ext cx="3725478" cy="646331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accent2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Josef Lada</a:t>
              </a:r>
              <a:r>
                <a:rPr lang="cs-CZ" dirty="0" smtClean="0"/>
                <a:t>: Nezbedné pohádky, </a:t>
              </a:r>
              <a:br>
                <a:rPr lang="cs-CZ" dirty="0" smtClean="0"/>
              </a:br>
              <a:r>
                <a:rPr lang="cs-CZ" dirty="0" smtClean="0"/>
                <a:t>Bubáci a hastrmani, Pohádky naruby</a:t>
              </a:r>
              <a:endParaRPr lang="cs-CZ" dirty="0"/>
            </a:p>
          </p:txBody>
        </p:sp>
        <p:pic>
          <p:nvPicPr>
            <p:cNvPr id="2050" name="Picture 2" descr="Soubor:Hrusice CZ Josef Lada bust 323.jpg">
              <a:hlinkClick r:id="rId4"/>
            </p:cNvPr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55776" y="2133767"/>
              <a:ext cx="1382602" cy="1843470"/>
            </a:xfrm>
            <a:prstGeom prst="rect">
              <a:avLst/>
            </a:prstGeom>
            <a:noFill/>
            <a:ln>
              <a:solidFill>
                <a:schemeClr val="accent2">
                  <a:lumMod val="75000"/>
                </a:schemeClr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0" name="Skupina 9"/>
          <p:cNvGrpSpPr/>
          <p:nvPr/>
        </p:nvGrpSpPr>
        <p:grpSpPr>
          <a:xfrm>
            <a:off x="6012160" y="3985985"/>
            <a:ext cx="2934377" cy="2650446"/>
            <a:chOff x="2430017" y="3862789"/>
            <a:chExt cx="2646345" cy="2650446"/>
          </a:xfrm>
        </p:grpSpPr>
        <p:sp>
          <p:nvSpPr>
            <p:cNvPr id="7" name="TextovéPole 6"/>
            <p:cNvSpPr txBox="1"/>
            <p:nvPr/>
          </p:nvSpPr>
          <p:spPr>
            <a:xfrm>
              <a:off x="2430017" y="5866904"/>
              <a:ext cx="2646345" cy="646331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accent2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František Hrubín</a:t>
              </a:r>
              <a:r>
                <a:rPr lang="cs-CZ" dirty="0" smtClean="0"/>
                <a:t>: </a:t>
              </a:r>
              <a:br>
                <a:rPr lang="cs-CZ" dirty="0" smtClean="0"/>
              </a:br>
              <a:r>
                <a:rPr lang="cs-CZ" dirty="0" smtClean="0"/>
                <a:t>Špalíček veršů a pohádek</a:t>
              </a:r>
              <a:endParaRPr lang="cs-CZ" dirty="0"/>
            </a:p>
          </p:txBody>
        </p:sp>
        <p:pic>
          <p:nvPicPr>
            <p:cNvPr id="1026" name="Picture 2" descr="http://www.slovnikceskeliteratury.cz/getImage.jsp?docid=337&amp;id=1774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09617" y="3862789"/>
              <a:ext cx="1459098" cy="2004115"/>
            </a:xfrm>
            <a:prstGeom prst="rect">
              <a:avLst/>
            </a:prstGeom>
            <a:noFill/>
            <a:ln>
              <a:solidFill>
                <a:schemeClr val="accent2">
                  <a:lumMod val="75000"/>
                </a:schemeClr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6" name="TextovéPole 15"/>
          <p:cNvSpPr txBox="1"/>
          <p:nvPr/>
        </p:nvSpPr>
        <p:spPr>
          <a:xfrm>
            <a:off x="107504" y="258544"/>
            <a:ext cx="5354275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Nejznámější čeští autoři pohádek: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561498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462903" y="439761"/>
            <a:ext cx="8432938" cy="6173511"/>
            <a:chOff x="462903" y="439761"/>
            <a:chExt cx="8432938" cy="6173511"/>
          </a:xfrm>
        </p:grpSpPr>
        <p:sp>
          <p:nvSpPr>
            <p:cNvPr id="5" name="TextovéPole 4"/>
            <p:cNvSpPr txBox="1"/>
            <p:nvPr/>
          </p:nvSpPr>
          <p:spPr>
            <a:xfrm>
              <a:off x="483303" y="3730468"/>
              <a:ext cx="75608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  </a:t>
              </a:r>
              <a:r>
                <a:rPr lang="cs-CZ" dirty="0" smtClean="0">
                  <a:sym typeface="Symbol"/>
                </a:rPr>
                <a:t>  původně byly bajky určeny dospělým lidem</a:t>
              </a:r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462903" y="3273991"/>
              <a:ext cx="621281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  </a:t>
              </a:r>
              <a:r>
                <a:rPr lang="cs-CZ" dirty="0" smtClean="0">
                  <a:sym typeface="Symbol"/>
                </a:rPr>
                <a:t>  vyplývá z ní poučení, varování před chybným jednáním</a:t>
              </a:r>
              <a:endParaRPr lang="cs-CZ" dirty="0"/>
            </a:p>
          </p:txBody>
        </p:sp>
        <p:grpSp>
          <p:nvGrpSpPr>
            <p:cNvPr id="2" name="Skupina 1"/>
            <p:cNvGrpSpPr/>
            <p:nvPr/>
          </p:nvGrpSpPr>
          <p:grpSpPr>
            <a:xfrm>
              <a:off x="463815" y="439761"/>
              <a:ext cx="8432026" cy="6173511"/>
              <a:chOff x="463815" y="439761"/>
              <a:chExt cx="8432026" cy="6173511"/>
            </a:xfrm>
          </p:grpSpPr>
          <p:sp>
            <p:nvSpPr>
              <p:cNvPr id="3" name="TextovéPole 2"/>
              <p:cNvSpPr txBox="1"/>
              <p:nvPr/>
            </p:nvSpPr>
            <p:spPr>
              <a:xfrm>
                <a:off x="470442" y="2364835"/>
                <a:ext cx="661381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   </a:t>
                </a:r>
                <a:r>
                  <a:rPr lang="cs-CZ" dirty="0" smtClean="0">
                    <a:sym typeface="Symbol"/>
                  </a:rPr>
                  <a:t>  je krátký příběh, ve kterém se zvířata chovají a mluví jako lidé</a:t>
                </a:r>
                <a:endParaRPr lang="cs-CZ" dirty="0"/>
              </a:p>
            </p:txBody>
          </p:sp>
          <p:sp>
            <p:nvSpPr>
              <p:cNvPr id="6" name="TextovéPole 5"/>
              <p:cNvSpPr txBox="1"/>
              <p:nvPr/>
            </p:nvSpPr>
            <p:spPr>
              <a:xfrm>
                <a:off x="463815" y="2873577"/>
                <a:ext cx="75608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   </a:t>
                </a:r>
                <a:r>
                  <a:rPr lang="cs-CZ" dirty="0" smtClean="0">
                    <a:sym typeface="Symbol"/>
                  </a:rPr>
                  <a:t>  jejím cílem je výchovně na člověka působit</a:t>
                </a:r>
                <a:endParaRPr lang="cs-CZ" dirty="0"/>
              </a:p>
            </p:txBody>
          </p:sp>
          <p:pic>
            <p:nvPicPr>
              <p:cNvPr id="10" name="Picture 2" descr="http://upload.wikimedia.org/wikipedia/commons/0/0e/Diego_Velasquez%2C_Aesop.jpg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923928" y="4603769"/>
                <a:ext cx="1008112" cy="200950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1" name="TextovéPole 10"/>
              <p:cNvSpPr txBox="1"/>
              <p:nvPr/>
            </p:nvSpPr>
            <p:spPr>
              <a:xfrm>
                <a:off x="483303" y="4188899"/>
                <a:ext cx="4590537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   </a:t>
                </a:r>
                <a:r>
                  <a:rPr lang="cs-CZ" dirty="0" smtClean="0">
                    <a:sym typeface="Symbol"/>
                  </a:rPr>
                  <a:t>  Ezop - je považován za zakladatele bajky</a:t>
                </a:r>
                <a:br>
                  <a:rPr lang="cs-CZ" dirty="0" smtClean="0">
                    <a:sym typeface="Symbol"/>
                  </a:rPr>
                </a:br>
                <a:r>
                  <a:rPr lang="cs-CZ" dirty="0" smtClean="0">
                    <a:sym typeface="Symbol"/>
                  </a:rPr>
                  <a:t>       žil v Řecku asi v 6. st. př. n. l.</a:t>
                </a:r>
                <a:endParaRPr lang="cs-CZ" dirty="0"/>
              </a:p>
            </p:txBody>
          </p:sp>
          <p:pic>
            <p:nvPicPr>
              <p:cNvPr id="13" name="Obrázek 12" descr="C:\Users\blechova\AppData\Local\Microsoft\Windows\Temporary Internet Files\Content.IE5\4AHZNYF3\MC900414714[1].wmf"/>
              <p:cNvPicPr/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660232" y="439761"/>
                <a:ext cx="2133600" cy="1364615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14" name="Obrázek 13" descr="C:\Users\blechova\AppData\Local\Microsoft\Windows\Temporary Internet Files\Content.IE5\606UGQ1T\MC900290053[1].wmf"/>
              <p:cNvPicPr/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4259" y="3058243"/>
                <a:ext cx="1811582" cy="1454304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</p:grpSp>
      <p:grpSp>
        <p:nvGrpSpPr>
          <p:cNvPr id="27" name="Skupina 26"/>
          <p:cNvGrpSpPr/>
          <p:nvPr/>
        </p:nvGrpSpPr>
        <p:grpSpPr>
          <a:xfrm>
            <a:off x="519192" y="133676"/>
            <a:ext cx="2188047" cy="1486034"/>
            <a:chOff x="181649" y="128660"/>
            <a:chExt cx="2878183" cy="1486034"/>
          </a:xfrm>
        </p:grpSpPr>
        <p:sp>
          <p:nvSpPr>
            <p:cNvPr id="28" name="Vodorovný svitek 27"/>
            <p:cNvSpPr/>
            <p:nvPr/>
          </p:nvSpPr>
          <p:spPr>
            <a:xfrm>
              <a:off x="181649" y="128660"/>
              <a:ext cx="2878183" cy="1486034"/>
            </a:xfrm>
            <a:prstGeom prst="horizontalScroll">
              <a:avLst/>
            </a:prstGeom>
            <a:solidFill>
              <a:schemeClr val="bg1"/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bg1"/>
                </a:solidFill>
              </a:endParaRPr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395536" y="332656"/>
              <a:ext cx="2448272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5400" dirty="0" smtClean="0"/>
                <a:t>Bajka </a:t>
              </a:r>
            </a:p>
            <a:p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848232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5354152" y="677337"/>
            <a:ext cx="3178287" cy="2142502"/>
            <a:chOff x="5354152" y="677337"/>
            <a:chExt cx="3178287" cy="2142502"/>
          </a:xfrm>
        </p:grpSpPr>
        <p:sp>
          <p:nvSpPr>
            <p:cNvPr id="6" name="TextovéPole 5"/>
            <p:cNvSpPr txBox="1"/>
            <p:nvPr/>
          </p:nvSpPr>
          <p:spPr>
            <a:xfrm>
              <a:off x="5354152" y="2450507"/>
              <a:ext cx="3178287" cy="3693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Václav  Říha</a:t>
              </a:r>
              <a:r>
                <a:rPr lang="cs-CZ" dirty="0" smtClean="0"/>
                <a:t>: Říhovy pohádky</a:t>
              </a:r>
              <a:endParaRPr lang="cs-CZ" dirty="0"/>
            </a:p>
          </p:txBody>
        </p:sp>
        <p:pic>
          <p:nvPicPr>
            <p:cNvPr id="3074" name="Picture 2" descr="http://www.cuni.cz/FF-9223-version1-auk_77_tille_01303_small.jp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56176" y="677337"/>
              <a:ext cx="1109992" cy="177317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7" name="Skupina 6"/>
          <p:cNvGrpSpPr/>
          <p:nvPr/>
        </p:nvGrpSpPr>
        <p:grpSpPr>
          <a:xfrm>
            <a:off x="160067" y="944701"/>
            <a:ext cx="5344802" cy="2571839"/>
            <a:chOff x="160067" y="944701"/>
            <a:chExt cx="5344802" cy="2571839"/>
          </a:xfrm>
        </p:grpSpPr>
        <p:sp>
          <p:nvSpPr>
            <p:cNvPr id="5" name="TextovéPole 4"/>
            <p:cNvSpPr txBox="1"/>
            <p:nvPr/>
          </p:nvSpPr>
          <p:spPr>
            <a:xfrm>
              <a:off x="160067" y="3147208"/>
              <a:ext cx="5344802" cy="3693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Ivan Olbracht</a:t>
              </a:r>
              <a:r>
                <a:rPr lang="cs-CZ" dirty="0" smtClean="0"/>
                <a:t>: O mudrci </a:t>
              </a:r>
              <a:r>
                <a:rPr lang="cs-CZ" dirty="0" err="1" smtClean="0"/>
                <a:t>Bidpajovi</a:t>
              </a:r>
              <a:r>
                <a:rPr lang="cs-CZ" dirty="0" smtClean="0"/>
                <a:t> a jeho zvířátkách</a:t>
              </a:r>
              <a:endParaRPr lang="cs-CZ" dirty="0"/>
            </a:p>
          </p:txBody>
        </p:sp>
        <p:pic>
          <p:nvPicPr>
            <p:cNvPr id="3076" name="Picture 4" descr="Soubor:Ivan Olbracht 1929.jpg">
              <a:hlinkClick r:id="rId4"/>
            </p:cNvPr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39161" y="944701"/>
              <a:ext cx="1429728" cy="2206562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9" name="Skupina 8"/>
          <p:cNvGrpSpPr/>
          <p:nvPr/>
        </p:nvGrpSpPr>
        <p:grpSpPr>
          <a:xfrm>
            <a:off x="3541251" y="3905303"/>
            <a:ext cx="3274909" cy="2254608"/>
            <a:chOff x="2268422" y="3775972"/>
            <a:chExt cx="3274909" cy="2254608"/>
          </a:xfrm>
        </p:grpSpPr>
        <p:pic>
          <p:nvPicPr>
            <p:cNvPr id="3078" name="Picture 6" descr="Soubor:Jan Vilímek - Sofie Podlipská HL.jpg">
              <a:hlinkClick r:id="rId6"/>
            </p:cNvPr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04746" y="3775972"/>
              <a:ext cx="1602013" cy="1885276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2268422" y="5661248"/>
              <a:ext cx="3274909" cy="3693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Sofie Podlipská</a:t>
              </a:r>
              <a:r>
                <a:rPr lang="cs-CZ" dirty="0" smtClean="0"/>
                <a:t>: Povídky a bajky</a:t>
              </a:r>
              <a:endParaRPr lang="cs-CZ" dirty="0"/>
            </a:p>
          </p:txBody>
        </p:sp>
      </p:grpSp>
      <p:sp>
        <p:nvSpPr>
          <p:cNvPr id="16" name="TextovéPole 15"/>
          <p:cNvSpPr txBox="1"/>
          <p:nvPr/>
        </p:nvSpPr>
        <p:spPr>
          <a:xfrm>
            <a:off x="160067" y="256117"/>
            <a:ext cx="5018638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Nejznámější čeští autoři bajek: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140713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9765" y="587549"/>
            <a:ext cx="842493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Citace: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2"/>
              </a:rPr>
              <a:t>http://www.topzine.cz/roman-povidka-novela-vsichni-v-tom-mame-literarni-gulas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3"/>
              </a:rPr>
              <a:t>http://cs.wikipedia.org/wiki/Pov%C3%ADdka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4"/>
              </a:rPr>
              <a:t>http://www.capek-karel-pamatnik.cz/vismo/dokumenty2.asp?id_org=200013&amp;id=14283&amp;p1=1011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cs.wikipedia.org/wiki/Pov%C4%9Bst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R</a:t>
            </a:r>
            <a:r>
              <a:rPr lang="cs-CZ" dirty="0" smtClean="0"/>
              <a:t>odinný Archív, </a:t>
            </a:r>
            <a:r>
              <a:rPr lang="cs-CZ" dirty="0"/>
              <a:t>,, http//cs.wikipedia.org </a:t>
            </a:r>
            <a:r>
              <a:rPr lang="cs-CZ" dirty="0" smtClean="0"/>
              <a:t>22. 4. 2012, 10:14. File</a:t>
            </a:r>
            <a:r>
              <a:rPr lang="cs-CZ" dirty="0"/>
              <a:t>: </a:t>
            </a:r>
            <a:r>
              <a:rPr lang="cs-CZ" dirty="0" err="1" smtClean="0"/>
              <a:t>Petiska</a:t>
            </a:r>
            <a:r>
              <a:rPr lang="cs-CZ" dirty="0" smtClean="0"/>
              <a:t> </a:t>
            </a:r>
            <a:r>
              <a:rPr lang="cs-CZ" dirty="0"/>
              <a:t>v </a:t>
            </a:r>
            <a:r>
              <a:rPr lang="cs-CZ" dirty="0" smtClean="0"/>
              <a:t>pracovně.jpg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Dostupné z: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cs.wikipedia.org/wiki/Soubor:Petiska_v_pracovn%C4%9B.jpg</a:t>
            </a:r>
            <a:r>
              <a:rPr lang="cs-CZ" dirty="0"/>
              <a:t/>
            </a:r>
            <a:br>
              <a:rPr lang="cs-CZ" dirty="0"/>
            </a:b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www.slovnikceskeliteratury.cz/imagePage.jsp?docid=337&amp;id=1774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http://cojeto.superia.cz/literatura/bajka.php</a:t>
            </a:r>
            <a:br>
              <a:rPr lang="cs-CZ" dirty="0"/>
            </a:br>
            <a:r>
              <a:rPr lang="cs-CZ" dirty="0"/>
              <a:t>http://cs.wikipedia.org/wiki/Bajka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6841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540</TotalTime>
  <Words>368</Words>
  <Application>Microsoft Office PowerPoint</Application>
  <PresentationFormat>Předvádění na obrazovce (4:3)</PresentationFormat>
  <Paragraphs>47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blechovaruzena</dc:creator>
  <cp:lastModifiedBy>blechovaruzena</cp:lastModifiedBy>
  <cp:revision>46</cp:revision>
  <dcterms:created xsi:type="dcterms:W3CDTF">2013-05-17T17:52:07Z</dcterms:created>
  <dcterms:modified xsi:type="dcterms:W3CDTF">2013-06-10T17:03:42Z</dcterms:modified>
</cp:coreProperties>
</file>