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9900CC"/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1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CF178-8D6B-482E-90EE-1F0EA6A85C2E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50C8E-EC97-447A-948A-2381239C8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CF178-8D6B-482E-90EE-1F0EA6A85C2E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50C8E-EC97-447A-948A-2381239C8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CF178-8D6B-482E-90EE-1F0EA6A85C2E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50C8E-EC97-447A-948A-2381239C8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CF178-8D6B-482E-90EE-1F0EA6A85C2E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50C8E-EC97-447A-948A-2381239C8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CF178-8D6B-482E-90EE-1F0EA6A85C2E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50C8E-EC97-447A-948A-2381239C8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CF178-8D6B-482E-90EE-1F0EA6A85C2E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50C8E-EC97-447A-948A-2381239C8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CF178-8D6B-482E-90EE-1F0EA6A85C2E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50C8E-EC97-447A-948A-2381239C8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CF178-8D6B-482E-90EE-1F0EA6A85C2E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50C8E-EC97-447A-948A-2381239C8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CF178-8D6B-482E-90EE-1F0EA6A85C2E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50C8E-EC97-447A-948A-2381239C8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CF178-8D6B-482E-90EE-1F0EA6A85C2E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50C8E-EC97-447A-948A-2381239C8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CF178-8D6B-482E-90EE-1F0EA6A85C2E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50C8E-EC97-447A-948A-2381239C8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DCF178-8D6B-482E-90EE-1F0EA6A85C2E}" type="datetimeFigureOut">
              <a:rPr lang="cs-CZ" smtClean="0"/>
              <a:pPr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C50C8E-EC97-447A-948A-2381239C8E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injekce&amp;ex=1" TargetMode="External"/><Relationship Id="rId2" Type="http://schemas.openxmlformats.org/officeDocument/2006/relationships/hyperlink" Target="http://office.microsoft.com/cs-cz/images/results.aspx?qu=igl%C3%BA&amp;ex=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cs-cz/images/results.aspx?qu=indi%C3%A1n&amp;ex=1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d%C4%9Bv%C4%8De&amp;ex=1" TargetMode="External"/><Relationship Id="rId2" Type="http://schemas.openxmlformats.org/officeDocument/2006/relationships/hyperlink" Target="http://office.microsoft.com/cs-cz/images/results.aspx?qu=indi%C3%A1n&amp;ex=1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kniha&amp;ex=1" TargetMode="External"/><Relationship Id="rId2" Type="http://schemas.openxmlformats.org/officeDocument/2006/relationships/hyperlink" Target="http://office.microsoft.com/cs-cz/images/results.aspx?qu=l%C3%A9ka%C5%99&amp;ex=1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p%C3%ADsmeno+I&amp;ex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500042"/>
            <a:ext cx="8301038" cy="57404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Autor: Olga Kociánová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Datum (období): říjen 2011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Ročník: 1. ročník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Oblast: Jazyk a jazyková komunikace. 1. stupeň. Český jazyk a literatura. Jazyková výchova. 1. období.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Anotace: Motivační obrázky a říkanky slouží k procvičování zrakové i sluchové analýzy. Žáci aktivně vyznačují probírané písmeno </a:t>
            </a:r>
            <a:r>
              <a:rPr lang="cs-CZ" sz="2000" dirty="0" err="1" smtClean="0"/>
              <a:t>Ii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Hláska a písmeno </a:t>
            </a:r>
            <a:r>
              <a:rPr lang="cs-CZ" b="1" dirty="0" err="1" smtClean="0">
                <a:solidFill>
                  <a:srgbClr val="FF0000"/>
                </a:solidFill>
              </a:rPr>
              <a:t>I</a:t>
            </a:r>
            <a:r>
              <a:rPr lang="cs-CZ" b="1" dirty="0" err="1" smtClean="0">
                <a:solidFill>
                  <a:srgbClr val="0070C0"/>
                </a:solidFill>
              </a:rPr>
              <a:t>i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" name="Obrázek 3" descr="Logo do prezentac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4429132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14348" y="714356"/>
            <a:ext cx="7500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VY_12_INOVACE_06_HLÁSKA A PÍSMENO I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I</a:t>
            </a:r>
            <a:r>
              <a:rPr lang="cs-CZ" sz="8800" dirty="0" smtClean="0"/>
              <a:t> </a:t>
            </a:r>
            <a:r>
              <a:rPr lang="cs-CZ" sz="8800" b="1" dirty="0" err="1">
                <a:solidFill>
                  <a:srgbClr val="0070C0"/>
                </a:solidFill>
              </a:rPr>
              <a:t>i</a:t>
            </a:r>
            <a:endParaRPr lang="cs-CZ" sz="88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                                                                                                                          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architektura,budovy,iglú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643050"/>
            <a:ext cx="3095625" cy="3095625"/>
          </a:xfrm>
          <a:prstGeom prst="rect">
            <a:avLst/>
          </a:prstGeom>
          <a:noFill/>
        </p:spPr>
      </p:pic>
      <p:pic>
        <p:nvPicPr>
          <p:cNvPr id="1028" name="Picture 4" descr="injekce,injekční stříkačky,jehly,léky,očková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1785926"/>
            <a:ext cx="3095625" cy="309562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500166" y="4786322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iglú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86446" y="5572140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injekce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  </a:t>
            </a:r>
          </a:p>
        </p:txBody>
      </p:sp>
      <p:pic>
        <p:nvPicPr>
          <p:cNvPr id="15362" name="Picture 2" descr="američtí Indiáni,dívky,mladiství,osoby,pera,že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928670"/>
            <a:ext cx="3095625" cy="3095625"/>
          </a:xfrm>
          <a:prstGeom prst="rect">
            <a:avLst/>
          </a:prstGeom>
          <a:noFill/>
        </p:spPr>
      </p:pic>
      <p:pic>
        <p:nvPicPr>
          <p:cNvPr id="15364" name="Picture 4" descr="inkousty,lahvičky inkoustu,umělecké potřeby,vizuální umě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1000108"/>
            <a:ext cx="3095625" cy="309562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071670" y="4572008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indiánka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86512" y="4643446"/>
            <a:ext cx="2143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inkoust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6386" name="Picture 2" descr="dcery,děvčata,klobouky,matky,opálení,opalovací emulze,opalovací krémy,opalovačky,opalování,osoby,plavky,pláže,že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785794"/>
            <a:ext cx="3095625" cy="3095625"/>
          </a:xfrm>
          <a:prstGeom prst="rect">
            <a:avLst/>
          </a:prstGeom>
          <a:noFill/>
        </p:spPr>
      </p:pic>
      <p:pic>
        <p:nvPicPr>
          <p:cNvPr id="16388" name="Picture 4" descr="anime,brýle,chlapci,dospívající,manga,mladiství,obličeje,osoby,otravné osoby,pihy,počítačoví maniaci,ztělesněn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857232"/>
            <a:ext cx="3095625" cy="309562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14480" y="4714884"/>
            <a:ext cx="2000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3399"/>
                </a:solidFill>
              </a:rPr>
              <a:t>Ilona</a:t>
            </a:r>
            <a:endParaRPr lang="cs-CZ" sz="2800" b="1" dirty="0">
              <a:solidFill>
                <a:srgbClr val="FF3399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86446" y="4714884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Ivan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43042" y="5429264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900CC"/>
                </a:solidFill>
              </a:rPr>
              <a:t> Ivana</a:t>
            </a:r>
            <a:endParaRPr lang="cs-CZ" sz="2800" b="1" dirty="0">
              <a:solidFill>
                <a:srgbClr val="9900CC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15008" y="5500702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99"/>
                </a:solidFill>
              </a:rPr>
              <a:t> Igor </a:t>
            </a:r>
            <a:endParaRPr lang="cs-CZ" sz="28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71480"/>
            <a:ext cx="8229600" cy="555468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600" b="1" dirty="0" smtClean="0"/>
              <a:t>Čím se bránit před nemocí?</a:t>
            </a:r>
          </a:p>
          <a:p>
            <a:pPr algn="ctr">
              <a:buNone/>
            </a:pPr>
            <a:r>
              <a:rPr lang="cs-CZ" sz="3600" b="1" dirty="0" smtClean="0"/>
              <a:t>Jak zabránit infekci?</a:t>
            </a:r>
          </a:p>
          <a:p>
            <a:pPr algn="ctr">
              <a:buNone/>
            </a:pPr>
            <a:r>
              <a:rPr lang="cs-CZ" sz="3600" b="1" dirty="0" smtClean="0"/>
              <a:t>Lékař říká naší mámě:</a:t>
            </a:r>
          </a:p>
          <a:p>
            <a:pPr algn="ctr">
              <a:buNone/>
            </a:pPr>
            <a:r>
              <a:rPr lang="cs-CZ" sz="3600" b="1" dirty="0" smtClean="0"/>
              <a:t>„Dáme malou injekci.“</a:t>
            </a:r>
            <a:endParaRPr lang="cs-CZ" sz="3600" b="1" dirty="0"/>
          </a:p>
        </p:txBody>
      </p:sp>
      <p:pic>
        <p:nvPicPr>
          <p:cNvPr id="17410" name="Picture 2" descr="injekce,injekční stříkačky,lékaři,medicína,muži,očkování,ošetřovatelky,osoby,povolání,zdravotnický personá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357166"/>
            <a:ext cx="1714512" cy="1950976"/>
          </a:xfrm>
          <a:prstGeom prst="rect">
            <a:avLst/>
          </a:prstGeom>
          <a:noFill/>
        </p:spPr>
      </p:pic>
      <p:pic>
        <p:nvPicPr>
          <p:cNvPr id="17412" name="Picture 4" descr="injekce,injekční stříkačka,jehly,lékařské vybavení,lékařství,medicína,podkožní,zdravotnictv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3571876"/>
            <a:ext cx="2238369" cy="26669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5411807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3600" b="1" dirty="0" smtClean="0"/>
              <a:t>Ivane, Ivánku,</a:t>
            </a:r>
          </a:p>
          <a:p>
            <a:pPr algn="ctr">
              <a:buNone/>
            </a:pPr>
            <a:r>
              <a:rPr lang="cs-CZ" sz="3600" b="1" dirty="0"/>
              <a:t>o</a:t>
            </a:r>
            <a:r>
              <a:rPr lang="cs-CZ" sz="3600" b="1" dirty="0" smtClean="0"/>
              <a:t>tevři čítanku.</a:t>
            </a:r>
          </a:p>
          <a:p>
            <a:pPr algn="ctr">
              <a:buNone/>
            </a:pPr>
            <a:r>
              <a:rPr lang="cs-CZ" sz="3600" b="1" dirty="0" smtClean="0"/>
              <a:t>Ireno, Irenko,</a:t>
            </a:r>
          </a:p>
          <a:p>
            <a:pPr algn="ctr">
              <a:buNone/>
            </a:pPr>
            <a:r>
              <a:rPr lang="cs-CZ" sz="3600" b="1" dirty="0"/>
              <a:t>n</a:t>
            </a:r>
            <a:r>
              <a:rPr lang="cs-CZ" sz="3600" b="1" dirty="0" smtClean="0"/>
              <a:t>ajdi tam písmenko.</a:t>
            </a:r>
            <a:endParaRPr lang="cs-CZ" sz="3600" b="1" dirty="0"/>
          </a:p>
        </p:txBody>
      </p:sp>
      <p:pic>
        <p:nvPicPr>
          <p:cNvPr id="18434" name="Picture 2" descr="chlapci,děti,dítka,gesta,knihy,lidé,páni,pohádkové knihy,příběhy,úsměvy,usmívat se,zábav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14290"/>
            <a:ext cx="3095625" cy="3095625"/>
          </a:xfrm>
          <a:prstGeom prst="rect">
            <a:avLst/>
          </a:prstGeom>
          <a:noFill/>
        </p:spPr>
      </p:pic>
      <p:pic>
        <p:nvPicPr>
          <p:cNvPr id="18436" name="Picture 4" descr="abecedy,dopisy,i,oddělovače,ozdobná velká písmena,ozdoby,puntíky,škola,symboly,zna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48375" y="285728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igl</a:t>
            </a:r>
            <a:r>
              <a:rPr lang="cs-CZ" dirty="0" smtClean="0">
                <a:hlinkClick r:id="rId2"/>
              </a:rPr>
              <a:t>%C3%BA&amp;ex=1#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:MC900198959|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=injekce&amp;ex=1#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:MC900340422|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indi</a:t>
            </a:r>
            <a:r>
              <a:rPr lang="cs-CZ" dirty="0" smtClean="0">
                <a:hlinkClick r:id="rId4"/>
              </a:rPr>
              <a:t>%C3%A1n&amp;ex=1#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:MC900355919|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indi</a:t>
            </a:r>
            <a:r>
              <a:rPr lang="cs-CZ" dirty="0" smtClean="0">
                <a:hlinkClick r:id="rId2"/>
              </a:rPr>
              <a:t>%C3%A1n&amp;ex=1#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:MC900355919|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=d%C4%9Bv%C4%8De&amp;ex=1#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:MC900440540|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=d%C4%9Bv%C4%8De&amp;ex=1#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:MC900440540|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=l%C3%A9ka%C5%99&amp;ex=1#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:MC900332574|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=l%C3%A9ka%C5%99&amp;ex=1#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:MC900332574|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=kniha&amp;ex=1#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:MC900232054|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Zdroje:</a:t>
            </a:r>
          </a:p>
          <a:p>
            <a:pPr>
              <a:buNone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=p%C3%</a:t>
            </a:r>
            <a:r>
              <a:rPr lang="cs-CZ" dirty="0" err="1" smtClean="0">
                <a:hlinkClick r:id="rId2"/>
              </a:rPr>
              <a:t>ADsmeno</a:t>
            </a:r>
            <a:r>
              <a:rPr lang="cs-CZ" dirty="0" smtClean="0">
                <a:hlinkClick r:id="rId2"/>
              </a:rPr>
              <a:t>+I&amp;ex=1#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:MC900014296|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170</Words>
  <Application>Microsoft Office PowerPoint</Application>
  <PresentationFormat>Předvádění na obrazovce (4:3)</PresentationFormat>
  <Paragraphs>71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Hláska a písmeno Ii</vt:lpstr>
      <vt:lpstr>I i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Viktor</dc:creator>
  <cp:lastModifiedBy>Viktor</cp:lastModifiedBy>
  <cp:revision>12</cp:revision>
  <dcterms:created xsi:type="dcterms:W3CDTF">2011-11-15T16:12:06Z</dcterms:created>
  <dcterms:modified xsi:type="dcterms:W3CDTF">2012-01-03T19:42:51Z</dcterms:modified>
</cp:coreProperties>
</file>