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57" r:id="rId3"/>
    <p:sldId id="258" r:id="rId4"/>
    <p:sldId id="259" r:id="rId5"/>
    <p:sldId id="263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70" d="100"/>
          <a:sy n="70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0" units="cm"/>
          <inkml:channel name="Y" type="integer" max="768" units="cm"/>
        </inkml:traceFormat>
        <inkml:channelProperties>
          <inkml:channelProperty channel="X" name="resolution" value="28.33333" units="1/cm"/>
          <inkml:channelProperty channel="Y" name="resolution" value="28.33948" units="1/cm"/>
        </inkml:channelProperties>
      </inkml:inkSource>
      <inkml:timestamp xml:id="ts0" timeString="2013-08-31T21:00:43.235"/>
    </inkml:context>
    <inkml:brush xml:id="br0">
      <inkml:brushProperty name="width" value="0.04667" units="cm"/>
      <inkml:brushProperty name="height" value="0.04667" units="cm"/>
      <inkml:brushProperty name="color" value="#ED1C24"/>
      <inkml:brushProperty name="fitToCurv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D6FDB8-D709-4671-85CD-C7C9579D7E23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3405E-8C79-4E72-B660-D6FA9F34B0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775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B341D-3D94-4EF8-8FBF-32D79400247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189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29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986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39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71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47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692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130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168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97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943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50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E00F0-B755-4B1D-8768-3CDC1E899114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4EAC6-34C3-4D08-80DF-E58A7DD28C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65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customXml" Target="../ink/ink1.xml"/><Relationship Id="rId10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5.wmf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jpeg"/><Relationship Id="rId7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8.png"/><Relationship Id="rId4" Type="http://schemas.openxmlformats.org/officeDocument/2006/relationships/image" Target="../media/image5.wmf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0428134"/>
              </p:ext>
            </p:extLst>
          </p:nvPr>
        </p:nvGraphicFramePr>
        <p:xfrm>
          <a:off x="2411760" y="190463"/>
          <a:ext cx="4368123" cy="6550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Dokument" r:id="rId3" imgW="5889940" imgH="8832985" progId="Word.Document.12">
                  <p:embed/>
                </p:oleObj>
              </mc:Choice>
              <mc:Fallback>
                <p:oleObj name="Dokument" r:id="rId3" imgW="5889940" imgH="88329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90463"/>
                        <a:ext cx="4368123" cy="6550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681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988840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9888"/>
            <a:ext cx="3096344" cy="41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08043" y="1126486"/>
            <a:ext cx="285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KUŽELOSEČKY</a:t>
            </a:r>
            <a:endParaRPr lang="cs-CZ" sz="36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8392" y="5229204"/>
            <a:ext cx="7896457" cy="1015663"/>
          </a:xfrm>
          <a:prstGeom prst="rect">
            <a:avLst/>
          </a:prstGeom>
          <a:noFill/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cs-CZ" sz="6000" b="1" i="1" dirty="0" smtClean="0">
                <a:solidFill>
                  <a:srgbClr val="0000FF"/>
                </a:solidFill>
              </a:rPr>
              <a:t>Obecná </a:t>
            </a:r>
            <a:r>
              <a:rPr lang="cs-CZ" sz="4800" b="1" dirty="0" smtClean="0"/>
              <a:t>ROVNICE PARABOLY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75457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497802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PARABOLY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78" name="Rukopis 1177"/>
              <p14:cNvContentPartPr/>
              <p14:nvPr/>
            </p14:nvContentPartPr>
            <p14:xfrm>
              <a:off x="9566984" y="2482198"/>
              <a:ext cx="360" cy="360"/>
            </p14:xfrm>
          </p:contentPart>
        </mc:Choice>
        <mc:Fallback xmlns="">
          <p:pic>
            <p:nvPicPr>
              <p:cNvPr id="1178" name="Rukopis 117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558704" y="2473918"/>
                <a:ext cx="16920" cy="1692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extovéPole 9"/>
          <p:cNvSpPr txBox="1"/>
          <p:nvPr/>
        </p:nvSpPr>
        <p:spPr>
          <a:xfrm>
            <a:off x="488558" y="1325976"/>
            <a:ext cx="77228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Obecnou rovnici paraboly získáme  algebraickými úpravami</a:t>
            </a:r>
          </a:p>
          <a:p>
            <a:r>
              <a:rPr lang="cs-CZ" sz="2400" b="1" dirty="0" smtClean="0"/>
              <a:t>rovnice vrcholové:</a:t>
            </a:r>
          </a:p>
          <a:p>
            <a:r>
              <a:rPr lang="cs-CZ" sz="2400" b="1" dirty="0" smtClean="0"/>
              <a:t/>
            </a:r>
            <a:br>
              <a:rPr lang="cs-CZ" sz="2400" b="1" dirty="0" smtClean="0"/>
            </a:br>
            <a:endParaRPr lang="cs-CZ" sz="24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3851920" y="4365104"/>
            <a:ext cx="4824536" cy="1728192"/>
          </a:xfrm>
          <a:prstGeom prst="roundRect">
            <a:avLst>
              <a:gd name="adj" fmla="val 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1001">
            <a:schemeClr val="lt1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01625" y="2482198"/>
                <a:ext cx="2269339" cy="375552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625" y="2482198"/>
                <a:ext cx="2269339" cy="375552"/>
              </a:xfrm>
              <a:prstGeom prst="rect">
                <a:avLst/>
              </a:prstGeom>
              <a:blipFill rotWithShape="1">
                <a:blip r:embed="rId7"/>
                <a:stretch>
                  <a:fillRect b="-7576"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 13"/>
              <p:cNvSpPr/>
              <p:nvPr/>
            </p:nvSpPr>
            <p:spPr>
              <a:xfrm>
                <a:off x="463381" y="5661248"/>
                <a:ext cx="2545825" cy="375552"/>
              </a:xfrm>
              <a:prstGeom prst="rect">
                <a:avLst/>
              </a:prstGeom>
              <a:ln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𝟒𝐱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𝟒𝐲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𝟏𝟐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381" y="5661248"/>
                <a:ext cx="2545825" cy="37555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Šipka dolů 14"/>
          <p:cNvSpPr/>
          <p:nvPr/>
        </p:nvSpPr>
        <p:spPr>
          <a:xfrm rot="10800000" flipV="1">
            <a:off x="1602423" y="3179151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6" name="Šipka dolů 15"/>
          <p:cNvSpPr/>
          <p:nvPr/>
        </p:nvSpPr>
        <p:spPr>
          <a:xfrm rot="10800000" flipV="1">
            <a:off x="1573566" y="4719666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758880" y="2482198"/>
                <a:ext cx="2711768" cy="658770"/>
              </a:xfrm>
              <a:prstGeom prst="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𝒎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±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</m:e>
                      </m:d>
                    </m:oMath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𝒚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𝒏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0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±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8880" y="2482198"/>
                <a:ext cx="2711768" cy="658770"/>
              </a:xfrm>
              <a:prstGeom prst="rect">
                <a:avLst/>
              </a:prstGeom>
              <a:blipFill rotWithShape="1">
                <a:blip r:embed="rId9"/>
                <a:stretch>
                  <a:fillRect b="-4464"/>
                </a:stretch>
              </a:blipFill>
              <a:ln/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Šipka dolů 17"/>
          <p:cNvSpPr/>
          <p:nvPr/>
        </p:nvSpPr>
        <p:spPr>
          <a:xfrm rot="10800000" flipV="1">
            <a:off x="5952253" y="3466478"/>
            <a:ext cx="325455" cy="538586"/>
          </a:xfrm>
          <a:prstGeom prst="downArrow">
            <a:avLst>
              <a:gd name="adj1" fmla="val 26521"/>
              <a:gd name="adj2" fmla="val 87033"/>
            </a:avLst>
          </a:prstGeom>
          <a:solidFill>
            <a:srgbClr val="03B50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>
                <a:solidFill>
                  <a:schemeClr val="tx1"/>
                </a:solidFill>
              </a:ln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066119" y="4346595"/>
                <a:ext cx="3890360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b="1" i="1" dirty="0" smtClean="0">
                    <a:solidFill>
                      <a:srgbClr val="0000FF"/>
                    </a:solidFill>
                  </a:rPr>
                  <a:t>Obecná </a:t>
                </a:r>
                <a:r>
                  <a:rPr lang="cs-CZ" sz="2800" b="1" i="1" dirty="0" smtClean="0"/>
                  <a:t>rovnice paraboly</a:t>
                </a:r>
                <a:endParaRPr lang="cs-CZ" sz="2000" b="1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𝑨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𝑩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, 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</a:rPr>
                        <m:t>𝑪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𝑹</m:t>
                      </m:r>
                      <m:r>
                        <a:rPr lang="cs-CZ" b="1" i="1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  </m:t>
                      </m:r>
                    </m:oMath>
                  </m:oMathPara>
                </a14:m>
                <a:endParaRPr lang="cs-CZ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6119" y="4346595"/>
                <a:ext cx="3890360" cy="800219"/>
              </a:xfrm>
              <a:prstGeom prst="rect">
                <a:avLst/>
              </a:prstGeom>
              <a:blipFill rotWithShape="1">
                <a:blip r:embed="rId10"/>
                <a:stretch>
                  <a:fillRect l="-3135" t="-6870" r="-2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4086084" y="5229200"/>
                <a:ext cx="4150303" cy="78483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: 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𝑨𝒙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𝑩𝒚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𝑪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  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𝒐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200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: </m:t>
                          </m:r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𝑨𝒙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𝑩𝒚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𝑪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  <m:r>
                        <a:rPr lang="cs-CZ" sz="22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  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𝒐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200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𝒙</m:t>
                      </m:r>
                    </m:oMath>
                  </m:oMathPara>
                </a14:m>
                <a:endParaRPr lang="cs-CZ" sz="2200" b="1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6084" y="5229200"/>
                <a:ext cx="4150303" cy="784830"/>
              </a:xfrm>
              <a:prstGeom prst="rect">
                <a:avLst/>
              </a:prstGeom>
              <a:blipFill rotWithShape="1">
                <a:blip r:embed="rId11"/>
                <a:stretch>
                  <a:fillRect l="-147" b="-775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80215" y="4026624"/>
                <a:ext cx="2569871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𝟏𝟔</m:t>
                      </m:r>
                    </m:oMath>
                  </m:oMathPara>
                </a14:m>
                <a:endParaRPr lang="cs-CZ" b="1" dirty="0" smtClean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215" y="4026624"/>
                <a:ext cx="2569871" cy="375552"/>
              </a:xfrm>
              <a:prstGeom prst="rect">
                <a:avLst/>
              </a:prstGeom>
              <a:blipFill rotWithShape="1">
                <a:blip r:embed="rId1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085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build="p"/>
      <p:bldP spid="23" grpId="0" uiExpand="1" build="p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497802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PARABOLY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616395" y="1412776"/>
            <a:ext cx="6198210" cy="1039325"/>
            <a:chOff x="616395" y="1412776"/>
            <a:chExt cx="6198210" cy="1039325"/>
          </a:xfrm>
        </p:grpSpPr>
        <p:pic>
          <p:nvPicPr>
            <p:cNvPr id="9" name="Picture 6" descr="C:\Users\zdenek\AppData\Local\Microsoft\Windows\Temporary Internet Files\Content.IE5\EPURMY32\MC900198870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395" y="1412776"/>
              <a:ext cx="915738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ovéPole 9"/>
                <p:cNvSpPr txBox="1"/>
                <p:nvPr/>
              </p:nvSpPr>
              <p:spPr>
                <a:xfrm>
                  <a:off x="1582211" y="1412778"/>
                  <a:ext cx="5232394" cy="103932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400" b="1" u="sng" dirty="0" smtClean="0"/>
                    <a:t>Příklad 1</a:t>
                  </a:r>
                  <a:r>
                    <a:rPr lang="cs-CZ" sz="1600" b="1" u="sng" dirty="0" smtClean="0"/>
                    <a:t/>
                  </a:r>
                  <a:br>
                    <a:rPr lang="cs-CZ" sz="1600" b="1" u="sng" dirty="0" smtClean="0"/>
                  </a:br>
                  <a:r>
                    <a:rPr lang="cs-CZ" b="1" dirty="0" smtClean="0"/>
                    <a:t>Urči vrchol, ohnisko a řídící přímku, načrtni parabolu </a:t>
                  </a:r>
                </a:p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:   </m:t>
                        </m:r>
                        <m:sSup>
                          <m:sSupPr>
                            <m:ctrlP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𝟖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𝟏𝟓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𝟎</m:t>
                        </m:r>
                      </m:oMath>
                    </m:oMathPara>
                  </a14:m>
                  <a:endParaRPr lang="cs-CZ" b="1" dirty="0" smtClean="0">
                    <a:ea typeface="Cambria Math"/>
                  </a:endParaRPr>
                </a:p>
              </p:txBody>
            </p:sp>
          </mc:Choice>
          <mc:Fallback xmlns="">
            <p:sp>
              <p:nvSpPr>
                <p:cNvPr id="10" name="TextovéPole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2211" y="1412778"/>
                  <a:ext cx="5232394" cy="1039323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l="-1865" t="-4706" b="-235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75556" y="2780928"/>
                <a:ext cx="3050707" cy="12252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𝟏𝟓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(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𝟏𝟓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𝟐𝟒</m:t>
                      </m:r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𝒚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a typeface="Cambria Math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2780928"/>
                <a:ext cx="3050707" cy="1225207"/>
              </a:xfrm>
              <a:prstGeom prst="rect">
                <a:avLst/>
              </a:prstGeom>
              <a:blipFill rotWithShape="1">
                <a:blip r:embed="rId6"/>
                <a:stretch>
                  <a:fillRect l="-399" b="-9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75556" y="4532927"/>
                <a:ext cx="2657843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; 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𝑽</m:t>
                              </m:r>
                            </m:sub>
                          </m:s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 smtClean="0">
                                  <a:latin typeface="Cambria Math"/>
                                  <a:ea typeface="Cambria Math"/>
                                </a:rPr>
                                <m:t>𝑭</m:t>
                              </m:r>
                            </m:sub>
                          </m:s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; 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𝑽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&gt;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𝑭</m:t>
                          </m:r>
                        </m:sub>
                      </m:sSub>
                    </m:oMath>
                  </m:oMathPara>
                </a14:m>
                <a:endParaRPr lang="cs-CZ" b="1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𝑽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;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𝟑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;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𝑭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𝒅</m:t>
                      </m:r>
                      <m:r>
                        <a:rPr lang="cs-CZ" b="1" i="1" smtClean="0">
                          <a:latin typeface="Cambria Math"/>
                        </a:rPr>
                        <m:t>:  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4532927"/>
                <a:ext cx="2657843" cy="1200329"/>
              </a:xfrm>
              <a:prstGeom prst="rect">
                <a:avLst/>
              </a:prstGeom>
              <a:blipFill rotWithShape="1">
                <a:blip r:embed="rId7"/>
                <a:stretch>
                  <a:fillRect b="-15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729" y="2780928"/>
            <a:ext cx="4843231" cy="32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55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  <p:bldP spid="1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8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10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323528" y="427311"/>
              <a:ext cx="497802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PARABOLY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4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95" y="141277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582211" y="1412778"/>
                <a:ext cx="6958828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Příklad 2</a:t>
                </a:r>
                <a:r>
                  <a:rPr lang="cs-CZ" sz="1600" b="1" u="sng" dirty="0" smtClean="0"/>
                  <a:t/>
                </a:r>
                <a:br>
                  <a:rPr lang="cs-CZ" sz="1600" b="1" u="sng" dirty="0" smtClean="0"/>
                </a:br>
                <a:r>
                  <a:rPr lang="cs-CZ" b="1" dirty="0" smtClean="0"/>
                  <a:t>Najdi rovnici paraboly, jejíž osa je rovnoběžná s osou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cs-CZ" b="1" dirty="0" smtClean="0">
                    <a:ea typeface="Cambria Math"/>
                  </a:rPr>
                  <a:t> a která prochází</a:t>
                </a:r>
              </a:p>
              <a:p>
                <a:r>
                  <a:rPr lang="cs-CZ" b="1" dirty="0" smtClean="0">
                    <a:ea typeface="Cambria Math"/>
                  </a:rPr>
                  <a:t>body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𝑲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𝟏𝟕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𝟏𝟒</m:t>
                        </m:r>
                      </m:e>
                    </m:d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𝑳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e>
                    </m:d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𝑴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𝟕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;−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e>
                    </m:d>
                    <m:r>
                      <a:rPr lang="cs-CZ" b="1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b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2211" y="1412778"/>
                <a:ext cx="6958828" cy="1015663"/>
              </a:xfrm>
              <a:prstGeom prst="rect">
                <a:avLst/>
              </a:prstGeom>
              <a:blipFill rotWithShape="1">
                <a:blip r:embed="rId5"/>
                <a:stretch>
                  <a:fillRect l="-1402" t="-4819" b="-90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2695153"/>
            <a:ext cx="44196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185053" y="2636912"/>
                <a:ext cx="2866426" cy="6525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𝒑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:  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𝑨𝒙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𝑩𝒚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𝑲</m:t>
                      </m:r>
                      <m:r>
                        <a:rPr lang="cs-CZ" b="1" i="1" smtClean="0">
                          <a:latin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</a:rPr>
                        <m:t>𝑳</m:t>
                      </m:r>
                      <m:r>
                        <a:rPr lang="cs-CZ" b="1" i="1" smtClean="0">
                          <a:latin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</a:rPr>
                        <m:t>𝑴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: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53" y="2636912"/>
                <a:ext cx="2866426" cy="652551"/>
              </a:xfrm>
              <a:prstGeom prst="rect">
                <a:avLst/>
              </a:prstGeom>
              <a:blipFill rotWithShape="1">
                <a:blip r:embed="rId7"/>
                <a:stretch>
                  <a:fillRect b="-28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185053" y="3429000"/>
                <a:ext cx="3364254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 </m:t>
                      </m:r>
                      <m:r>
                        <a:rPr lang="cs-CZ" b="1" i="1" smtClean="0">
                          <a:latin typeface="Cambria Math"/>
                        </a:rPr>
                        <m:t>𝟏𝟗𝟔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𝟏𝟕</m:t>
                      </m:r>
                      <m:r>
                        <a:rPr lang="cs-CZ" b="1" i="1" smtClean="0">
                          <a:latin typeface="Cambria Math"/>
                        </a:rPr>
                        <m:t>𝑨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𝟏𝟒</m:t>
                      </m:r>
                      <m:r>
                        <a:rPr lang="cs-CZ" b="1" i="1" smtClean="0">
                          <a:latin typeface="Cambria Math"/>
                        </a:rPr>
                        <m:t>𝑩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            </m:t>
                      </m:r>
                      <m:r>
                        <a:rPr lang="cs-CZ" b="1" i="1" smtClean="0">
                          <a:latin typeface="Cambria Math"/>
                        </a:rPr>
                        <m:t>𝟑𝟔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𝑨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𝑩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          </m:t>
                      </m:r>
                      <m:r>
                        <a:rPr lang="cs-CZ" b="1" i="1" smtClean="0">
                          <a:latin typeface="Cambria Math"/>
                        </a:rPr>
                        <m:t>𝟑𝟔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𝟕</m:t>
                      </m:r>
                      <m:r>
                        <a:rPr lang="cs-CZ" b="1" i="1" smtClean="0">
                          <a:latin typeface="Cambria Math"/>
                        </a:rPr>
                        <m:t>𝑨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𝑩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 smtClean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53" y="3429000"/>
                <a:ext cx="3364254" cy="9233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185053" y="4437112"/>
                <a:ext cx="355148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−(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)</m:t>
                        </m:r>
                      </m:e>
                    </m:d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/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𝟖</m:t>
                    </m:r>
                  </m:oMath>
                </a14:m>
                <a:r>
                  <a:rPr lang="cs-CZ" b="1" dirty="0" smtClean="0"/>
                  <a:t>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𝟐𝟎</m:t>
                    </m:r>
                    <m:r>
                      <a:rPr lang="cs-CZ" b="1" i="1" dirty="0" smtClean="0">
                        <a:latin typeface="Cambria Math"/>
                      </a:rPr>
                      <m:t>−</m:t>
                    </m:r>
                    <m:r>
                      <a:rPr lang="cs-CZ" b="1" i="1" dirty="0" smtClean="0">
                        <a:latin typeface="Cambria Math"/>
                      </a:rPr>
                      <m:t>𝟐</m:t>
                    </m:r>
                    <m:r>
                      <a:rPr lang="cs-CZ" b="1" i="1" dirty="0" smtClean="0">
                        <a:latin typeface="Cambria Math"/>
                      </a:rPr>
                      <m:t>𝑨</m:t>
                    </m:r>
                    <m:r>
                      <a:rPr lang="cs-CZ" b="1" i="1" dirty="0" smtClean="0">
                        <a:latin typeface="Cambria Math"/>
                      </a:rPr>
                      <m:t>−</m:t>
                    </m:r>
                    <m:r>
                      <a:rPr lang="cs-CZ" b="1" i="1" dirty="0" smtClean="0">
                        <a:latin typeface="Cambria Math"/>
                      </a:rPr>
                      <m:t>𝑩</m:t>
                    </m:r>
                    <m:r>
                      <a:rPr lang="cs-CZ" b="1" i="1" dirty="0" smtClean="0">
                        <a:latin typeface="Cambria Math"/>
                      </a:rPr>
                      <m:t>=</m:t>
                    </m:r>
                    <m:r>
                      <a:rPr lang="cs-CZ" b="1" i="1" dirty="0" smtClean="0">
                        <a:latin typeface="Cambria Math"/>
                      </a:rPr>
                      <m:t>𝟎</m:t>
                    </m:r>
                  </m:oMath>
                </a14:m>
                <a:endParaRPr lang="cs-CZ" b="1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𝟐</m:t>
                            </m:r>
                          </m:e>
                        </m:d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−(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)</m:t>
                        </m:r>
                      </m:e>
                    </m:d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/</m:t>
                    </m:r>
                    <m:r>
                      <a:rPr lang="cs-CZ" b="1" i="1" smtClean="0">
                        <a:solidFill>
                          <a:srgbClr val="0000FF"/>
                        </a:solidFill>
                        <a:latin typeface="Cambria Math"/>
                      </a:rPr>
                      <m:t>𝟔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b="1" dirty="0" smtClean="0"/>
                  <a:t>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𝑨</m:t>
                    </m:r>
                    <m:r>
                      <a:rPr lang="cs-CZ" b="1" i="1" smtClean="0">
                        <a:latin typeface="Cambria Math"/>
                      </a:rPr>
                      <m:t>+</m:t>
                    </m:r>
                    <m:r>
                      <a:rPr lang="cs-CZ" b="1" i="1" smtClean="0">
                        <a:latin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</a:rPr>
                      <m:t>𝑩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𝟎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53" y="4437112"/>
                <a:ext cx="3551485" cy="646331"/>
              </a:xfrm>
              <a:prstGeom prst="rect">
                <a:avLst/>
              </a:prstGeom>
              <a:blipFill rotWithShape="1">
                <a:blip r:embed="rId9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>
            <a:off x="5185053" y="4352330"/>
            <a:ext cx="32489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5185053" y="5157192"/>
            <a:ext cx="32489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185053" y="5301208"/>
                <a:ext cx="30219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𝑨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latin typeface="Cambria Math"/>
                        </a:rPr>
                        <m:t>𝑩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latin typeface="Cambria Math"/>
                        </a:rPr>
                        <m:t>𝑪</m:t>
                      </m:r>
                      <m:r>
                        <a:rPr lang="cs-CZ" b="1" i="1" smtClean="0">
                          <a:latin typeface="Cambria Math"/>
                        </a:rPr>
                        <m:t>=−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53" y="5301208"/>
                <a:ext cx="302198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185053" y="5805264"/>
                <a:ext cx="3635419" cy="470000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𝒑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:  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sz="2400" b="1" dirty="0" smtClean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053" y="5805264"/>
                <a:ext cx="3635419" cy="47000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655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uiExpand="1" build="p"/>
      <p:bldP spid="4" grpId="0" uiExpand="1" build="p"/>
      <p:bldP spid="5" grpId="0" uiExpand="1" build="p"/>
      <p:bldP spid="18" grpId="0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5556" y="146186"/>
            <a:ext cx="7992888" cy="1050568"/>
            <a:chOff x="323528" y="146184"/>
            <a:chExt cx="7992888" cy="1050568"/>
          </a:xfrm>
        </p:grpSpPr>
        <p:sp>
          <p:nvSpPr>
            <p:cNvPr id="3" name="Nadpis 1"/>
            <p:cNvSpPr txBox="1">
              <a:spLocks/>
            </p:cNvSpPr>
            <p:nvPr/>
          </p:nvSpPr>
          <p:spPr>
            <a:xfrm>
              <a:off x="395536" y="146184"/>
              <a:ext cx="5976664" cy="725439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endParaRPr lang="cs-CZ" sz="3200" b="1" i="1" dirty="0" smtClean="0"/>
            </a:p>
          </p:txBody>
        </p:sp>
        <p:pic>
          <p:nvPicPr>
            <p:cNvPr id="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531" y="242064"/>
              <a:ext cx="426997" cy="65335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/>
          </p:spPr>
        </p:pic>
        <p:pic>
          <p:nvPicPr>
            <p:cNvPr id="5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510" y="242064"/>
              <a:ext cx="565834" cy="653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6588224" y="827420"/>
              <a:ext cx="12954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kuželosečky</a:t>
              </a:r>
              <a:endParaRPr lang="cs-CZ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395536" y="1187460"/>
              <a:ext cx="792088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323528" y="427311"/>
              <a:ext cx="4978029" cy="584775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cs-CZ" sz="3200" b="1" i="1" dirty="0" smtClean="0">
                  <a:solidFill>
                    <a:srgbClr val="0000FF"/>
                  </a:solidFill>
                </a:rPr>
                <a:t>Obecná </a:t>
              </a:r>
              <a:r>
                <a:rPr lang="cs-CZ" sz="3200" b="1" dirty="0" smtClean="0"/>
                <a:t>ROVNICE PARABOLY</a:t>
              </a:r>
              <a:endParaRPr lang="cs-CZ" sz="3200" b="1" i="1" dirty="0">
                <a:solidFill>
                  <a:srgbClr val="0000FF"/>
                </a:solidFill>
              </a:endParaRPr>
            </a:p>
          </p:txBody>
        </p:sp>
      </p:grpSp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95" y="1412776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582211" y="1412778"/>
                <a:ext cx="6388928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u="sng" dirty="0" smtClean="0"/>
                  <a:t>Příklad 3</a:t>
                </a:r>
                <a:r>
                  <a:rPr lang="cs-CZ" sz="1600" b="1" u="sng" dirty="0" smtClean="0"/>
                  <a:t/>
                </a:r>
                <a:br>
                  <a:rPr lang="cs-CZ" sz="1600" b="1" u="sng" dirty="0" smtClean="0"/>
                </a:br>
                <a:r>
                  <a:rPr lang="cs-CZ" b="1" dirty="0" smtClean="0"/>
                  <a:t>Najdi </a:t>
                </a:r>
                <a:r>
                  <a:rPr lang="cs-CZ" b="1" dirty="0" smtClean="0"/>
                  <a:t>obecnou rovnici paraboly s vrcholem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𝑽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r>
                  <a:rPr lang="cs-CZ" b="1" dirty="0" smtClean="0"/>
                  <a:t>, </a:t>
                </a:r>
                <a:r>
                  <a:rPr lang="cs-CZ" b="1" dirty="0" smtClean="0"/>
                  <a:t>jejíž osa </a:t>
                </a:r>
                <a:r>
                  <a:rPr lang="cs-CZ" b="1" dirty="0" smtClean="0"/>
                  <a:t>je</a:t>
                </a:r>
              </a:p>
              <a:p>
                <a:r>
                  <a:rPr lang="cs-CZ" b="1" dirty="0" smtClean="0"/>
                  <a:t>rovnoběžná s </a:t>
                </a:r>
                <a:r>
                  <a:rPr lang="cs-CZ" b="1" dirty="0" smtClean="0"/>
                  <a:t>osou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</a:rPr>
                      <m:t>𝒚</m:t>
                    </m:r>
                  </m:oMath>
                </a14:m>
                <a:r>
                  <a:rPr lang="cs-CZ" b="1" dirty="0" smtClean="0">
                    <a:ea typeface="Cambria Math"/>
                  </a:rPr>
                  <a:t> </a:t>
                </a:r>
                <a:r>
                  <a:rPr lang="cs-CZ" b="1" dirty="0" smtClean="0">
                    <a:ea typeface="Cambria Math"/>
                  </a:rPr>
                  <a:t>a která </a:t>
                </a:r>
                <a:r>
                  <a:rPr lang="cs-CZ" b="1" dirty="0" smtClean="0">
                    <a:ea typeface="Cambria Math"/>
                  </a:rPr>
                  <a:t>prochází bodem 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𝑨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𝟕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;</m:t>
                        </m:r>
                        <m:r>
                          <a:rPr lang="cs-CZ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e>
                    </m:d>
                    <m:r>
                      <a:rPr lang="cs-CZ" b="1" i="1" smtClean="0"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b="1" dirty="0" smtClean="0">
                  <a:ea typeface="Cambria Math"/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2211" y="1412778"/>
                <a:ext cx="6388928" cy="1015663"/>
              </a:xfrm>
              <a:prstGeom prst="rect">
                <a:avLst/>
              </a:prstGeom>
              <a:blipFill rotWithShape="1">
                <a:blip r:embed="rId5"/>
                <a:stretch>
                  <a:fillRect l="-1527" t="-4819" b="-90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ovéPole 13"/>
              <p:cNvSpPr txBox="1"/>
              <p:nvPr/>
            </p:nvSpPr>
            <p:spPr>
              <a:xfrm>
                <a:off x="647564" y="2708920"/>
                <a:ext cx="3464410" cy="31704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𝒐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; 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b="1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𝑽</m:t>
                              </m:r>
                            </m:sub>
                          </m:s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1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𝑭</m:t>
                              </m:r>
                            </m:sub>
                          </m:s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; 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𝑽</m:t>
                          </m:r>
                        </m:sub>
                      </m:sSub>
                      <m:r>
                        <a:rPr lang="cs-CZ" b="1" i="1">
                          <a:latin typeface="Cambria Math"/>
                          <a:ea typeface="Cambria Math"/>
                        </a:rPr>
                        <m:t>&lt;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𝒚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𝑭</m:t>
                          </m:r>
                        </m:sub>
                      </m:sSub>
                    </m:oMath>
                  </m:oMathPara>
                </a14:m>
                <a:endParaRPr lang="cs-CZ" b="1" dirty="0" smtClean="0"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𝒎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𝒏</m:t>
                      </m:r>
                      <m:r>
                        <a:rPr lang="cs-CZ" b="1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𝑽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𝒎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e>
                      </m:d>
                    </m:oMath>
                  </m:oMathPara>
                </a14:m>
                <a:endParaRPr lang="cs-CZ" b="1" i="1" dirty="0" smtClean="0">
                  <a:solidFill>
                    <a:srgbClr val="C00000"/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</a:rPr>
                        <m:t>:  </m:t>
                      </m:r>
                      <m:sSup>
                        <m:sSupPr>
                          <m:ctrlPr>
                            <a:rPr lang="cs-CZ" b="1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𝟐</m:t>
                      </m:r>
                      <m:r>
                        <a:rPr lang="cs-CZ" b="1" i="1">
                          <a:latin typeface="Cambria Math"/>
                        </a:rPr>
                        <m:t>𝒑</m:t>
                      </m:r>
                      <m:r>
                        <a:rPr lang="cs-CZ" b="1" i="1">
                          <a:latin typeface="Cambria Math"/>
                        </a:rPr>
                        <m:t>(</m:t>
                      </m:r>
                      <m:r>
                        <a:rPr lang="cs-CZ" b="1" i="1">
                          <a:latin typeface="Cambria Math"/>
                        </a:rPr>
                        <m:t>𝒚</m:t>
                      </m:r>
                      <m:r>
                        <a:rPr lang="cs-CZ" b="1" i="1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𝑨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𝟕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𝒑</m:t>
                      </m:r>
                    </m:oMath>
                  </m:oMathPara>
                </a14:m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𝟕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</a:rPr>
                        <m:t>𝒑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𝟔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⇒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𝒑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𝟒</m:t>
                      </m:r>
                    </m:oMath>
                  </m:oMathPara>
                </a14:m>
                <a:endParaRPr lang="cs-CZ" b="1" dirty="0" smtClean="0">
                  <a:ea typeface="Cambria Math"/>
                </a:endParaRPr>
              </a:p>
              <a:p>
                <a:pPr/>
                <a:endParaRPr lang="cs-CZ" b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𝒑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: 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𝒙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(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>
                          <a:solidFill>
                            <a:srgbClr val="C0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𝟗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𝟖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64" y="2708920"/>
                <a:ext cx="3464410" cy="3170420"/>
              </a:xfrm>
              <a:prstGeom prst="rect">
                <a:avLst/>
              </a:prstGeom>
              <a:blipFill rotWithShape="1">
                <a:blip r:embed="rId6"/>
                <a:stretch>
                  <a:fillRect b="-5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/>
              <p:cNvSpPr txBox="1"/>
              <p:nvPr/>
            </p:nvSpPr>
            <p:spPr>
              <a:xfrm>
                <a:off x="647564" y="5949280"/>
                <a:ext cx="2914516" cy="37555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𝒑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:  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𝟔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𝟏𝟕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64" y="5949280"/>
                <a:ext cx="2914516" cy="37555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683568" y="2428441"/>
            <a:ext cx="370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a)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938497" y="2422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00FF"/>
                </a:solidFill>
              </a:rPr>
              <a:t>b)</a:t>
            </a:r>
            <a:endParaRPr lang="cs-CZ" b="1" dirty="0">
              <a:solidFill>
                <a:srgbClr val="0000FF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53" y="2852936"/>
            <a:ext cx="3303239" cy="26282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4776675" y="5579948"/>
                <a:ext cx="3496022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Použij postup jako v př. 2, jako třetí </a:t>
                </a:r>
              </a:p>
              <a:p>
                <a:r>
                  <a:rPr lang="cs-CZ" dirty="0" smtClean="0"/>
                  <a:t>bod paraboly zvol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2 </m:t>
                        </m:r>
                      </m:sub>
                    </m:sSub>
                  </m:oMath>
                </a14:m>
                <a:r>
                  <a:rPr lang="cs-CZ" dirty="0" smtClean="0"/>
                  <a:t>souměrný s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𝐴</m:t>
                    </m:r>
                  </m:oMath>
                </a14:m>
                <a:endParaRPr lang="cs-CZ" b="0" dirty="0" smtClean="0"/>
              </a:p>
              <a:p>
                <a:r>
                  <a:rPr lang="cs-CZ" dirty="0"/>
                  <a:t>p</a:t>
                </a:r>
                <a:r>
                  <a:rPr lang="cs-CZ" dirty="0" smtClean="0"/>
                  <a:t>odle osy paraboly.  </a:t>
                </a:r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6675" y="5579948"/>
                <a:ext cx="3496022" cy="923330"/>
              </a:xfrm>
              <a:prstGeom prst="rect">
                <a:avLst/>
              </a:prstGeom>
              <a:blipFill rotWithShape="1">
                <a:blip r:embed="rId9"/>
                <a:stretch>
                  <a:fillRect l="-1571" t="-3289" r="-524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8460431" y="6324832"/>
            <a:ext cx="588623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END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85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27" presetClass="emph" presetSubtype="0" repeatCount="3000" fill="remove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0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1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uiExpand="1" build="p"/>
      <p:bldP spid="15" grpId="0" animBg="1"/>
      <p:bldP spid="17" grpId="0"/>
      <p:bldP spid="18" grpId="0"/>
      <p:bldP spid="19" grpId="0" uiExpand="1" build="p"/>
      <p:bldP spid="23" grpId="0" animBg="1"/>
      <p:bldP spid="23" grpId="1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499</Words>
  <Application>Microsoft Office PowerPoint</Application>
  <PresentationFormat>Předvádění na obrazovce (4:3)</PresentationFormat>
  <Paragraphs>63</Paragraphs>
  <Slides>6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34</cp:revision>
  <dcterms:created xsi:type="dcterms:W3CDTF">2013-11-03T08:52:45Z</dcterms:created>
  <dcterms:modified xsi:type="dcterms:W3CDTF">2013-11-03T23:31:29Z</dcterms:modified>
</cp:coreProperties>
</file>