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3" r:id="rId3"/>
    <p:sldId id="260" r:id="rId4"/>
    <p:sldId id="261" r:id="rId5"/>
    <p:sldId id="262" r:id="rId6"/>
    <p:sldId id="259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C9B9"/>
    <a:srgbClr val="EAC7ED"/>
    <a:srgbClr val="EBFBB9"/>
    <a:srgbClr val="BEEFF6"/>
    <a:srgbClr val="F5BFD7"/>
    <a:srgbClr val="F0FD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3" qsCatId="simple" csTypeId="urn:microsoft.com/office/officeart/2005/8/colors/accent6_2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600" dirty="0" smtClean="0"/>
            <a:t>Název školy: ZŠ a MŠ, Police nad Metují, okres Náchod</a:t>
          </a:r>
          <a:endParaRPr lang="cs-CZ" sz="16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Jana Šulcová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b="1" smtClean="0"/>
            <a:t>VY_32_INOVACE_4A_01 </a:t>
          </a:r>
          <a:r>
            <a:rPr lang="cs-CZ" b="0" dirty="0" smtClean="0"/>
            <a:t>Téma: </a:t>
          </a:r>
          <a:r>
            <a:rPr lang="cs-CZ" dirty="0" smtClean="0"/>
            <a:t>Slovní druhy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 Český jazyk 5.ročník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  <dgm:t>
        <a:bodyPr/>
        <a:lstStyle/>
        <a:p>
          <a:endParaRPr lang="cs-CZ"/>
        </a:p>
      </dgm:t>
    </dgm:pt>
    <dgm:pt modelId="{5BDA8D49-C64C-4FDF-ACCF-171444A32B21}" type="pres">
      <dgm:prSet presAssocID="{0C6E1E16-08A6-4B86-AB9F-749A7749D4C9}" presName="circle2" presStyleLbl="node1" presStyleIdx="1" presStyleCnt="7" custLinFactNeighborX="1718" custLinFactNeighborY="675"/>
      <dgm:spPr/>
      <dgm:t>
        <a:bodyPr/>
        <a:lstStyle/>
        <a:p>
          <a:endParaRPr lang="cs-CZ"/>
        </a:p>
      </dgm:t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  <dgm:t>
        <a:bodyPr/>
        <a:lstStyle/>
        <a:p>
          <a:endParaRPr lang="cs-CZ"/>
        </a:p>
      </dgm:t>
    </dgm:pt>
    <dgm:pt modelId="{4A11C032-4DF2-44E5-8C80-1286B3D4B133}" type="pres">
      <dgm:prSet presAssocID="{FBBFC3EA-9D9D-4F3A-BEA6-9C2C0E46BF20}" presName="circle3" presStyleLbl="node1" presStyleIdx="2" presStyleCnt="7"/>
      <dgm:spPr/>
      <dgm:t>
        <a:bodyPr/>
        <a:lstStyle/>
        <a:p>
          <a:endParaRPr lang="cs-CZ"/>
        </a:p>
      </dgm:t>
    </dgm:pt>
    <dgm:pt modelId="{601CDFA2-8205-4060-95D5-B0A001D0D0E3}" type="pres">
      <dgm:prSet presAssocID="{FBBFC3EA-9D9D-4F3A-BEA6-9C2C0E46BF20}" presName="rect3" presStyleLbl="alignAcc1" presStyleIdx="2" presStyleCnt="7" custScaleX="93856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  <dgm:t>
        <a:bodyPr/>
        <a:lstStyle/>
        <a:p>
          <a:endParaRPr lang="cs-CZ"/>
        </a:p>
      </dgm:t>
    </dgm:pt>
    <dgm:pt modelId="{BB3828A8-1683-43A3-8BCA-2995B7EAE8F3}" type="pres">
      <dgm:prSet presAssocID="{019433A1-1324-4DE1-9E6F-32B851095F74}" presName="circle4" presStyleLbl="node1" presStyleIdx="3" presStyleCnt="7"/>
      <dgm:spPr/>
      <dgm:t>
        <a:bodyPr/>
        <a:lstStyle/>
        <a:p>
          <a:endParaRPr lang="cs-CZ"/>
        </a:p>
      </dgm:t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  <dgm:t>
        <a:bodyPr/>
        <a:lstStyle/>
        <a:p>
          <a:endParaRPr lang="cs-CZ"/>
        </a:p>
      </dgm:t>
    </dgm:pt>
    <dgm:pt modelId="{7C8531F2-00DF-4DB1-A6C6-AF46193E1BBF}" type="pres">
      <dgm:prSet presAssocID="{C73C7642-F245-4585-8F88-243F9FAEF6CA}" presName="circle5" presStyleLbl="node1" presStyleIdx="4" presStyleCnt="7"/>
      <dgm:spPr/>
      <dgm:t>
        <a:bodyPr/>
        <a:lstStyle/>
        <a:p>
          <a:endParaRPr lang="cs-CZ"/>
        </a:p>
      </dgm:t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  <dgm:t>
        <a:bodyPr/>
        <a:lstStyle/>
        <a:p>
          <a:endParaRPr lang="cs-CZ"/>
        </a:p>
      </dgm:t>
    </dgm:pt>
    <dgm:pt modelId="{14E80F71-B028-4CCE-8C5A-7AE67F9A28C6}" type="pres">
      <dgm:prSet presAssocID="{EBC41103-E2E5-4D48-9B4B-425520D3D098}" presName="circle6" presStyleLbl="node1" presStyleIdx="5" presStyleCnt="7"/>
      <dgm:spPr/>
      <dgm:t>
        <a:bodyPr/>
        <a:lstStyle/>
        <a:p>
          <a:endParaRPr lang="cs-CZ"/>
        </a:p>
      </dgm:t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  <dgm:t>
        <a:bodyPr/>
        <a:lstStyle/>
        <a:p>
          <a:endParaRPr lang="cs-CZ"/>
        </a:p>
      </dgm:t>
    </dgm:pt>
    <dgm:pt modelId="{1A909E4D-639C-4CB7-A7CE-FC1133FAA37E}" type="pres">
      <dgm:prSet presAssocID="{9F18DD90-522E-4A06-9EDB-3FF7C7EB6637}" presName="circle7" presStyleLbl="node1" presStyleIdx="6" presStyleCnt="7"/>
      <dgm:spPr/>
      <dgm:t>
        <a:bodyPr/>
        <a:lstStyle/>
        <a:p>
          <a:endParaRPr lang="cs-CZ"/>
        </a:p>
      </dgm:t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AA773AD5-FD68-4648-8F78-FB05053304F3}" type="presOf" srcId="{C73C7642-F245-4585-8F88-243F9FAEF6CA}" destId="{304CA11A-E17E-4999-A128-C72BF543B20D}" srcOrd="0" destOrd="0" presId="urn:microsoft.com/office/officeart/2005/8/layout/target3"/>
    <dgm:cxn modelId="{CCE98B1D-4B6A-43FF-A9FC-561B811320DC}" type="presOf" srcId="{9F18DD90-522E-4A06-9EDB-3FF7C7EB6637}" destId="{D102FEF8-6917-41D2-AE5D-914C1EA8F84A}" srcOrd="0" destOrd="0" presId="urn:microsoft.com/office/officeart/2005/8/layout/target3"/>
    <dgm:cxn modelId="{B1C02C39-6384-4C25-AF34-749F1D2FFED2}" type="presOf" srcId="{39F8B381-5807-488E-AC22-73DD4140ED4A}" destId="{71045F8C-00FA-488E-A7BD-E2E6753D979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71298CA7-763B-402F-8394-BBA0AD873BD4}" type="presOf" srcId="{FBBFC3EA-9D9D-4F3A-BEA6-9C2C0E46BF20}" destId="{3F478621-DC04-4E99-8ED0-6EF817E39D41}" srcOrd="1" destOrd="0" presId="urn:microsoft.com/office/officeart/2005/8/layout/target3"/>
    <dgm:cxn modelId="{0A7CBB6C-E89F-4BDE-A07B-F83CC2114247}" type="presOf" srcId="{445C7998-7549-48B0-BD68-D4F0167F02E5}" destId="{4D19AB04-24FA-40C2-B203-52AE3D15E171}" srcOrd="1" destOrd="0" presId="urn:microsoft.com/office/officeart/2005/8/layout/target3"/>
    <dgm:cxn modelId="{330BB569-D843-452D-8888-E09FD099042D}" type="presOf" srcId="{0C6E1E16-08A6-4B86-AB9F-749A7749D4C9}" destId="{D8344A4C-A59C-418B-AE84-1CF03F62012F}" srcOrd="0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CB038AC5-B040-44E1-BDC7-38B34106B278}" type="presOf" srcId="{EBC41103-E2E5-4D48-9B4B-425520D3D098}" destId="{D3CEBA79-51F7-49AC-8104-9DE2B978BFF4}" srcOrd="1" destOrd="0" presId="urn:microsoft.com/office/officeart/2005/8/layout/target3"/>
    <dgm:cxn modelId="{5068E737-6B19-4983-9757-7D803E9C1D38}" type="presOf" srcId="{FBBFC3EA-9D9D-4F3A-BEA6-9C2C0E46BF20}" destId="{601CDFA2-8205-4060-95D5-B0A001D0D0E3}" srcOrd="0" destOrd="0" presId="urn:microsoft.com/office/officeart/2005/8/layout/target3"/>
    <dgm:cxn modelId="{C25A71C1-3910-40E0-81BA-C5DF3D422879}" type="presOf" srcId="{0C6E1E16-08A6-4B86-AB9F-749A7749D4C9}" destId="{B7652895-8F40-40B1-8BC2-AD2A1592E4B6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881404E4-C3F8-4020-A2C8-BB57D210AE56}" type="presOf" srcId="{019433A1-1324-4DE1-9E6F-32B851095F74}" destId="{CC1D5B29-8413-4412-9F6D-55E531B84639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91A8FC74-532E-4EB6-874D-1C648F2E0025}" type="presOf" srcId="{9F18DD90-522E-4A06-9EDB-3FF7C7EB6637}" destId="{932F2F5B-E5E6-4E00-9503-10413FFBA7E0}" srcOrd="1" destOrd="0" presId="urn:microsoft.com/office/officeart/2005/8/layout/target3"/>
    <dgm:cxn modelId="{1D4596F3-7AF8-4231-92F5-79F7CD04ECAF}" type="presOf" srcId="{C73C7642-F245-4585-8F88-243F9FAEF6CA}" destId="{0E0F4EFC-82FA-4EC4-801E-BC2F931EC339}" srcOrd="1" destOrd="0" presId="urn:microsoft.com/office/officeart/2005/8/layout/target3"/>
    <dgm:cxn modelId="{36B1D5A9-8BA7-406F-A1F6-63EA27FAA5A1}" type="presOf" srcId="{019433A1-1324-4DE1-9E6F-32B851095F74}" destId="{83FE2C4A-F11C-43B1-9923-1AFAA3244381}" srcOrd="1" destOrd="0" presId="urn:microsoft.com/office/officeart/2005/8/layout/target3"/>
    <dgm:cxn modelId="{2A1631DA-F81A-47E2-8BA2-973EBC1C44A4}" type="presOf" srcId="{EBC41103-E2E5-4D48-9B4B-425520D3D098}" destId="{F732C171-B6A8-40AC-BE86-9061B3C3D3B8}" srcOrd="0" destOrd="0" presId="urn:microsoft.com/office/officeart/2005/8/layout/target3"/>
    <dgm:cxn modelId="{045A94A2-0D98-4D68-B9BF-98EDA96F2FF5}" type="presOf" srcId="{445C7998-7549-48B0-BD68-D4F0167F02E5}" destId="{BC35EE03-4121-4EF9-923D-7CB6D30D358D}" srcOrd="0" destOrd="0" presId="urn:microsoft.com/office/officeart/2005/8/layout/target3"/>
    <dgm:cxn modelId="{273882F2-C866-49A0-AD99-C5E7A81CA449}" type="presParOf" srcId="{71045F8C-00FA-488E-A7BD-E2E6753D979D}" destId="{3577EC6B-C980-4F34-8C69-4365E7B8FC8C}" srcOrd="0" destOrd="0" presId="urn:microsoft.com/office/officeart/2005/8/layout/target3"/>
    <dgm:cxn modelId="{D3C8D556-90F4-49CF-BD4A-A012CAD333DE}" type="presParOf" srcId="{71045F8C-00FA-488E-A7BD-E2E6753D979D}" destId="{6940EB87-DC1D-4BC3-9408-9AC2E1FFC039}" srcOrd="1" destOrd="0" presId="urn:microsoft.com/office/officeart/2005/8/layout/target3"/>
    <dgm:cxn modelId="{B3655BDF-7559-4CF5-91E0-0839845C95CD}" type="presParOf" srcId="{71045F8C-00FA-488E-A7BD-E2E6753D979D}" destId="{BC35EE03-4121-4EF9-923D-7CB6D30D358D}" srcOrd="2" destOrd="0" presId="urn:microsoft.com/office/officeart/2005/8/layout/target3"/>
    <dgm:cxn modelId="{CB26A019-FA4E-4038-8075-807BA977AAB3}" type="presParOf" srcId="{71045F8C-00FA-488E-A7BD-E2E6753D979D}" destId="{D3840DFA-901C-4049-8AB2-27AC2BA34540}" srcOrd="3" destOrd="0" presId="urn:microsoft.com/office/officeart/2005/8/layout/target3"/>
    <dgm:cxn modelId="{05741CEB-56B8-4B88-A1B1-45029535863E}" type="presParOf" srcId="{71045F8C-00FA-488E-A7BD-E2E6753D979D}" destId="{5BDA8D49-C64C-4FDF-ACCF-171444A32B21}" srcOrd="4" destOrd="0" presId="urn:microsoft.com/office/officeart/2005/8/layout/target3"/>
    <dgm:cxn modelId="{AA1C0CE6-8C65-435E-9EB5-E52D5859D3A9}" type="presParOf" srcId="{71045F8C-00FA-488E-A7BD-E2E6753D979D}" destId="{D8344A4C-A59C-418B-AE84-1CF03F62012F}" srcOrd="5" destOrd="0" presId="urn:microsoft.com/office/officeart/2005/8/layout/target3"/>
    <dgm:cxn modelId="{893CC113-4C89-44EE-9E70-C4885A97035C}" type="presParOf" srcId="{71045F8C-00FA-488E-A7BD-E2E6753D979D}" destId="{57DDA582-354B-4295-AE97-083B34E96D1A}" srcOrd="6" destOrd="0" presId="urn:microsoft.com/office/officeart/2005/8/layout/target3"/>
    <dgm:cxn modelId="{F290927E-C532-4452-ADEC-6B8F8553AC68}" type="presParOf" srcId="{71045F8C-00FA-488E-A7BD-E2E6753D979D}" destId="{4A11C032-4DF2-44E5-8C80-1286B3D4B133}" srcOrd="7" destOrd="0" presId="urn:microsoft.com/office/officeart/2005/8/layout/target3"/>
    <dgm:cxn modelId="{BD1C7E29-F06B-4D3E-B0B5-066F77EB3468}" type="presParOf" srcId="{71045F8C-00FA-488E-A7BD-E2E6753D979D}" destId="{601CDFA2-8205-4060-95D5-B0A001D0D0E3}" srcOrd="8" destOrd="0" presId="urn:microsoft.com/office/officeart/2005/8/layout/target3"/>
    <dgm:cxn modelId="{08A003C1-0AFE-4C19-BF32-E71F377B0E81}" type="presParOf" srcId="{71045F8C-00FA-488E-A7BD-E2E6753D979D}" destId="{EA95FEE9-5F68-48C7-93BB-0F8C419DA96D}" srcOrd="9" destOrd="0" presId="urn:microsoft.com/office/officeart/2005/8/layout/target3"/>
    <dgm:cxn modelId="{4F8D5884-9234-4D60-BDF4-EA0902CC4313}" type="presParOf" srcId="{71045F8C-00FA-488E-A7BD-E2E6753D979D}" destId="{BB3828A8-1683-43A3-8BCA-2995B7EAE8F3}" srcOrd="10" destOrd="0" presId="urn:microsoft.com/office/officeart/2005/8/layout/target3"/>
    <dgm:cxn modelId="{6432D0C5-1640-42EE-A969-099EAE3DD79C}" type="presParOf" srcId="{71045F8C-00FA-488E-A7BD-E2E6753D979D}" destId="{CC1D5B29-8413-4412-9F6D-55E531B84639}" srcOrd="11" destOrd="0" presId="urn:microsoft.com/office/officeart/2005/8/layout/target3"/>
    <dgm:cxn modelId="{F7544854-B7DE-4206-80AB-0E8822E90CC4}" type="presParOf" srcId="{71045F8C-00FA-488E-A7BD-E2E6753D979D}" destId="{AEEDACE7-4427-455B-A155-2C3381828BD7}" srcOrd="12" destOrd="0" presId="urn:microsoft.com/office/officeart/2005/8/layout/target3"/>
    <dgm:cxn modelId="{5582ADBC-AF93-40DA-B4B4-033825885134}" type="presParOf" srcId="{71045F8C-00FA-488E-A7BD-E2E6753D979D}" destId="{7C8531F2-00DF-4DB1-A6C6-AF46193E1BBF}" srcOrd="13" destOrd="0" presId="urn:microsoft.com/office/officeart/2005/8/layout/target3"/>
    <dgm:cxn modelId="{5316B213-6F3C-44D0-BCA0-B7BF6DFFF6BC}" type="presParOf" srcId="{71045F8C-00FA-488E-A7BD-E2E6753D979D}" destId="{304CA11A-E17E-4999-A128-C72BF543B20D}" srcOrd="14" destOrd="0" presId="urn:microsoft.com/office/officeart/2005/8/layout/target3"/>
    <dgm:cxn modelId="{886A40E5-E7B3-4690-968F-E413DBC6EF5C}" type="presParOf" srcId="{71045F8C-00FA-488E-A7BD-E2E6753D979D}" destId="{C67EF5F7-B425-49AF-82F9-2446588ED851}" srcOrd="15" destOrd="0" presId="urn:microsoft.com/office/officeart/2005/8/layout/target3"/>
    <dgm:cxn modelId="{0DAA4691-6826-4B99-9D7B-82D90EA151F2}" type="presParOf" srcId="{71045F8C-00FA-488E-A7BD-E2E6753D979D}" destId="{14E80F71-B028-4CCE-8C5A-7AE67F9A28C6}" srcOrd="16" destOrd="0" presId="urn:microsoft.com/office/officeart/2005/8/layout/target3"/>
    <dgm:cxn modelId="{3C919736-A3C1-4D6F-8C10-7EC4A93FD382}" type="presParOf" srcId="{71045F8C-00FA-488E-A7BD-E2E6753D979D}" destId="{F732C171-B6A8-40AC-BE86-9061B3C3D3B8}" srcOrd="17" destOrd="0" presId="urn:microsoft.com/office/officeart/2005/8/layout/target3"/>
    <dgm:cxn modelId="{2223155B-AECE-4612-8A1D-99F5EE4424BD}" type="presParOf" srcId="{71045F8C-00FA-488E-A7BD-E2E6753D979D}" destId="{D8C5187E-68B6-4E2E-86D0-57087190219B}" srcOrd="18" destOrd="0" presId="urn:microsoft.com/office/officeart/2005/8/layout/target3"/>
    <dgm:cxn modelId="{67E4FFAF-3205-47C6-AAEA-3A5FA5D28D68}" type="presParOf" srcId="{71045F8C-00FA-488E-A7BD-E2E6753D979D}" destId="{1A909E4D-639C-4CB7-A7CE-FC1133FAA37E}" srcOrd="19" destOrd="0" presId="urn:microsoft.com/office/officeart/2005/8/layout/target3"/>
    <dgm:cxn modelId="{B52F4D3D-4AD9-4188-B87F-C5275357F476}" type="presParOf" srcId="{71045F8C-00FA-488E-A7BD-E2E6753D979D}" destId="{D102FEF8-6917-41D2-AE5D-914C1EA8F84A}" srcOrd="20" destOrd="0" presId="urn:microsoft.com/office/officeart/2005/8/layout/target3"/>
    <dgm:cxn modelId="{5707CC1B-FAE7-44D7-8F6A-173579F0DE50}" type="presParOf" srcId="{71045F8C-00FA-488E-A7BD-E2E6753D979D}" destId="{4D19AB04-24FA-40C2-B203-52AE3D15E171}" srcOrd="21" destOrd="0" presId="urn:microsoft.com/office/officeart/2005/8/layout/target3"/>
    <dgm:cxn modelId="{3BA81604-C49D-449C-959F-C7D6BE17A4BC}" type="presParOf" srcId="{71045F8C-00FA-488E-A7BD-E2E6753D979D}" destId="{B7652895-8F40-40B1-8BC2-AD2A1592E4B6}" srcOrd="22" destOrd="0" presId="urn:microsoft.com/office/officeart/2005/8/layout/target3"/>
    <dgm:cxn modelId="{6208A1CB-192C-4511-B964-9090F96A63E2}" type="presParOf" srcId="{71045F8C-00FA-488E-A7BD-E2E6753D979D}" destId="{3F478621-DC04-4E99-8ED0-6EF817E39D41}" srcOrd="23" destOrd="0" presId="urn:microsoft.com/office/officeart/2005/8/layout/target3"/>
    <dgm:cxn modelId="{36CA7D5E-3B2B-4A17-87BB-4BCAED1B372D}" type="presParOf" srcId="{71045F8C-00FA-488E-A7BD-E2E6753D979D}" destId="{83FE2C4A-F11C-43B1-9923-1AFAA3244381}" srcOrd="24" destOrd="0" presId="urn:microsoft.com/office/officeart/2005/8/layout/target3"/>
    <dgm:cxn modelId="{D5B0A9E0-DD43-4E6F-9B60-78DA35902488}" type="presParOf" srcId="{71045F8C-00FA-488E-A7BD-E2E6753D979D}" destId="{0E0F4EFC-82FA-4EC4-801E-BC2F931EC339}" srcOrd="25" destOrd="0" presId="urn:microsoft.com/office/officeart/2005/8/layout/target3"/>
    <dgm:cxn modelId="{278F7A24-7244-4395-9AB0-667441D1954F}" type="presParOf" srcId="{71045F8C-00FA-488E-A7BD-E2E6753D979D}" destId="{D3CEBA79-51F7-49AC-8104-9DE2B978BFF4}" srcOrd="26" destOrd="0" presId="urn:microsoft.com/office/officeart/2005/8/layout/target3"/>
    <dgm:cxn modelId="{B4FEB185-096D-4FF9-A109-2D34B130A819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C35EE03-4121-4EF9-923D-7CB6D30D358D}">
      <dsp:nvSpPr>
        <dsp:cNvPr id="0" name=""/>
        <dsp:cNvSpPr/>
      </dsp:nvSpPr>
      <dsp:spPr>
        <a:xfrm>
          <a:off x="2052228" y="0"/>
          <a:ext cx="4932548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ZŠ a MŠ, Police nad Metují, okres Náchod</a:t>
          </a:r>
          <a:endParaRPr lang="cs-CZ" sz="1600" kern="1200" dirty="0"/>
        </a:p>
      </dsp:txBody>
      <dsp:txXfrm>
        <a:off x="2052228" y="0"/>
        <a:ext cx="4932548" cy="410444"/>
      </dsp:txXfrm>
    </dsp:sp>
    <dsp:sp modelId="{5BDA8D49-C64C-4FDF-ACCF-171444A32B21}">
      <dsp:nvSpPr>
        <dsp:cNvPr id="0" name=""/>
        <dsp:cNvSpPr/>
      </dsp:nvSpPr>
      <dsp:spPr>
        <a:xfrm>
          <a:off x="367771" y="433994"/>
          <a:ext cx="3488788" cy="348878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8344A4C-A59C-418B-AE84-1CF03F62012F}">
      <dsp:nvSpPr>
        <dsp:cNvPr id="0" name=""/>
        <dsp:cNvSpPr/>
      </dsp:nvSpPr>
      <dsp:spPr>
        <a:xfrm>
          <a:off x="2052228" y="410444"/>
          <a:ext cx="4932548" cy="34887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2052228" y="410444"/>
        <a:ext cx="4932548" cy="410444"/>
      </dsp:txXfrm>
    </dsp:sp>
    <dsp:sp modelId="{4A11C032-4DF2-44E5-8C80-1286B3D4B133}">
      <dsp:nvSpPr>
        <dsp:cNvPr id="0" name=""/>
        <dsp:cNvSpPr/>
      </dsp:nvSpPr>
      <dsp:spPr>
        <a:xfrm>
          <a:off x="615667" y="820889"/>
          <a:ext cx="2873120" cy="287312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01CDFA2-8205-4060-95D5-B0A001D0D0E3}">
      <dsp:nvSpPr>
        <dsp:cNvPr id="0" name=""/>
        <dsp:cNvSpPr/>
      </dsp:nvSpPr>
      <dsp:spPr>
        <a:xfrm>
          <a:off x="2203755" y="820889"/>
          <a:ext cx="4629492" cy="28731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Autor: </a:t>
          </a:r>
          <a:r>
            <a:rPr lang="cs-CZ" sz="1700" kern="1200" dirty="0" smtClean="0"/>
            <a:t>Mgr. Jana Šulcová</a:t>
          </a:r>
          <a:endParaRPr lang="cs-CZ" sz="1700" kern="1200" dirty="0"/>
        </a:p>
      </dsp:txBody>
      <dsp:txXfrm>
        <a:off x="2203755" y="820889"/>
        <a:ext cx="4629492" cy="410444"/>
      </dsp:txXfrm>
    </dsp:sp>
    <dsp:sp modelId="{BB3828A8-1683-43A3-8BCA-2995B7EAE8F3}">
      <dsp:nvSpPr>
        <dsp:cNvPr id="0" name=""/>
        <dsp:cNvSpPr/>
      </dsp:nvSpPr>
      <dsp:spPr>
        <a:xfrm>
          <a:off x="923501" y="1231334"/>
          <a:ext cx="2257452" cy="225745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C1D5B29-8413-4412-9F6D-55E531B84639}">
      <dsp:nvSpPr>
        <dsp:cNvPr id="0" name=""/>
        <dsp:cNvSpPr/>
      </dsp:nvSpPr>
      <dsp:spPr>
        <a:xfrm>
          <a:off x="2052228" y="1231334"/>
          <a:ext cx="4932548" cy="22574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Název </a:t>
          </a:r>
          <a:r>
            <a:rPr lang="cs-CZ" sz="1700" kern="1200"/>
            <a:t>: </a:t>
          </a:r>
          <a:r>
            <a:rPr lang="cs-CZ" sz="1700" b="1" kern="1200" smtClean="0"/>
            <a:t>VY_32_INOVACE_4A_01 </a:t>
          </a:r>
          <a:r>
            <a:rPr lang="cs-CZ" sz="1700" b="0" kern="1200" dirty="0" smtClean="0"/>
            <a:t>Téma: </a:t>
          </a:r>
          <a:r>
            <a:rPr lang="cs-CZ" sz="1700" kern="1200" dirty="0" smtClean="0"/>
            <a:t>Slovní druhy</a:t>
          </a:r>
          <a:endParaRPr lang="cs-CZ" sz="1700" kern="1200" dirty="0"/>
        </a:p>
      </dsp:txBody>
      <dsp:txXfrm>
        <a:off x="2052228" y="1231334"/>
        <a:ext cx="4932548" cy="410449"/>
      </dsp:txXfrm>
    </dsp:sp>
    <dsp:sp modelId="{7C8531F2-00DF-4DB1-A6C6-AF46193E1BBF}">
      <dsp:nvSpPr>
        <dsp:cNvPr id="0" name=""/>
        <dsp:cNvSpPr/>
      </dsp:nvSpPr>
      <dsp:spPr>
        <a:xfrm>
          <a:off x="1231337" y="1641784"/>
          <a:ext cx="1641780" cy="164178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04CA11A-E17E-4999-A128-C72BF543B20D}">
      <dsp:nvSpPr>
        <dsp:cNvPr id="0" name=""/>
        <dsp:cNvSpPr/>
      </dsp:nvSpPr>
      <dsp:spPr>
        <a:xfrm>
          <a:off x="2052228" y="1641784"/>
          <a:ext cx="4932548" cy="16417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Téma:  Český jazyk 5.ročník</a:t>
          </a:r>
          <a:endParaRPr lang="cs-CZ" sz="1700" kern="1200" dirty="0"/>
        </a:p>
      </dsp:txBody>
      <dsp:txXfrm>
        <a:off x="2052228" y="1641784"/>
        <a:ext cx="4932548" cy="410444"/>
      </dsp:txXfrm>
    </dsp:sp>
    <dsp:sp modelId="{14E80F71-B028-4CCE-8C5A-7AE67F9A28C6}">
      <dsp:nvSpPr>
        <dsp:cNvPr id="0" name=""/>
        <dsp:cNvSpPr/>
      </dsp:nvSpPr>
      <dsp:spPr>
        <a:xfrm>
          <a:off x="1539171" y="2052229"/>
          <a:ext cx="1026112" cy="10261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732C171-B6A8-40AC-BE86-9061B3C3D3B8}">
      <dsp:nvSpPr>
        <dsp:cNvPr id="0" name=""/>
        <dsp:cNvSpPr/>
      </dsp:nvSpPr>
      <dsp:spPr>
        <a:xfrm>
          <a:off x="2052228" y="2052229"/>
          <a:ext cx="4932548" cy="10261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Číslo projektu</a:t>
          </a:r>
          <a:r>
            <a:rPr lang="cs-CZ" sz="1700" kern="1200" dirty="0" smtClean="0"/>
            <a:t>: CZ.1.07/1.4.00/21.1431</a:t>
          </a:r>
          <a:endParaRPr lang="cs-CZ" sz="1700" kern="1200" dirty="0"/>
        </a:p>
      </dsp:txBody>
      <dsp:txXfrm>
        <a:off x="2052228" y="2052229"/>
        <a:ext cx="4932548" cy="410444"/>
      </dsp:txXfrm>
    </dsp:sp>
    <dsp:sp modelId="{1A909E4D-639C-4CB7-A7CE-FC1133FAA37E}">
      <dsp:nvSpPr>
        <dsp:cNvPr id="0" name=""/>
        <dsp:cNvSpPr/>
      </dsp:nvSpPr>
      <dsp:spPr>
        <a:xfrm>
          <a:off x="1847005" y="2462674"/>
          <a:ext cx="410444" cy="41044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102FEF8-6917-41D2-AE5D-914C1EA8F84A}">
      <dsp:nvSpPr>
        <dsp:cNvPr id="0" name=""/>
        <dsp:cNvSpPr/>
      </dsp:nvSpPr>
      <dsp:spPr>
        <a:xfrm>
          <a:off x="2052228" y="2462674"/>
          <a:ext cx="4932548" cy="4104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 dirty="0"/>
        </a:p>
      </dsp:txBody>
      <dsp:txXfrm>
        <a:off x="2052228" y="2462674"/>
        <a:ext cx="4932548" cy="4104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EE533F-3051-4AEC-B8D3-CD2F076EC6F9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7BA7E6-8074-4D3A-A7D4-A8C140D6A6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6751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7BA7E6-8074-4D3A-A7D4-A8C140D6A65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21940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7BA7E6-8074-4D3A-A7D4-A8C140D6A65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2194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4268-EAA4-4157-B6C9-0D824F6CAF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49D4-646C-4FFB-A97E-63CF1F79D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9235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4268-EAA4-4157-B6C9-0D824F6CAF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49D4-646C-4FFB-A97E-63CF1F79D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945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4268-EAA4-4157-B6C9-0D824F6CAF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49D4-646C-4FFB-A97E-63CF1F79D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1696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4268-EAA4-4157-B6C9-0D824F6CAF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49D4-646C-4FFB-A97E-63CF1F79D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6902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4268-EAA4-4157-B6C9-0D824F6CAF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49D4-646C-4FFB-A97E-63CF1F79D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3667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4268-EAA4-4157-B6C9-0D824F6CAF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49D4-646C-4FFB-A97E-63CF1F79D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8373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4268-EAA4-4157-B6C9-0D824F6CAF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49D4-646C-4FFB-A97E-63CF1F79D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7576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4268-EAA4-4157-B6C9-0D824F6CAF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49D4-646C-4FFB-A97E-63CF1F79D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075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4268-EAA4-4157-B6C9-0D824F6CAF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49D4-646C-4FFB-A97E-63CF1F79D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7744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4268-EAA4-4157-B6C9-0D824F6CAF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49D4-646C-4FFB-A97E-63CF1F79D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7035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4268-EAA4-4157-B6C9-0D824F6CAF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449D4-646C-4FFB-A97E-63CF1F79D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736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D4268-EAA4-4157-B6C9-0D824F6CAF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3449D4-646C-4FFB-A97E-63CF1F79D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5791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84649566"/>
              </p:ext>
            </p:extLst>
          </p:nvPr>
        </p:nvGraphicFramePr>
        <p:xfrm>
          <a:off x="1115616" y="1700808"/>
          <a:ext cx="6984776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575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403648" y="476672"/>
            <a:ext cx="6512511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323528" y="1412776"/>
            <a:ext cx="8424936" cy="468052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prezentace pro žáky 5.ročníku  ZŠ,  předmět český jazyk</a:t>
            </a:r>
          </a:p>
          <a:p>
            <a:r>
              <a:rPr lang="cs-CZ" dirty="0"/>
              <a:t>s</a:t>
            </a:r>
            <a:r>
              <a:rPr lang="cs-CZ" dirty="0" smtClean="0"/>
              <a:t>lovní druhy – opakování</a:t>
            </a:r>
          </a:p>
          <a:p>
            <a:r>
              <a:rPr lang="cs-CZ" dirty="0"/>
              <a:t>r</a:t>
            </a:r>
            <a:r>
              <a:rPr lang="cs-CZ" dirty="0" smtClean="0"/>
              <a:t>ozdělují slovní druhy na ohebné a neohebné</a:t>
            </a:r>
          </a:p>
          <a:p>
            <a:r>
              <a:rPr lang="cs-CZ" dirty="0" smtClean="0"/>
              <a:t>na interaktivní tabuli podtrhávají dle barev jednotlivé slovní druhy</a:t>
            </a:r>
          </a:p>
          <a:p>
            <a:r>
              <a:rPr lang="cs-CZ" dirty="0" smtClean="0"/>
              <a:t>na interaktivní tabuli pracují společně, možno vytisknout jako pracovní list, lze pracovat ve skupinách</a:t>
            </a:r>
          </a:p>
          <a:p>
            <a:pPr marL="45720" indent="0">
              <a:buFont typeface="Arial" pitchFamily="34" charset="0"/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743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/>
          <p:cNvSpPr/>
          <p:nvPr/>
        </p:nvSpPr>
        <p:spPr>
          <a:xfrm>
            <a:off x="2915816" y="476672"/>
            <a:ext cx="2952328" cy="720080"/>
          </a:xfrm>
          <a:prstGeom prst="cube">
            <a:avLst/>
          </a:prstGeom>
          <a:solidFill>
            <a:srgbClr val="F5BFD7"/>
          </a:solidFill>
          <a:ln>
            <a:solidFill>
              <a:srgbClr val="C000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Slovní druhy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" name="Krychle 2"/>
          <p:cNvSpPr/>
          <p:nvPr/>
        </p:nvSpPr>
        <p:spPr>
          <a:xfrm>
            <a:off x="241206" y="1196751"/>
            <a:ext cx="2664296" cy="1103123"/>
          </a:xfrm>
          <a:prstGeom prst="cube">
            <a:avLst/>
          </a:prstGeom>
          <a:solidFill>
            <a:srgbClr val="BEEFF6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Ohebné vybarvi modře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Krychle 3"/>
          <p:cNvSpPr/>
          <p:nvPr/>
        </p:nvSpPr>
        <p:spPr>
          <a:xfrm>
            <a:off x="5846269" y="1135057"/>
            <a:ext cx="2808312" cy="1080120"/>
          </a:xfrm>
          <a:prstGeom prst="cube">
            <a:avLst/>
          </a:prstGeom>
          <a:solidFill>
            <a:srgbClr val="EBFBB9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Neohebné vybarvi žlutě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 rot="19496257">
            <a:off x="294792" y="3076395"/>
            <a:ext cx="2718388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podstatná jména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 rot="1604556">
            <a:off x="6534261" y="5110312"/>
            <a:ext cx="1678059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zájmena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 rot="17347825">
            <a:off x="1698833" y="4462923"/>
            <a:ext cx="1397284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číslovky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 rot="4231241">
            <a:off x="7000760" y="3282123"/>
            <a:ext cx="1489201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slovesa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 rot="21203162">
            <a:off x="3713842" y="5172491"/>
            <a:ext cx="1680493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citoslovce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 rot="2146250">
            <a:off x="3761475" y="2038265"/>
            <a:ext cx="2451705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p</a:t>
            </a:r>
            <a:r>
              <a:rPr lang="cs-CZ" sz="2800" dirty="0" smtClean="0">
                <a:solidFill>
                  <a:schemeClr val="tx1"/>
                </a:solidFill>
              </a:rPr>
              <a:t>řídavná jména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 rot="2298582">
            <a:off x="417376" y="5092764"/>
            <a:ext cx="1262823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částice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 rot="2242316">
            <a:off x="3520994" y="3919494"/>
            <a:ext cx="1842105" cy="5063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předložky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 rot="20035331">
            <a:off x="5431212" y="3717129"/>
            <a:ext cx="1497165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příslovce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227570" y="2492968"/>
            <a:ext cx="1224449" cy="5232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spojky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4270" y="5993017"/>
            <a:ext cx="44736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Co znamená ohebné slovní druhy?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211960" y="6272535"/>
            <a:ext cx="47894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Co znamená neohebné slovní druhy?</a:t>
            </a:r>
            <a:endParaRPr lang="cs-CZ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66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260648"/>
            <a:ext cx="835292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Ve složité úloze uděláš </a:t>
            </a:r>
            <a:r>
              <a:rPr lang="cs-CZ" sz="2800" dirty="0"/>
              <a:t>snadno chybu.</a:t>
            </a:r>
          </a:p>
          <a:p>
            <a:r>
              <a:rPr lang="cs-CZ" dirty="0"/>
              <a:t> </a:t>
            </a:r>
          </a:p>
          <a:p>
            <a:r>
              <a:rPr lang="cs-CZ" sz="2800" dirty="0" smtClean="0"/>
              <a:t>Modrá obloha </a:t>
            </a:r>
            <a:r>
              <a:rPr lang="cs-CZ" sz="2800" dirty="0"/>
              <a:t>se náhle zatáhla.</a:t>
            </a:r>
          </a:p>
          <a:p>
            <a:r>
              <a:rPr lang="cs-CZ" dirty="0"/>
              <a:t> </a:t>
            </a:r>
          </a:p>
          <a:p>
            <a:r>
              <a:rPr lang="cs-CZ" sz="2800" dirty="0"/>
              <a:t>Konečně jsme doma.</a:t>
            </a:r>
          </a:p>
          <a:p>
            <a:r>
              <a:rPr lang="cs-CZ" dirty="0"/>
              <a:t> </a:t>
            </a:r>
          </a:p>
          <a:p>
            <a:r>
              <a:rPr lang="cs-CZ" sz="2800" dirty="0"/>
              <a:t>Zpátky se budeme vracet v pondělí.</a:t>
            </a:r>
          </a:p>
          <a:p>
            <a:r>
              <a:rPr lang="cs-CZ" dirty="0"/>
              <a:t> </a:t>
            </a:r>
          </a:p>
          <a:p>
            <a:r>
              <a:rPr lang="cs-CZ" sz="2800" dirty="0"/>
              <a:t>V kině nejraději sedávám vzadu.</a:t>
            </a:r>
          </a:p>
          <a:p>
            <a:r>
              <a:rPr lang="cs-CZ" dirty="0"/>
              <a:t> </a:t>
            </a:r>
          </a:p>
          <a:p>
            <a:r>
              <a:rPr lang="cs-CZ" sz="2800" dirty="0"/>
              <a:t>Řidič špatně odhadl rychlost a havaroval.</a:t>
            </a:r>
          </a:p>
          <a:p>
            <a:r>
              <a:rPr lang="cs-CZ" dirty="0"/>
              <a:t>  </a:t>
            </a:r>
          </a:p>
          <a:p>
            <a:r>
              <a:rPr lang="cs-CZ" sz="2800" dirty="0"/>
              <a:t>Ve tmě se hůře orientujeme.</a:t>
            </a:r>
          </a:p>
          <a:p>
            <a:r>
              <a:rPr lang="cs-CZ" dirty="0"/>
              <a:t> </a:t>
            </a:r>
          </a:p>
          <a:p>
            <a:r>
              <a:rPr lang="cs-CZ" sz="2800" dirty="0"/>
              <a:t>Je neslušné chodit pozdě</a:t>
            </a:r>
            <a:r>
              <a:rPr lang="cs-CZ" sz="2800" dirty="0" smtClean="0"/>
              <a:t>.</a:t>
            </a:r>
          </a:p>
          <a:p>
            <a:endParaRPr lang="cs-CZ" dirty="0" smtClean="0"/>
          </a:p>
          <a:p>
            <a:r>
              <a:rPr lang="cs-CZ" sz="2800" dirty="0" smtClean="0"/>
              <a:t>Zkušený řečník </a:t>
            </a:r>
            <a:r>
              <a:rPr lang="cs-CZ" sz="2800" dirty="0"/>
              <a:t>mluví zdlouhavě.</a:t>
            </a:r>
          </a:p>
          <a:p>
            <a:endParaRPr lang="cs-CZ" dirty="0"/>
          </a:p>
        </p:txBody>
      </p:sp>
      <p:sp>
        <p:nvSpPr>
          <p:cNvPr id="8" name="Krychle 7"/>
          <p:cNvSpPr/>
          <p:nvPr/>
        </p:nvSpPr>
        <p:spPr>
          <a:xfrm>
            <a:off x="6120172" y="476672"/>
            <a:ext cx="2088232" cy="720080"/>
          </a:xfrm>
          <a:prstGeom prst="cub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tx1"/>
                </a:solidFill>
              </a:rPr>
              <a:t>p</a:t>
            </a:r>
            <a:r>
              <a:rPr lang="cs-CZ" sz="2000" b="1" dirty="0" smtClean="0">
                <a:solidFill>
                  <a:schemeClr val="tx1"/>
                </a:solidFill>
              </a:rPr>
              <a:t>řídavná jména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9" name="Krychle 8"/>
          <p:cNvSpPr/>
          <p:nvPr/>
        </p:nvSpPr>
        <p:spPr>
          <a:xfrm>
            <a:off x="7092280" y="1628800"/>
            <a:ext cx="1512168" cy="720080"/>
          </a:xfrm>
          <a:prstGeom prst="cube">
            <a:avLst/>
          </a:prstGeom>
          <a:solidFill>
            <a:srgbClr val="FBC9B9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slovesa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0" name="Krychle 9"/>
          <p:cNvSpPr/>
          <p:nvPr/>
        </p:nvSpPr>
        <p:spPr>
          <a:xfrm>
            <a:off x="5846380" y="2763084"/>
            <a:ext cx="1512168" cy="720080"/>
          </a:xfrm>
          <a:prstGeom prst="cube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příslovce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1" name="Krychle 10"/>
          <p:cNvSpPr/>
          <p:nvPr/>
        </p:nvSpPr>
        <p:spPr>
          <a:xfrm>
            <a:off x="7240066" y="3653408"/>
            <a:ext cx="1512168" cy="720080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předložky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2" name="Krychle 11"/>
          <p:cNvSpPr/>
          <p:nvPr/>
        </p:nvSpPr>
        <p:spPr>
          <a:xfrm>
            <a:off x="5362832" y="4805502"/>
            <a:ext cx="1944216" cy="608076"/>
          </a:xfrm>
          <a:prstGeom prst="cube">
            <a:avLst/>
          </a:prstGeom>
          <a:solidFill>
            <a:srgbClr val="EBFBB9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Podstatná jména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 rot="20621234">
            <a:off x="4821626" y="5705290"/>
            <a:ext cx="43413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Podtrhni podle barvi slovní druh.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793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260648"/>
            <a:ext cx="835292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Ve</a:t>
            </a:r>
            <a:r>
              <a:rPr lang="cs-CZ" sz="2800" dirty="0"/>
              <a:t> </a:t>
            </a:r>
            <a:r>
              <a:rPr lang="cs-CZ" sz="2800" dirty="0" smtClean="0"/>
              <a:t> </a:t>
            </a:r>
            <a:r>
              <a:rPr lang="cs-CZ" sz="2800" u="sng" dirty="0" smtClean="0">
                <a:solidFill>
                  <a:schemeClr val="tx2">
                    <a:lumMod val="75000"/>
                  </a:schemeClr>
                </a:solidFill>
              </a:rPr>
              <a:t>složité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úloze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uděláš</a:t>
            </a:r>
            <a:r>
              <a:rPr lang="cs-CZ" sz="2800" dirty="0" smtClean="0"/>
              <a:t> </a:t>
            </a:r>
            <a:r>
              <a:rPr lang="cs-CZ" sz="2800" dirty="0">
                <a:solidFill>
                  <a:srgbClr val="FFC000"/>
                </a:solidFill>
              </a:rPr>
              <a:t>snadno</a:t>
            </a:r>
            <a:r>
              <a:rPr lang="cs-CZ" sz="2800" dirty="0"/>
              <a:t> </a:t>
            </a:r>
            <a:r>
              <a:rPr lang="cs-CZ" sz="2800" dirty="0">
                <a:solidFill>
                  <a:schemeClr val="accent3">
                    <a:lumMod val="75000"/>
                  </a:schemeClr>
                </a:solidFill>
              </a:rPr>
              <a:t>chybu</a:t>
            </a:r>
            <a:r>
              <a:rPr lang="cs-CZ" sz="2800" dirty="0"/>
              <a:t>.</a:t>
            </a:r>
          </a:p>
          <a:p>
            <a:r>
              <a:rPr lang="cs-CZ" dirty="0"/>
              <a:t> </a:t>
            </a:r>
          </a:p>
          <a:p>
            <a:r>
              <a:rPr lang="cs-CZ" sz="2800" u="sng" dirty="0" smtClean="0">
                <a:solidFill>
                  <a:schemeClr val="tx2">
                    <a:lumMod val="75000"/>
                  </a:schemeClr>
                </a:solidFill>
              </a:rPr>
              <a:t>Modrá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obloha</a:t>
            </a:r>
            <a:r>
              <a:rPr lang="cs-CZ" sz="2800" dirty="0" smtClean="0"/>
              <a:t> </a:t>
            </a:r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se</a:t>
            </a:r>
            <a:r>
              <a:rPr lang="cs-CZ" sz="2800" dirty="0"/>
              <a:t> </a:t>
            </a:r>
            <a:r>
              <a:rPr lang="cs-CZ" sz="2800" dirty="0">
                <a:solidFill>
                  <a:srgbClr val="FFC000"/>
                </a:solidFill>
              </a:rPr>
              <a:t>náhle</a:t>
            </a:r>
            <a:r>
              <a:rPr lang="cs-CZ" sz="2800" dirty="0"/>
              <a:t> </a:t>
            </a:r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zatáhla</a:t>
            </a:r>
            <a:r>
              <a:rPr lang="cs-CZ" sz="2800" dirty="0"/>
              <a:t>.</a:t>
            </a:r>
          </a:p>
          <a:p>
            <a:r>
              <a:rPr lang="cs-CZ" dirty="0"/>
              <a:t> </a:t>
            </a:r>
          </a:p>
          <a:p>
            <a:r>
              <a:rPr lang="cs-CZ" sz="2800" dirty="0">
                <a:solidFill>
                  <a:srgbClr val="FFC000"/>
                </a:solidFill>
              </a:rPr>
              <a:t>Konečně</a:t>
            </a:r>
            <a:r>
              <a:rPr lang="cs-CZ" sz="2800" dirty="0"/>
              <a:t> </a:t>
            </a:r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jsme</a:t>
            </a:r>
            <a:r>
              <a:rPr lang="cs-CZ" sz="2800" dirty="0"/>
              <a:t> </a:t>
            </a:r>
            <a:r>
              <a:rPr lang="cs-CZ" sz="2800" dirty="0">
                <a:solidFill>
                  <a:schemeClr val="accent3">
                    <a:lumMod val="75000"/>
                  </a:schemeClr>
                </a:solidFill>
              </a:rPr>
              <a:t>doma</a:t>
            </a:r>
            <a:r>
              <a:rPr lang="cs-CZ" sz="2800" dirty="0"/>
              <a:t>.</a:t>
            </a:r>
          </a:p>
          <a:p>
            <a:r>
              <a:rPr lang="cs-CZ" dirty="0"/>
              <a:t> </a:t>
            </a:r>
          </a:p>
          <a:p>
            <a:r>
              <a:rPr lang="cs-CZ" sz="2800" dirty="0">
                <a:solidFill>
                  <a:srgbClr val="FFC000"/>
                </a:solidFill>
              </a:rPr>
              <a:t>Zpátky</a:t>
            </a:r>
            <a:r>
              <a:rPr lang="cs-CZ" sz="2800" dirty="0"/>
              <a:t> </a:t>
            </a:r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se budeme</a:t>
            </a:r>
            <a:r>
              <a:rPr lang="cs-CZ" sz="2800" dirty="0"/>
              <a:t> </a:t>
            </a:r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vracet</a:t>
            </a:r>
            <a:r>
              <a:rPr lang="cs-CZ" sz="2800" dirty="0"/>
              <a:t> </a:t>
            </a:r>
            <a:r>
              <a:rPr lang="cs-CZ" sz="2800" dirty="0">
                <a:solidFill>
                  <a:srgbClr val="7030A0"/>
                </a:solidFill>
              </a:rPr>
              <a:t>v</a:t>
            </a:r>
            <a:r>
              <a:rPr lang="cs-CZ" sz="2800" dirty="0"/>
              <a:t> </a:t>
            </a:r>
            <a:r>
              <a:rPr lang="cs-CZ" sz="2800" dirty="0">
                <a:solidFill>
                  <a:schemeClr val="accent3">
                    <a:lumMod val="75000"/>
                  </a:schemeClr>
                </a:solidFill>
              </a:rPr>
              <a:t>pondělí</a:t>
            </a:r>
            <a:r>
              <a:rPr lang="cs-CZ" sz="2800" dirty="0"/>
              <a:t>.</a:t>
            </a:r>
          </a:p>
          <a:p>
            <a:r>
              <a:rPr lang="cs-CZ" dirty="0"/>
              <a:t> </a:t>
            </a:r>
          </a:p>
          <a:p>
            <a:r>
              <a:rPr lang="cs-CZ" sz="2800" dirty="0">
                <a:solidFill>
                  <a:srgbClr val="7030A0"/>
                </a:solidFill>
              </a:rPr>
              <a:t>V</a:t>
            </a:r>
            <a:r>
              <a:rPr lang="cs-CZ" sz="2800" dirty="0"/>
              <a:t> </a:t>
            </a:r>
            <a:r>
              <a:rPr lang="cs-CZ" sz="2800" dirty="0">
                <a:solidFill>
                  <a:schemeClr val="accent3">
                    <a:lumMod val="75000"/>
                  </a:schemeClr>
                </a:solidFill>
              </a:rPr>
              <a:t>kině </a:t>
            </a:r>
            <a:r>
              <a:rPr lang="cs-CZ" sz="2800" dirty="0">
                <a:solidFill>
                  <a:srgbClr val="FFC000"/>
                </a:solidFill>
              </a:rPr>
              <a:t>nejraději</a:t>
            </a:r>
            <a:r>
              <a:rPr lang="cs-CZ" sz="2800" dirty="0"/>
              <a:t> </a:t>
            </a:r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sedávám</a:t>
            </a:r>
            <a:r>
              <a:rPr lang="cs-CZ" sz="2800" dirty="0"/>
              <a:t> </a:t>
            </a:r>
            <a:r>
              <a:rPr lang="cs-CZ" sz="2800" dirty="0">
                <a:solidFill>
                  <a:srgbClr val="FFC000"/>
                </a:solidFill>
              </a:rPr>
              <a:t>vzadu</a:t>
            </a:r>
            <a:r>
              <a:rPr lang="cs-CZ" sz="2800" dirty="0"/>
              <a:t>.</a:t>
            </a:r>
          </a:p>
          <a:p>
            <a:r>
              <a:rPr lang="cs-CZ" dirty="0"/>
              <a:t> </a:t>
            </a:r>
          </a:p>
          <a:p>
            <a:r>
              <a:rPr lang="cs-CZ" sz="2800" dirty="0">
                <a:solidFill>
                  <a:schemeClr val="accent3">
                    <a:lumMod val="75000"/>
                  </a:schemeClr>
                </a:solidFill>
              </a:rPr>
              <a:t>Řidič</a:t>
            </a:r>
            <a:r>
              <a:rPr lang="cs-CZ" sz="2800" dirty="0"/>
              <a:t> </a:t>
            </a:r>
            <a:r>
              <a:rPr lang="cs-CZ" sz="2800" dirty="0">
                <a:solidFill>
                  <a:srgbClr val="FFC000"/>
                </a:solidFill>
              </a:rPr>
              <a:t>špatně</a:t>
            </a:r>
            <a:r>
              <a:rPr lang="cs-CZ" sz="2800" dirty="0"/>
              <a:t> </a:t>
            </a:r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odhadl</a:t>
            </a:r>
            <a:r>
              <a:rPr lang="cs-CZ" sz="2800" dirty="0"/>
              <a:t> </a:t>
            </a:r>
            <a:r>
              <a:rPr lang="cs-CZ" sz="2800" dirty="0">
                <a:solidFill>
                  <a:schemeClr val="accent3">
                    <a:lumMod val="75000"/>
                  </a:schemeClr>
                </a:solidFill>
              </a:rPr>
              <a:t>rychlost</a:t>
            </a:r>
            <a:r>
              <a:rPr lang="cs-CZ" sz="2800" dirty="0"/>
              <a:t> a </a:t>
            </a:r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havaroval</a:t>
            </a:r>
            <a:r>
              <a:rPr lang="cs-CZ" sz="2800" dirty="0"/>
              <a:t>.</a:t>
            </a:r>
          </a:p>
          <a:p>
            <a:r>
              <a:rPr lang="cs-CZ" dirty="0"/>
              <a:t>  </a:t>
            </a:r>
          </a:p>
          <a:p>
            <a:r>
              <a:rPr lang="cs-CZ" sz="2800" dirty="0">
                <a:solidFill>
                  <a:srgbClr val="7030A0"/>
                </a:solidFill>
              </a:rPr>
              <a:t>Ve</a:t>
            </a:r>
            <a:r>
              <a:rPr lang="cs-CZ" sz="2800" dirty="0"/>
              <a:t> </a:t>
            </a:r>
            <a:r>
              <a:rPr lang="cs-CZ" sz="2800" dirty="0">
                <a:solidFill>
                  <a:schemeClr val="accent3">
                    <a:lumMod val="75000"/>
                  </a:schemeClr>
                </a:solidFill>
              </a:rPr>
              <a:t>tmě</a:t>
            </a:r>
            <a:r>
              <a:rPr lang="cs-CZ" sz="2800" dirty="0"/>
              <a:t> </a:t>
            </a:r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se</a:t>
            </a:r>
            <a:r>
              <a:rPr lang="cs-CZ" sz="2800" dirty="0"/>
              <a:t> </a:t>
            </a:r>
            <a:r>
              <a:rPr lang="cs-CZ" sz="2800" dirty="0">
                <a:solidFill>
                  <a:srgbClr val="FFC000"/>
                </a:solidFill>
              </a:rPr>
              <a:t>hůře</a:t>
            </a:r>
            <a:r>
              <a:rPr lang="cs-CZ" sz="2800" dirty="0"/>
              <a:t> </a:t>
            </a:r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orientujeme</a:t>
            </a:r>
            <a:r>
              <a:rPr lang="cs-CZ" sz="2800" dirty="0"/>
              <a:t>.</a:t>
            </a:r>
          </a:p>
          <a:p>
            <a:r>
              <a:rPr lang="cs-CZ" dirty="0"/>
              <a:t> </a:t>
            </a:r>
          </a:p>
          <a:p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Je</a:t>
            </a:r>
            <a:r>
              <a:rPr lang="cs-CZ" sz="2800" dirty="0"/>
              <a:t> </a:t>
            </a:r>
            <a:r>
              <a:rPr lang="cs-CZ" sz="2800" u="sng" dirty="0">
                <a:solidFill>
                  <a:schemeClr val="tx2">
                    <a:lumMod val="75000"/>
                  </a:schemeClr>
                </a:solidFill>
              </a:rPr>
              <a:t>neslušné</a:t>
            </a:r>
            <a:r>
              <a:rPr lang="cs-CZ" sz="2800" dirty="0"/>
              <a:t> </a:t>
            </a:r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chodit</a:t>
            </a:r>
            <a:r>
              <a:rPr lang="cs-CZ" sz="2800" dirty="0"/>
              <a:t> </a:t>
            </a:r>
            <a:r>
              <a:rPr lang="cs-CZ" sz="2800" dirty="0">
                <a:solidFill>
                  <a:srgbClr val="FFC000"/>
                </a:solidFill>
              </a:rPr>
              <a:t>pozdě</a:t>
            </a:r>
            <a:r>
              <a:rPr lang="cs-CZ" sz="2800" dirty="0" smtClean="0"/>
              <a:t>.</a:t>
            </a:r>
          </a:p>
          <a:p>
            <a:endParaRPr lang="cs-CZ" dirty="0" smtClean="0"/>
          </a:p>
          <a:p>
            <a:r>
              <a:rPr lang="cs-CZ" sz="2800" u="sng" dirty="0" smtClean="0">
                <a:solidFill>
                  <a:schemeClr val="tx2">
                    <a:lumMod val="75000"/>
                  </a:schemeClr>
                </a:solidFill>
              </a:rPr>
              <a:t>Zkušený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řečník</a:t>
            </a:r>
            <a:r>
              <a:rPr lang="cs-CZ" sz="2800" dirty="0" smtClean="0"/>
              <a:t> </a:t>
            </a:r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mluví</a:t>
            </a:r>
            <a:r>
              <a:rPr lang="cs-CZ" sz="2800" dirty="0"/>
              <a:t> </a:t>
            </a:r>
            <a:r>
              <a:rPr lang="cs-CZ" sz="2800" dirty="0">
                <a:solidFill>
                  <a:srgbClr val="FFC000"/>
                </a:solidFill>
              </a:rPr>
              <a:t>zdlouhavě</a:t>
            </a:r>
            <a:r>
              <a:rPr lang="cs-CZ" sz="2800" dirty="0"/>
              <a:t>.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952798" y="548680"/>
            <a:ext cx="1421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rgbClr val="FF0000"/>
                </a:solidFill>
              </a:rPr>
              <a:t>Kontrola</a:t>
            </a:r>
            <a:endParaRPr lang="cs-CZ" sz="28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98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476672"/>
            <a:ext cx="8496944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i="1" dirty="0"/>
              <a:t>Opiš věty do domácího sešitu.</a:t>
            </a:r>
          </a:p>
          <a:p>
            <a:r>
              <a:rPr lang="cs-CZ" sz="2800" b="1" i="1" dirty="0"/>
              <a:t>T</a:t>
            </a:r>
            <a:r>
              <a:rPr lang="cs-CZ" sz="2800" b="1" i="1" dirty="0" smtClean="0"/>
              <a:t>užkou </a:t>
            </a:r>
            <a:r>
              <a:rPr lang="cs-CZ" sz="2800" b="1" i="1" dirty="0"/>
              <a:t>napiš nad jednotlivá slova slovní druhy – číslicí.</a:t>
            </a:r>
          </a:p>
          <a:p>
            <a:r>
              <a:rPr lang="cs-CZ" dirty="0"/>
              <a:t> </a:t>
            </a:r>
          </a:p>
          <a:p>
            <a:endParaRPr lang="cs-CZ" sz="2800" dirty="0" smtClean="0"/>
          </a:p>
          <a:p>
            <a:r>
              <a:rPr lang="cs-CZ" sz="2800" dirty="0" smtClean="0"/>
              <a:t>Najednou </a:t>
            </a:r>
            <a:r>
              <a:rPr lang="cs-CZ" sz="2800" dirty="0"/>
              <a:t>se mi zatočila hlava.</a:t>
            </a:r>
          </a:p>
          <a:p>
            <a:r>
              <a:rPr lang="cs-CZ" sz="2800" dirty="0"/>
              <a:t> </a:t>
            </a:r>
          </a:p>
          <a:p>
            <a:r>
              <a:rPr lang="cs-CZ" sz="2800" dirty="0"/>
              <a:t>Brankář zprudka vyrazil a míč chytil.</a:t>
            </a:r>
          </a:p>
          <a:p>
            <a:r>
              <a:rPr lang="cs-CZ" sz="2800" dirty="0"/>
              <a:t> </a:t>
            </a:r>
          </a:p>
          <a:p>
            <a:r>
              <a:rPr lang="cs-CZ" sz="2800" dirty="0"/>
              <a:t>Jágr dal Američanům čtvrtý gól.</a:t>
            </a:r>
          </a:p>
        </p:txBody>
      </p:sp>
      <p:pic>
        <p:nvPicPr>
          <p:cNvPr id="1026" name="Picture 2" descr="C:\Documents and Settings\uživatel\Local Settings\Temporary Internet Files\Content.IE5\DW8R9LSL\MC90044181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14096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183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83568" y="404664"/>
            <a:ext cx="6512511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683568" y="1556792"/>
            <a:ext cx="7128792" cy="347472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Obrázky galerie Microsoft PowerPoint</a:t>
            </a:r>
          </a:p>
          <a:p>
            <a:r>
              <a:rPr lang="cs-CZ" dirty="0" smtClean="0"/>
              <a:t>Slovní druhy - </a:t>
            </a:r>
            <a:r>
              <a:rPr lang="cs-CZ" smtClean="0"/>
              <a:t>Dida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351909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Words>162</Words>
  <Application>Microsoft Office PowerPoint</Application>
  <PresentationFormat>Předvádění na obrazovce (4:3)</PresentationFormat>
  <Paragraphs>81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Šulcová</dc:creator>
  <cp:lastModifiedBy>Jana Šulcová</cp:lastModifiedBy>
  <cp:revision>13</cp:revision>
  <dcterms:created xsi:type="dcterms:W3CDTF">2013-06-21T10:46:09Z</dcterms:created>
  <dcterms:modified xsi:type="dcterms:W3CDTF">2013-07-01T10:42:12Z</dcterms:modified>
</cp:coreProperties>
</file>