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4" r:id="rId10"/>
    <p:sldId id="265" r:id="rId1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107" d="100"/>
          <a:sy n="107" d="100"/>
        </p:scale>
        <p:origin x="-90" y="-15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  <p:sldLst>
      <p:sld r:id="rId1" collapse="1"/>
    </p:sldLst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_rels/viewProps.xml.rels><?xml version="1.0" encoding="UTF-8" standalone="yes"?>
<Relationships xmlns="http://schemas.openxmlformats.org/package/2006/relationships"><Relationship Id="rId1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4E13AB5-0286-4761-8047-7525515A28C0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6336AD-1AD4-4A85-8A30-04FD1E7AFB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EA3F3B-965D-4A94-B30C-28B5D57CF0EC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60615D-8FE8-42FF-94A0-0D1F18F7A28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4995C33-C1F3-4E62-A7EE-4D9F852F1630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EA80A1-119E-4A61-8E64-E16FF8C4E4A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95918A-59E5-49DE-9EA5-DDCCFDB2E1FF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6097F7-695A-4614-A891-05272CB12F3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F87ECD-0609-4202-ACD9-2306D034B72D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7488864-31C2-4469-966F-0D5C509B5C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FC138C-861C-49D8-A9D7-77B854189075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23E0CB-F7C5-44D6-AF5A-BD5CB9C172B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928249-778C-4A06-92E4-5E54DB63BC2A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AD8C0E-059A-4503-A56E-D26B10AD442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2651F-42B6-4971-A0F1-1D49B46D1F09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511E9-6418-428E-8DD5-493081511E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5DC4AB-2A89-4CF8-B6B0-3E2D2C7C8421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12AE84-581C-4811-9C81-46A1B7D418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8BD615-AFF1-4560-9CF3-0C49FB5127A4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8979BD-5A6D-49FD-8D90-A9AF1FE82D9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7863CF-727A-46BA-B115-3D5C500C7E36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EB0E49-AD26-4B2D-BF2C-36ADCC35A66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4C1A7E8-8BDB-489E-870A-CBC6D3756737}" type="datetimeFigureOut">
              <a:rPr lang="cs-CZ"/>
              <a:pPr>
                <a:defRPr/>
              </a:pPr>
              <a:t>28.2.2012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C1CC858-33EE-4F37-9E79-679A72968A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9.xml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5800" y="765175"/>
            <a:ext cx="7772400" cy="2835275"/>
          </a:xfrm>
        </p:spPr>
        <p:txBody>
          <a:bodyPr/>
          <a:lstStyle/>
          <a:p>
            <a:pPr eaLnBrk="1" hangingPunct="1"/>
            <a:r>
              <a:rPr lang="cs-CZ" sz="3600" smtClean="0"/>
              <a:t>ŠABLONA III/2 </a:t>
            </a:r>
            <a:br>
              <a:rPr lang="cs-CZ" sz="3600" smtClean="0"/>
            </a:br>
            <a:r>
              <a:rPr lang="cs-CZ" sz="3600" smtClean="0"/>
              <a:t>Přírodní látky</a:t>
            </a:r>
            <a:br>
              <a:rPr lang="cs-CZ" sz="3600" smtClean="0"/>
            </a:br>
            <a:r>
              <a:rPr lang="cs-CZ" sz="3600" smtClean="0"/>
              <a:t>Mgr. Libuše Junová, ZŠ Horní Slavkov VY_32_INOVACE_94_Přírodní látky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4225" y="3886200"/>
            <a:ext cx="5038725" cy="1271588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76375" y="3822700"/>
            <a:ext cx="6096000" cy="163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sz="6600" b="1" smtClean="0"/>
              <a:t>Přírodní látky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mtClean="0"/>
              <a:t>1) sacharidy</a:t>
            </a:r>
          </a:p>
          <a:p>
            <a:pPr eaLnBrk="1" hangingPunct="1"/>
            <a:r>
              <a:rPr lang="cs-CZ" smtClean="0"/>
              <a:t>2) tuky</a:t>
            </a:r>
          </a:p>
          <a:p>
            <a:pPr eaLnBrk="1" hangingPunct="1"/>
            <a:r>
              <a:rPr lang="cs-CZ" smtClean="0"/>
              <a:t>3)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bílkoviny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Sacharidy</a:t>
            </a:r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</p:nvPr>
        </p:nvGraphicFramePr>
        <p:xfrm>
          <a:off x="457200" y="1600200"/>
          <a:ext cx="8229600" cy="18542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114800"/>
                <a:gridCol w="41148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Monosacharidy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                                                     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tx1"/>
                          </a:solidFill>
                        </a:rPr>
                        <a:t>glukóza</a:t>
                      </a:r>
                      <a:endParaRPr lang="cs-CZ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b="1" dirty="0" smtClean="0"/>
                        <a:t>Disacharidy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sacharóza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Polysacharidy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glykogen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škrob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                                                                              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celulóza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Glukóza - hroznový cukr</a:t>
            </a:r>
          </a:p>
        </p:txBody>
      </p:sp>
      <p:pic>
        <p:nvPicPr>
          <p:cNvPr id="17410" name="Picture 2"/>
          <p:cNvPicPr>
            <a:picLocks noGrp="1" noChangeAspect="1" noChangeArrowheads="1"/>
          </p:cNvPicPr>
          <p:nvPr>
            <p:ph type="pic" idx="1"/>
          </p:nvPr>
        </p:nvPicPr>
        <p:blipFill>
          <a:blip r:embed="rId2"/>
          <a:srcRect/>
          <a:stretch>
            <a:fillRect/>
          </a:stretch>
        </p:blipFill>
        <p:spPr/>
      </p:pic>
      <p:sp>
        <p:nvSpPr>
          <p:cNvPr id="17411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692275" y="5367338"/>
            <a:ext cx="6480175" cy="804862"/>
          </a:xfrm>
        </p:spPr>
        <p:txBody>
          <a:bodyPr/>
          <a:lstStyle/>
          <a:p>
            <a:pPr eaLnBrk="1" hangingPunct="1"/>
            <a:r>
              <a:rPr lang="cs-CZ" smtClean="0"/>
              <a:t>-bílá krystalická látka,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sladké chuti,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rozpustná ve vodě,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nejjednodušší zdroj energie </a:t>
            </a:r>
          </a:p>
        </p:txBody>
      </p:sp>
      <p:sp>
        <p:nvSpPr>
          <p:cNvPr id="17412" name="Zástupný symbol pro obrázek 4"/>
          <p:cNvSpPr txBox="1">
            <a:spLocks/>
          </p:cNvSpPr>
          <p:nvPr/>
        </p:nvSpPr>
        <p:spPr bwMode="auto">
          <a:xfrm>
            <a:off x="1763713" y="620713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pic>
        <p:nvPicPr>
          <p:cNvPr id="174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82763" y="620713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4" name="Obrázek 7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987675" y="1630363"/>
            <a:ext cx="2571750" cy="3105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Sacharóza – řepný cukr</a:t>
            </a:r>
          </a:p>
        </p:txBody>
      </p:sp>
      <p:pic>
        <p:nvPicPr>
          <p:cNvPr id="18434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5882" b="5882"/>
          <a:stretch>
            <a:fillRect/>
          </a:stretch>
        </p:blipFill>
        <p:spPr>
          <a:xfrm>
            <a:off x="238125" y="300038"/>
            <a:ext cx="5486400" cy="4114800"/>
          </a:xfrm>
        </p:spPr>
      </p:pic>
      <p:sp>
        <p:nvSpPr>
          <p:cNvPr id="18435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mtClean="0"/>
              <a:t>Bílá krystalická látka, sladké chuti, rozpustná ve vodě, používá se v potravinářství a ke konzervaci potravin</a:t>
            </a:r>
          </a:p>
        </p:txBody>
      </p:sp>
      <p:pic>
        <p:nvPicPr>
          <p:cNvPr id="18436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427538" y="2708275"/>
            <a:ext cx="3095625" cy="2105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Celulóza </a:t>
            </a:r>
          </a:p>
        </p:txBody>
      </p:sp>
      <p:pic>
        <p:nvPicPr>
          <p:cNvPr id="19458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179" r="179"/>
          <a:stretch>
            <a:fillRect/>
          </a:stretch>
        </p:blipFill>
        <p:spPr>
          <a:xfrm>
            <a:off x="1763713" y="476250"/>
            <a:ext cx="5486400" cy="4114800"/>
          </a:xfrm>
        </p:spPr>
      </p:pic>
      <p:sp>
        <p:nvSpPr>
          <p:cNvPr id="19459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pPr eaLnBrk="1" hangingPunct="1"/>
            <a:r>
              <a:rPr lang="cs-CZ" smtClean="0"/>
              <a:t>Celula – buňka, je to nerozpustná látka,nejvíce je obsažena ve dřevě ale také v tzv.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průmyslových rostlinách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140200" y="2708275"/>
            <a:ext cx="4248150" cy="360363"/>
          </a:xfrm>
        </p:spPr>
        <p:txBody>
          <a:bodyPr rtlCol="0">
            <a:normAutofit fontScale="90000"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juta</a:t>
            </a:r>
            <a:endParaRPr lang="cs-CZ" dirty="0"/>
          </a:p>
        </p:txBody>
      </p:sp>
      <p:pic>
        <p:nvPicPr>
          <p:cNvPr id="20482" name="Zástupný symbol pro obrázek 4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t="44" b="44"/>
          <a:stretch>
            <a:fillRect/>
          </a:stretch>
        </p:blipFill>
        <p:spPr>
          <a:xfrm>
            <a:off x="323850" y="1700213"/>
            <a:ext cx="3470275" cy="2603500"/>
          </a:xfrm>
        </p:spPr>
      </p:pic>
      <p:sp>
        <p:nvSpPr>
          <p:cNvPr id="20483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95288" y="4508500"/>
            <a:ext cx="2808287" cy="720725"/>
          </a:xfrm>
        </p:spPr>
        <p:txBody>
          <a:bodyPr/>
          <a:lstStyle/>
          <a:p>
            <a:pPr eaLnBrk="1" hangingPunct="1"/>
            <a:r>
              <a:rPr lang="cs-CZ" smtClean="0"/>
              <a:t>len</a:t>
            </a:r>
          </a:p>
        </p:txBody>
      </p:sp>
      <p:pic>
        <p:nvPicPr>
          <p:cNvPr id="20484" name="Picture 2" descr="C:\Users\junoli\Desktop\jut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0200" y="101600"/>
            <a:ext cx="2997200" cy="224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3" descr="C:\Users\junoli\Desktop\jut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67200" y="3241675"/>
            <a:ext cx="13716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6" name="Picture 3" descr="C:\Users\junoli\Desktop\jut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67200" y="3213100"/>
            <a:ext cx="1371600" cy="1028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7" name="Obrázek 2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140200" y="3213100"/>
            <a:ext cx="3960813" cy="2652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750" y="333375"/>
            <a:ext cx="8229600" cy="5749925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1500" dirty="0">
              <a:solidFill>
                <a:prstClr val="black"/>
              </a:solidFill>
            </a:endParaRPr>
          </a:p>
          <a:p>
            <a:pPr marL="347472" indent="-347472" eaLnBrk="1" fontAlgn="auto" hangingPunct="1">
              <a:spcBef>
                <a:spcPts val="768"/>
              </a:spcBef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1500" dirty="0"/>
              <a:t>http://www.google.cz/imgres?imgurl=http://www.celysvet.cz/novinky/foto/stromy-320-let-stare-jiste-ale-ne-u-lesu-cr-3.jpg&amp;imgrefurl=http://www.celysvet.cz/stromy-320-let-stare-jiste-ale-ne-u-lesu-cr.php&amp;usg=__VKsYiUsoqcdasqkRATcktUunC64=&amp;h=480&amp;w=640&amp;sz=94&amp;hl=cs&amp;start=84&amp;zoom=1&amp;tbnid=ejFmrTslZVFD6M:&amp;tbnh=127&amp;tbnw=174&amp;ei=k3DwTZn9DpKp8AOFu5jNAw&amp;prev=/search%3Fq%3Dobrazky-stromy%26um%3D1%26hl%3Dcs%26sa%3DN%26biw%3D1362%26bih%3D583%26tbm%3Disch&amp;um=1&amp;itbs=1&amp;iact=rc&amp;dur=124&amp;page=5&amp;ndsp=22&amp;ved=1t:429,r:15,s:84&amp;tx=73&amp;ty=64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/>
          </a:p>
        </p:txBody>
      </p:sp>
      <p:sp>
        <p:nvSpPr>
          <p:cNvPr id="21506" name="Obdélník 3"/>
          <p:cNvSpPr>
            <a:spLocks noChangeArrowheads="1"/>
          </p:cNvSpPr>
          <p:nvPr/>
        </p:nvSpPr>
        <p:spPr bwMode="auto">
          <a:xfrm>
            <a:off x="900113" y="2852738"/>
            <a:ext cx="7704137" cy="181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http://www.google.cz/imgres?imgurl=http://www.zdravavyziva.estranky.cz/img/picture/92/5015.jpg&amp;imgrefurl=http://www.zdravavyziva.estranky.cz/clanky/nase-zahradka/vinna-reva_-pnouci-rostlina-s-chutnymi-plody.html&amp;h=326&amp;w=270&amp;sz=35&amp;tbnid=Y-fd-Hh0R9eAvM:&amp;tbnh=118&amp;tbnw=98&amp;prev=/search%3Fq%3Dobr%25C3%25A1zky%2Bvinn%25C3%25A1%2Br%25C3%25A9va%26tbm%3Disch%26tbo%3Du&amp;zoom=1&amp;q=obr%C3%A1zky+vinn%C3%A1+r%C3%A9va&amp;hl=cs&amp;usg=__81zgU3qmIqTyJDh2NzIH39mb47U=&amp;sa=X&amp;ei=N3PwTe2vGIeYOuzr9LID&amp;sqi=2&amp;ved=0CB4Q9QEwAQ</a:t>
            </a:r>
          </a:p>
        </p:txBody>
      </p:sp>
      <p:sp>
        <p:nvSpPr>
          <p:cNvPr id="21507" name="Obdélník 4"/>
          <p:cNvSpPr>
            <a:spLocks noChangeArrowheads="1"/>
          </p:cNvSpPr>
          <p:nvPr/>
        </p:nvSpPr>
        <p:spPr bwMode="auto">
          <a:xfrm>
            <a:off x="684213" y="4797425"/>
            <a:ext cx="7920037" cy="1322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http://www.google.cz/imgres?imgurl=http://bavlna.navajo.cz/bavlna.jpg&amp;imgrefurl=http://bavlna.navajo.cz/&amp;h=214&amp;w=300&amp;sz=16&amp;tbnid=bOkOYnq8K78yiM:&amp;tbnh=83&amp;tbnw=116&amp;prev=/search%3Fq%3Dobr%25C3%25A1zky%2Bbavlna%26tbm%3Disch%26tbo%3Du&amp;zoom=1&amp;q=obr%C3%A1zky+bavlna&amp;hl=cs&amp;usg=__S1iNz-nvq5F91VqXv48ZqtAiNko=&amp;sa=X&amp;ei=DXfwTae5LIn0sgbI6PSHBw&amp;sqi=2&amp;ved=0CBwQ9QEwAA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Zástupný symbol pro obsah 2"/>
          <p:cNvSpPr>
            <a:spLocks noGrp="1"/>
          </p:cNvSpPr>
          <p:nvPr>
            <p:ph idx="1"/>
          </p:nvPr>
        </p:nvSpPr>
        <p:spPr>
          <a:xfrm>
            <a:off x="539750" y="260350"/>
            <a:ext cx="8229600" cy="5894388"/>
          </a:xfrm>
        </p:spPr>
        <p:txBody>
          <a:bodyPr/>
          <a:lstStyle/>
          <a:p>
            <a:pPr eaLnBrk="1" hangingPunct="1"/>
            <a:r>
              <a:rPr lang="cs-CZ" sz="1600" smtClean="0"/>
              <a:t>http://www.google.cz/imgres?imgurl=http://etext.czu.cz/img/skripta/4/f09_111-2.jpg&amp;imgrefurl=http://www3.czu.cz/php/skripta/kapitola.php%3Ftitul_key%3D4%26idkapitola%3D54&amp;h=150&amp;w=200&amp;sz=13&amp;tbnid=MSJrq-vjCqa6zM:&amp;tbnh=78&amp;tbnw=104&amp;prev=/search%3Fq%3Dobr%25C3%25A1zky%2B%25C5%2599epa%2Bcukrovka%26tbm%3Disch%26tbo%3Du&amp;zoom=1&amp;q=obr%C3%A1zky+%C5%99epa+cukrovka&amp;hl=cs&amp;usg=__d8PWmgKA2cEa47p3zt9wy_AJltA=&amp;sa=X&amp;ei=v3PwTfaWDo_oOaby0bED&amp;sqi=2&amp;ved=0CC8Q9QEwBg</a:t>
            </a:r>
          </a:p>
        </p:txBody>
      </p:sp>
      <p:sp>
        <p:nvSpPr>
          <p:cNvPr id="22530" name="Obdélník 3"/>
          <p:cNvSpPr>
            <a:spLocks noChangeArrowheads="1"/>
          </p:cNvSpPr>
          <p:nvPr/>
        </p:nvSpPr>
        <p:spPr bwMode="auto">
          <a:xfrm>
            <a:off x="755650" y="2133600"/>
            <a:ext cx="6102350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http://www.canstockphoto.cz/hrst-o-cukr-kostka-d%C3%A1le-jeden-%C4%8Derve%C5%88-3577870.html</a:t>
            </a:r>
          </a:p>
        </p:txBody>
      </p:sp>
      <p:sp>
        <p:nvSpPr>
          <p:cNvPr id="22531" name="Obdélník 4"/>
          <p:cNvSpPr>
            <a:spLocks noChangeArrowheads="1"/>
          </p:cNvSpPr>
          <p:nvPr/>
        </p:nvSpPr>
        <p:spPr bwMode="auto">
          <a:xfrm>
            <a:off x="755650" y="2943225"/>
            <a:ext cx="7993063" cy="1568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http://www.google.cz/imgres?imgurl=http://www.agroweb.cz/files/image/ur04lenIfoto2(dab)_750x563.JPG&amp;imgrefurl=http://www.agroweb.cz/Len-pradny-pomalu-mizi-z-poli__s43x28744.html&amp;h=563&amp;w=750&amp;sz=91&amp;tbnid=RRFbzwHc9fbr9M:&amp;tbnh=106&amp;tbnw=141&amp;prev=/search%3Fq%3Dobr%25C3%25A1zky%2Blen%26tbm%3Disch%26tbo%3Du&amp;zoom=1&amp;q=obr%C3%A1zky+len&amp;hl=cs&amp;usg=__cASOsiyxW5AHErjoBLyTbztQI_Q=&amp;sa=X&amp;ei=EXbwTa62MIaVswahqsyIBw&amp;ved=0CCAQ9QEwAg</a:t>
            </a:r>
          </a:p>
        </p:txBody>
      </p:sp>
      <p:sp>
        <p:nvSpPr>
          <p:cNvPr id="22532" name="Obdélník 5"/>
          <p:cNvSpPr>
            <a:spLocks noChangeArrowheads="1"/>
          </p:cNvSpPr>
          <p:nvPr/>
        </p:nvSpPr>
        <p:spPr bwMode="auto">
          <a:xfrm>
            <a:off x="755650" y="4776788"/>
            <a:ext cx="7777163" cy="1323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600">
                <a:latin typeface="Calibri" pitchFamily="34" charset="0"/>
              </a:rPr>
              <a:t>http://www.google.cz/imgres?imgurl=http://juta.navajo.cz/juta-2.gif&amp;imgrefurl=http://juta.navajo.cz/&amp;h=135&amp;w=180&amp;sz=78&amp;tbnid=vK2fL5483nZiyM:&amp;tbnh=76&amp;tbnw=101&amp;prev=/search%3Fq%3Dobr%25C3%25A1zky%2Bjuta%26tbm%3Disch%26tbo%3Du&amp;zoom=1&amp;q=obr%C3%A1zky+juta&amp;hl=cs&amp;usg=__CBwxhosy0e4qHqA6ekXUKG4ECuM=&amp;sa=X&amp;ei=b3bwTY7sKojQsgbAiOCHBw&amp;sqi=2&amp;ved=0CCAQ9QEwA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178</TotalTime>
  <Words>138</Words>
  <Application>Microsoft Office PowerPoint</Application>
  <PresentationFormat>Předvádění na obrazovce (4:3)</PresentationFormat>
  <Paragraphs>31</Paragraphs>
  <Slides>10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3" baseType="lpstr">
      <vt:lpstr>Arial</vt:lpstr>
      <vt:lpstr>Calibri</vt:lpstr>
      <vt:lpstr>Motiv systému Office</vt:lpstr>
      <vt:lpstr>ŠABLONA III/2  Přírodní látky Mgr. Libuše Junová, ZŠ Horní Slavkov VY_32_INOVACE_94_Přírodní látky</vt:lpstr>
      <vt:lpstr>Přírodní látky</vt:lpstr>
      <vt:lpstr>Snímek 3</vt:lpstr>
      <vt:lpstr>Sacharidy</vt:lpstr>
      <vt:lpstr>Glukóza - hroznový cukr</vt:lpstr>
      <vt:lpstr>Sacharóza – řepný cukr</vt:lpstr>
      <vt:lpstr>Celulóza </vt:lpstr>
      <vt:lpstr>juta</vt:lpstr>
      <vt:lpstr>Snímek 9</vt:lpstr>
      <vt:lpstr>Snímek 10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látky</dc:title>
  <dc:creator>Junová Libuše</dc:creator>
  <cp:lastModifiedBy>Maminka</cp:lastModifiedBy>
  <cp:revision>19</cp:revision>
  <dcterms:created xsi:type="dcterms:W3CDTF">2011-05-02T13:19:12Z</dcterms:created>
  <dcterms:modified xsi:type="dcterms:W3CDTF">2012-02-28T12:20:41Z</dcterms:modified>
</cp:coreProperties>
</file>