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3" r:id="rId4"/>
    <p:sldId id="264" r:id="rId5"/>
    <p:sldId id="267" r:id="rId6"/>
    <p:sldId id="265" r:id="rId7"/>
    <p:sldId id="266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913" y="28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313052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Koloběh důležitého biogenního prvku v přírodě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Dusík, mikroorganismy,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bakterie, metabolismus, ledek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Koloběh dusíku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VY_32_INOVACE_23_449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112474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Biochemické cykly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916832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Základní fungování a existence ekosystémů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Pohyb biogenních prvků a sloučenin mezi anorganickým a organickým prostředím tj. mezi litosférou, hydrosférou, atmosférou a biosférou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Realizace v rámci živé a neživé složky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Základní biogenní prvky: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Uhlík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Dusík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Fosfor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Síra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Biogenní kationty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Kyslík, vodík a voda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35125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Koloběh dusíku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916832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046" y="1916832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/>
              <a:t>d</a:t>
            </a:r>
            <a:r>
              <a:rPr lang="cs-CZ" sz="2000" dirty="0" smtClean="0"/>
              <a:t>usík (N) – nejhojnější plynný prvek zemské atmosféry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jako volný N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tvoří cca 76 % objemu všech plynů v ovzduší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 ovzduší jsou i ostatní plyny obsahující dusík např.: oxid dusný N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O, oxid dusnatý NO, oxid dusičitý NO</a:t>
            </a:r>
            <a:r>
              <a:rPr lang="cs-CZ" sz="2000" baseline="-25000" dirty="0" smtClean="0"/>
              <a:t>2</a:t>
            </a:r>
            <a:r>
              <a:rPr lang="cs-CZ" sz="2000" dirty="0"/>
              <a:t> </a:t>
            </a:r>
            <a:r>
              <a:rPr lang="cs-CZ" sz="2000" dirty="0" smtClean="0"/>
              <a:t>a amoniak NH</a:t>
            </a:r>
            <a:r>
              <a:rPr lang="cs-CZ" sz="2000" baseline="-25000" dirty="0" smtClean="0"/>
              <a:t>3  </a:t>
            </a:r>
            <a:r>
              <a:rPr lang="cs-CZ" sz="2000" dirty="0" smtClean="0"/>
              <a:t>v malém množství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dusík je důležitý biogenní prvek, je součástí aminokyselin, bílkovin, nukleových kyselin (nositelů dědičné informace) a dalších látek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 horninách se vyskytuje ve formě ledků (dusičnan amonný)</a:t>
            </a:r>
            <a:endParaRPr lang="cs-CZ" sz="20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koloběh probíhá mezi atmosférou, </a:t>
            </a:r>
            <a:r>
              <a:rPr lang="cs-CZ" sz="2000" dirty="0" err="1" smtClean="0"/>
              <a:t>pedosférou</a:t>
            </a:r>
            <a:r>
              <a:rPr lang="cs-CZ" sz="2000" dirty="0" smtClean="0"/>
              <a:t> a organismy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 každé části ekosystému se dusík nachází v jiné formě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983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9675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Průběh cyklu dusíku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71997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772816"/>
            <a:ext cx="8865368" cy="501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19972"/>
            <a:ext cx="6353175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758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9675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Průběh cyklu dusíku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71997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772816"/>
            <a:ext cx="8865368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přeměna vzdušného dusíku rostlinami pomocí bakterií (</a:t>
            </a:r>
            <a:r>
              <a:rPr lang="cs-CZ" sz="2000" dirty="0" err="1" smtClean="0"/>
              <a:t>Azobakter</a:t>
            </a:r>
            <a:r>
              <a:rPr lang="cs-CZ" sz="2000" dirty="0" smtClean="0"/>
              <a:t>) na čpavek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rostliny přijímají dusík v podobě dusičnanů a amonných kationtů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nitráty přijaté rostlinami vstupují do biosyntetických reakcí a přeměňují se na organické součásti rostlin (aminokyseliny)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odtud přechází dusík do dalších organismů v podobě rostlinné potravy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rozkladem organické hmoty rostlin a živočichů se dostává dusík zpět do půdy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 půdě obsažené dusičnany jsou lehce rozpustné a cirkulují ve spodní vodě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dusíkaté látky se do prostředí dostávají také jako zplodiny metabolismu živočichů (exkrementy, moč)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 půdě je dusík vázán v humusu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 produkci dusíkatých látek přispívá vulkanická činnost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2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9675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Narušení koloběhu dusíku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856895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u="sng" dirty="0" smtClean="0"/>
              <a:t>Neúměrná aplikace dusíkatých hnojiv</a:t>
            </a:r>
          </a:p>
          <a:p>
            <a:endParaRPr lang="cs-CZ" sz="2000" u="sng" dirty="0" smtClean="0"/>
          </a:p>
          <a:p>
            <a:r>
              <a:rPr lang="cs-CZ" sz="2000" dirty="0" smtClean="0"/>
              <a:t>- statkové </a:t>
            </a:r>
          </a:p>
          <a:p>
            <a:r>
              <a:rPr lang="cs-CZ" sz="2000" dirty="0" smtClean="0"/>
              <a:t>- průmyslové (ledky)</a:t>
            </a:r>
          </a:p>
          <a:p>
            <a:r>
              <a:rPr lang="cs-CZ" sz="2000" dirty="0" smtClean="0"/>
              <a:t>- dusík z hnojiv je z půdy vyplavován do potoků, řek a jezer 	</a:t>
            </a:r>
          </a:p>
          <a:p>
            <a:r>
              <a:rPr lang="cs-CZ" sz="2000" dirty="0" smtClean="0"/>
              <a:t>- nepřirozené zvyšování obsahu živin tzv.  </a:t>
            </a:r>
            <a:r>
              <a:rPr lang="cs-CZ" sz="2000" b="1" dirty="0" smtClean="0"/>
              <a:t>Eutrofizace</a:t>
            </a:r>
          </a:p>
          <a:p>
            <a:r>
              <a:rPr lang="cs-CZ" sz="2000" dirty="0" smtClean="0"/>
              <a:t>- při nadměrném hnojení statkovými hnojivy únik čpavku do 	ovzduší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728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7019" y="1171478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Narušení koloběhu dusíku</a:t>
            </a:r>
          </a:p>
          <a:p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988840"/>
            <a:ext cx="84969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</a:t>
            </a:r>
            <a:r>
              <a:rPr lang="cs-CZ" sz="2000" u="sng" dirty="0" smtClean="0"/>
              <a:t>Spalovací procesy</a:t>
            </a:r>
          </a:p>
          <a:p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dusík za normální teploty netečný plyn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za vyšších teplot (přes 500 </a:t>
            </a:r>
            <a:r>
              <a:rPr lang="cs-CZ" sz="2000" baseline="30000" dirty="0" err="1" smtClean="0"/>
              <a:t>o</a:t>
            </a:r>
            <a:r>
              <a:rPr lang="cs-CZ" sz="2000" dirty="0" err="1" smtClean="0"/>
              <a:t>C</a:t>
            </a:r>
            <a:r>
              <a:rPr lang="cs-CZ" sz="2000" dirty="0" smtClean="0"/>
              <a:t>) se slučuje s kyslíkem za vzniku plynných oxidů dusíku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některé z nich narušují ozonovou vrstvu nebo zesilují skleníkový efekt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také reagují s vodou na kyseliny – kyselé srážky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5729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6111" y="1765264"/>
            <a:ext cx="792088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 jaké formě se vyskytuje dusík v ovzduší?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Který živý organismus dokáže přijímat vzdušný dusík?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Čím narušuje člověk koloběh dusíku?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Který organismus se podílí na přechodu dusíku do půdy?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Napiš vzorce všech typů dusíkatých plynů v ovzduší.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jsou to tzv. ledky?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koloběh dusíku.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doc. RNDr. </a:t>
            </a:r>
            <a:r>
              <a:rPr lang="cs-CZ" sz="2000" dirty="0"/>
              <a:t>BRANIŠ, </a:t>
            </a:r>
            <a:r>
              <a:rPr lang="cs-CZ" sz="2000" dirty="0" smtClean="0"/>
              <a:t>CSc., </a:t>
            </a:r>
            <a:r>
              <a:rPr lang="cs-CZ" sz="2000" dirty="0"/>
              <a:t>Martin. </a:t>
            </a:r>
            <a:r>
              <a:rPr lang="cs-CZ" sz="2000" i="1" dirty="0"/>
              <a:t>Základy ekologie a ochrany životního prostředí</a:t>
            </a:r>
            <a:r>
              <a:rPr lang="cs-CZ" sz="2000" dirty="0"/>
              <a:t>. Praha: Informatorium, 2004, ISBN 80-7333-024-5.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ŠLEGR, Jiří; KISLINGER, František; LANÍKOVÁ, Jana. </a:t>
            </a:r>
            <a:r>
              <a:rPr lang="cs-CZ" sz="2000" i="1" dirty="0"/>
              <a:t>Ekologie a ochrana životního prostředí</a:t>
            </a:r>
            <a:r>
              <a:rPr lang="cs-CZ" sz="2000" dirty="0"/>
              <a:t>. Praha: Fortuna, 2005, ISBN 80-7168-828-2.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1336</TotalTime>
  <Words>596</Words>
  <Application>Microsoft Office PowerPoint</Application>
  <PresentationFormat>Předvádění na obrazovce (4:3)</PresentationFormat>
  <Paragraphs>114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74</cp:revision>
  <dcterms:created xsi:type="dcterms:W3CDTF">2010-11-01T23:40:31Z</dcterms:created>
  <dcterms:modified xsi:type="dcterms:W3CDTF">2013-11-04T05:58:41Z</dcterms:modified>
</cp:coreProperties>
</file>