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65" r:id="rId4"/>
    <p:sldId id="264" r:id="rId5"/>
    <p:sldId id="263" r:id="rId6"/>
    <p:sldId id="262" r:id="rId7"/>
    <p:sldId id="261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157" y="10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ommons.wikimedia.org/wiki/File:Atmosphere_layers-cs.sv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688135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Definice atmosféry a její složení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Atmosféra, plyny, gravitace, polétavé částečky, fotosyntéza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1.a2.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87660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Složení a funkce atmosféry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VY_32_INOVACE_23_451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96752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Atmosféra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878497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Plynný obal Země, udržovaný na místě zemskou gravitací, chrání pozemský život před sluneční a kosmickou radiací</a:t>
            </a:r>
          </a:p>
          <a:p>
            <a:endParaRPr lang="cs-CZ" dirty="0" smtClean="0"/>
          </a:p>
          <a:p>
            <a:r>
              <a:rPr lang="cs-CZ" u="sng" dirty="0"/>
              <a:t>Obsahuje</a:t>
            </a:r>
            <a:r>
              <a:rPr lang="cs-CZ" dirty="0"/>
              <a:t>: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celou </a:t>
            </a:r>
            <a:r>
              <a:rPr lang="cs-CZ" dirty="0"/>
              <a:t>řadu plynů,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vodní </a:t>
            </a:r>
            <a:r>
              <a:rPr lang="cs-CZ" dirty="0"/>
              <a:t>páru,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polétavé </a:t>
            </a:r>
            <a:r>
              <a:rPr lang="cs-CZ" dirty="0"/>
              <a:t>částečky (aerosol) v pevném i kapalném skupenství,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živé </a:t>
            </a:r>
            <a:r>
              <a:rPr lang="cs-CZ" dirty="0"/>
              <a:t>organismy nebo části jejich těl (vlákna mikroskopických hub, pylová zrnka, mikroorganismy)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a </a:t>
            </a:r>
            <a:r>
              <a:rPr lang="cs-CZ" dirty="0"/>
              <a:t>celou řadu znečišťujících </a:t>
            </a:r>
            <a:r>
              <a:rPr lang="cs-CZ" dirty="0" smtClean="0"/>
              <a:t>látek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  <a:p>
            <a:r>
              <a:rPr lang="cs-CZ" dirty="0" smtClean="0"/>
              <a:t>99,9 % objemu atmosféry tvoří tři plyny: dusík, kyslík a argon.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220951"/>
            <a:ext cx="792088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Vznik atmosféry země</a:t>
            </a:r>
          </a:p>
          <a:p>
            <a:endParaRPr lang="cs-CZ" sz="2400" b="1" dirty="0"/>
          </a:p>
          <a:p>
            <a:r>
              <a:rPr lang="cs-CZ" sz="2000" u="sng" dirty="0" smtClean="0"/>
              <a:t>Původní složení</a:t>
            </a:r>
            <a:r>
              <a:rPr lang="cs-CZ" sz="2000" dirty="0" smtClean="0"/>
              <a:t>: 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velmi chemicky rozdílné 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směs sopečných plynů z odplynění magmatu</a:t>
            </a:r>
          </a:p>
          <a:p>
            <a:endParaRPr lang="cs-CZ" sz="2000" dirty="0"/>
          </a:p>
          <a:p>
            <a:r>
              <a:rPr lang="cs-CZ" sz="2000" u="sng" dirty="0" smtClean="0"/>
              <a:t>Dnešní složení</a:t>
            </a:r>
            <a:r>
              <a:rPr lang="cs-CZ" sz="20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důsledek dlouhodobého procesu</a:t>
            </a:r>
          </a:p>
          <a:p>
            <a:pPr marL="342900" indent="-342900">
              <a:buFontTx/>
              <a:buChar char="-"/>
            </a:pPr>
            <a:r>
              <a:rPr lang="cs-CZ" sz="2000" dirty="0"/>
              <a:t>z</a:t>
            </a:r>
            <a:r>
              <a:rPr lang="cs-CZ" sz="2000" dirty="0" smtClean="0"/>
              <a:t>měna z rozvojem života 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rozšíření zelených řas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proces fotosyntézy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nárůst obsahu kyslíku na dnešní limit</a:t>
            </a:r>
          </a:p>
        </p:txBody>
      </p:sp>
    </p:spTree>
    <p:extLst>
      <p:ext uri="{BB962C8B-B14F-4D97-AF65-F5344CB8AC3E}">
        <p14:creationId xmlns:p14="http://schemas.microsoft.com/office/powerpoint/2010/main" val="19494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24744"/>
            <a:ext cx="8555876" cy="38133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Členění atmosféry </a:t>
            </a:r>
          </a:p>
          <a:p>
            <a:r>
              <a:rPr lang="cs-CZ" dirty="0" smtClean="0"/>
              <a:t>na základě teplotních charakteristik směrem od zemského povrchu do vesmírného prostoru:</a:t>
            </a:r>
          </a:p>
          <a:p>
            <a:endParaRPr lang="cs-CZ" dirty="0"/>
          </a:p>
          <a:p>
            <a:pPr marL="285750" indent="-285750">
              <a:lnSpc>
                <a:spcPct val="90000"/>
              </a:lnSpc>
              <a:buFontTx/>
              <a:buChar char="-"/>
            </a:pPr>
            <a:r>
              <a:rPr lang="cs-CZ" b="1" dirty="0" smtClean="0"/>
              <a:t>Troposféra</a:t>
            </a:r>
            <a:r>
              <a:rPr lang="cs-CZ" dirty="0"/>
              <a:t>: 8 – 15 km od povrchu</a:t>
            </a:r>
            <a:r>
              <a:rPr lang="cs-CZ" dirty="0" smtClean="0"/>
              <a:t>, teplota </a:t>
            </a:r>
            <a:r>
              <a:rPr lang="cs-CZ" dirty="0"/>
              <a:t>klesá se vzrůstající nadmořskou </a:t>
            </a:r>
            <a:r>
              <a:rPr lang="cs-CZ" dirty="0" smtClean="0"/>
              <a:t>výškou</a:t>
            </a:r>
          </a:p>
          <a:p>
            <a:pPr>
              <a:lnSpc>
                <a:spcPct val="90000"/>
              </a:lnSpc>
            </a:pPr>
            <a:endParaRPr lang="cs-CZ" dirty="0"/>
          </a:p>
          <a:p>
            <a:pPr marL="285750" indent="-285750">
              <a:lnSpc>
                <a:spcPct val="90000"/>
              </a:lnSpc>
              <a:buFontTx/>
              <a:buChar char="-"/>
            </a:pPr>
            <a:r>
              <a:rPr lang="cs-CZ" b="1" dirty="0" smtClean="0"/>
              <a:t>Stratosféra</a:t>
            </a:r>
            <a:r>
              <a:rPr lang="cs-CZ" dirty="0"/>
              <a:t>: do 50 – 55 km, </a:t>
            </a:r>
            <a:r>
              <a:rPr lang="cs-CZ" dirty="0" smtClean="0"/>
              <a:t>t = </a:t>
            </a:r>
            <a:r>
              <a:rPr lang="cs-CZ" dirty="0" smtClean="0">
                <a:cs typeface="Arial" charset="0"/>
              </a:rPr>
              <a:t>⁭↑  </a:t>
            </a:r>
            <a:r>
              <a:rPr lang="cs-CZ" dirty="0" err="1">
                <a:cs typeface="Arial" charset="0"/>
              </a:rPr>
              <a:t>nm</a:t>
            </a:r>
            <a:r>
              <a:rPr lang="cs-CZ" dirty="0">
                <a:cs typeface="Arial" charset="0"/>
              </a:rPr>
              <a:t> = </a:t>
            </a:r>
            <a:r>
              <a:rPr lang="cs-CZ" dirty="0" smtClean="0">
                <a:cs typeface="Arial" charset="0"/>
              </a:rPr>
              <a:t>⁭</a:t>
            </a:r>
            <a:r>
              <a:rPr lang="cs-CZ" dirty="0">
                <a:cs typeface="Arial" charset="0"/>
              </a:rPr>
              <a:t> </a:t>
            </a:r>
            <a:r>
              <a:rPr lang="cs-CZ" dirty="0" smtClean="0">
                <a:cs typeface="Arial" charset="0"/>
              </a:rPr>
              <a:t>↑</a:t>
            </a:r>
          </a:p>
          <a:p>
            <a:pPr>
              <a:lnSpc>
                <a:spcPct val="90000"/>
              </a:lnSpc>
            </a:pPr>
            <a:endParaRPr lang="cs-CZ" dirty="0">
              <a:cs typeface="Arial" charset="0"/>
            </a:endParaRPr>
          </a:p>
          <a:p>
            <a:pPr marL="285750" indent="-285750">
              <a:lnSpc>
                <a:spcPct val="90000"/>
              </a:lnSpc>
              <a:buFontTx/>
              <a:buChar char="-"/>
            </a:pPr>
            <a:r>
              <a:rPr lang="cs-CZ" b="1" dirty="0" smtClean="0"/>
              <a:t>Mezosféra</a:t>
            </a:r>
            <a:r>
              <a:rPr lang="cs-CZ" dirty="0"/>
              <a:t>: do 80 – 90 km, </a:t>
            </a:r>
            <a:r>
              <a:rPr lang="cs-CZ" dirty="0" smtClean="0"/>
              <a:t>t = </a:t>
            </a:r>
            <a:r>
              <a:rPr lang="cs-CZ" dirty="0">
                <a:cs typeface="Arial" charset="0"/>
              </a:rPr>
              <a:t>↓  </a:t>
            </a:r>
            <a:r>
              <a:rPr lang="cs-CZ" dirty="0" err="1">
                <a:cs typeface="Arial" charset="0"/>
              </a:rPr>
              <a:t>nm</a:t>
            </a:r>
            <a:r>
              <a:rPr lang="cs-CZ" dirty="0">
                <a:cs typeface="Arial" charset="0"/>
              </a:rPr>
              <a:t> = </a:t>
            </a:r>
            <a:r>
              <a:rPr lang="cs-CZ" dirty="0" smtClean="0">
                <a:cs typeface="Arial" charset="0"/>
              </a:rPr>
              <a:t>↑</a:t>
            </a:r>
          </a:p>
          <a:p>
            <a:pPr>
              <a:lnSpc>
                <a:spcPct val="90000"/>
              </a:lnSpc>
            </a:pPr>
            <a:endParaRPr lang="cs-CZ" dirty="0" smtClean="0">
              <a:cs typeface="Arial" charset="0"/>
            </a:endParaRPr>
          </a:p>
          <a:p>
            <a:pPr marL="285750" indent="-285750">
              <a:lnSpc>
                <a:spcPct val="90000"/>
              </a:lnSpc>
              <a:buFontTx/>
              <a:buChar char="-"/>
            </a:pPr>
            <a:r>
              <a:rPr lang="cs-CZ" b="1" dirty="0" smtClean="0"/>
              <a:t>Termosféra</a:t>
            </a:r>
            <a:r>
              <a:rPr lang="cs-CZ" dirty="0"/>
              <a:t>: cca do 400 </a:t>
            </a:r>
            <a:r>
              <a:rPr lang="cs-CZ" dirty="0" smtClean="0"/>
              <a:t>km, t = ↑ </a:t>
            </a:r>
            <a:r>
              <a:rPr lang="cs-CZ" dirty="0" err="1" smtClean="0"/>
              <a:t>nm</a:t>
            </a:r>
            <a:r>
              <a:rPr lang="cs-CZ" dirty="0" smtClean="0"/>
              <a:t> = ↑</a:t>
            </a:r>
          </a:p>
          <a:p>
            <a:pPr>
              <a:lnSpc>
                <a:spcPct val="90000"/>
              </a:lnSpc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dirty="0" smtClean="0"/>
              <a:t>-    </a:t>
            </a:r>
            <a:r>
              <a:rPr lang="cs-CZ" b="1" dirty="0" smtClean="0"/>
              <a:t>Exosféra</a:t>
            </a:r>
            <a:r>
              <a:rPr lang="cs-CZ" dirty="0"/>
              <a:t>: nad 400 </a:t>
            </a:r>
            <a:r>
              <a:rPr lang="cs-CZ" dirty="0" smtClean="0"/>
              <a:t>km, t = ↓ </a:t>
            </a:r>
            <a:r>
              <a:rPr lang="cs-CZ" dirty="0" err="1" smtClean="0"/>
              <a:t>nm</a:t>
            </a:r>
            <a:r>
              <a:rPr lang="cs-CZ" dirty="0" smtClean="0"/>
              <a:t> = ↑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418" y="999303"/>
            <a:ext cx="971550" cy="501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197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196752"/>
            <a:ext cx="86278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Základní složení vzduchu: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78 % dusíku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21 % kyslíku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0,03 % oxidu uhličitého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cca 1 % vzácných plynů (neon, argon, krypton a xenon)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708920"/>
            <a:ext cx="3960440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99792" y="5517232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Troposféra, spodní část zemské atmosféry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682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052736"/>
            <a:ext cx="8843908" cy="4930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Znečištění ovzduší: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1. Přírodními </a:t>
            </a:r>
            <a:r>
              <a:rPr lang="cs-CZ" dirty="0">
                <a:solidFill>
                  <a:srgbClr val="FF0000"/>
                </a:solidFill>
              </a:rPr>
              <a:t>procesy:</a:t>
            </a:r>
            <a:r>
              <a:rPr lang="cs-CZ" dirty="0"/>
              <a:t> SO</a:t>
            </a:r>
            <a:r>
              <a:rPr lang="cs-CZ" sz="1200" dirty="0"/>
              <a:t>2</a:t>
            </a:r>
            <a:r>
              <a:rPr lang="cs-CZ" dirty="0"/>
              <a:t>, </a:t>
            </a:r>
            <a:r>
              <a:rPr lang="cs-CZ" dirty="0" err="1"/>
              <a:t>NO</a:t>
            </a:r>
            <a:r>
              <a:rPr lang="cs-CZ" sz="1400" dirty="0" err="1"/>
              <a:t>x</a:t>
            </a:r>
            <a:r>
              <a:rPr lang="cs-CZ" dirty="0"/>
              <a:t>, NH</a:t>
            </a:r>
            <a:r>
              <a:rPr lang="cs-CZ" sz="1400" dirty="0"/>
              <a:t>3</a:t>
            </a:r>
            <a:r>
              <a:rPr lang="cs-CZ" dirty="0"/>
              <a:t>, CH</a:t>
            </a:r>
            <a:r>
              <a:rPr lang="cs-CZ" sz="1200" dirty="0"/>
              <a:t>4</a:t>
            </a:r>
          </a:p>
          <a:p>
            <a:pPr>
              <a:buFontTx/>
              <a:buChar char="-"/>
            </a:pPr>
            <a:r>
              <a:rPr lang="cs-CZ" dirty="0" smtClean="0"/>
              <a:t> oceán</a:t>
            </a:r>
            <a:r>
              <a:rPr lang="cs-CZ" dirty="0"/>
              <a:t>: pohlcuje i vydává CO</a:t>
            </a:r>
            <a:r>
              <a:rPr lang="cs-CZ" sz="1200" dirty="0"/>
              <a:t>2</a:t>
            </a:r>
            <a:r>
              <a:rPr lang="cs-CZ" dirty="0"/>
              <a:t>, zdroj N</a:t>
            </a:r>
            <a:r>
              <a:rPr lang="cs-CZ" sz="1200" dirty="0"/>
              <a:t>2</a:t>
            </a:r>
            <a:r>
              <a:rPr lang="cs-CZ" dirty="0"/>
              <a:t>O, H</a:t>
            </a:r>
            <a:r>
              <a:rPr lang="cs-CZ" sz="1200" dirty="0"/>
              <a:t>2</a:t>
            </a:r>
            <a:r>
              <a:rPr lang="cs-CZ" dirty="0"/>
              <a:t>S, a </a:t>
            </a:r>
            <a:r>
              <a:rPr lang="cs-CZ" dirty="0" err="1"/>
              <a:t>HCl</a:t>
            </a:r>
            <a:r>
              <a:rPr lang="cs-CZ" dirty="0"/>
              <a:t>, který je uvolňován z mořské soli</a:t>
            </a:r>
          </a:p>
          <a:p>
            <a:pPr>
              <a:buFontTx/>
              <a:buChar char="-"/>
            </a:pPr>
            <a:r>
              <a:rPr lang="cs-CZ" u="sng" dirty="0" smtClean="0"/>
              <a:t> </a:t>
            </a:r>
            <a:r>
              <a:rPr lang="cs-CZ" dirty="0" smtClean="0"/>
              <a:t>vegetace</a:t>
            </a:r>
            <a:r>
              <a:rPr lang="cs-CZ" dirty="0"/>
              <a:t>: CO</a:t>
            </a:r>
            <a:r>
              <a:rPr lang="cs-CZ" sz="1200" dirty="0"/>
              <a:t>2</a:t>
            </a:r>
            <a:r>
              <a:rPr lang="cs-CZ" dirty="0"/>
              <a:t>, O</a:t>
            </a:r>
            <a:r>
              <a:rPr lang="cs-CZ" sz="1200" dirty="0"/>
              <a:t>2</a:t>
            </a:r>
            <a:r>
              <a:rPr lang="cs-CZ" dirty="0"/>
              <a:t>, CH</a:t>
            </a:r>
            <a:r>
              <a:rPr lang="cs-CZ" sz="1200" dirty="0"/>
              <a:t>4</a:t>
            </a:r>
            <a:r>
              <a:rPr lang="cs-CZ" dirty="0"/>
              <a:t>, CO, aldehydy, ketony, terpeny apod., těkavé </a:t>
            </a:r>
            <a:r>
              <a:rPr lang="cs-CZ" dirty="0" smtClean="0"/>
              <a:t>organické </a:t>
            </a:r>
            <a:r>
              <a:rPr lang="cs-CZ" dirty="0"/>
              <a:t>látky</a:t>
            </a:r>
          </a:p>
          <a:p>
            <a:pPr>
              <a:buFontTx/>
              <a:buChar char="-"/>
            </a:pPr>
            <a:r>
              <a:rPr lang="cs-CZ" dirty="0" smtClean="0"/>
              <a:t> vulkanická </a:t>
            </a:r>
            <a:r>
              <a:rPr lang="cs-CZ" dirty="0"/>
              <a:t>činnost: SO</a:t>
            </a:r>
            <a:r>
              <a:rPr lang="cs-CZ" sz="1200" dirty="0"/>
              <a:t>2</a:t>
            </a:r>
            <a:r>
              <a:rPr lang="cs-CZ" dirty="0"/>
              <a:t>, CO</a:t>
            </a:r>
            <a:r>
              <a:rPr lang="cs-CZ" sz="1200" dirty="0"/>
              <a:t>2</a:t>
            </a:r>
            <a:r>
              <a:rPr lang="cs-CZ" dirty="0"/>
              <a:t>, </a:t>
            </a:r>
            <a:r>
              <a:rPr lang="cs-CZ" dirty="0" err="1"/>
              <a:t>HCl</a:t>
            </a:r>
            <a:r>
              <a:rPr lang="cs-CZ" dirty="0"/>
              <a:t>, NH</a:t>
            </a:r>
            <a:r>
              <a:rPr lang="cs-CZ" sz="1200" dirty="0"/>
              <a:t>4</a:t>
            </a:r>
            <a:r>
              <a:rPr lang="cs-CZ" dirty="0"/>
              <a:t>, prašný aerosol</a:t>
            </a:r>
          </a:p>
          <a:p>
            <a:pPr>
              <a:buFontTx/>
              <a:buChar char="-"/>
            </a:pPr>
            <a:r>
              <a:rPr lang="cs-CZ" dirty="0" smtClean="0"/>
              <a:t> činnost </a:t>
            </a:r>
            <a:r>
              <a:rPr lang="cs-CZ" dirty="0"/>
              <a:t>mikroorganismů: H</a:t>
            </a:r>
            <a:r>
              <a:rPr lang="cs-CZ" sz="1200" dirty="0"/>
              <a:t>2</a:t>
            </a:r>
            <a:r>
              <a:rPr lang="cs-CZ" dirty="0"/>
              <a:t>S, N</a:t>
            </a:r>
            <a:r>
              <a:rPr lang="cs-CZ" sz="1200" dirty="0"/>
              <a:t>2</a:t>
            </a:r>
            <a:r>
              <a:rPr lang="cs-CZ" dirty="0"/>
              <a:t>O, </a:t>
            </a:r>
            <a:r>
              <a:rPr lang="cs-CZ" dirty="0" smtClean="0"/>
              <a:t>CH</a:t>
            </a:r>
            <a:r>
              <a:rPr lang="cs-CZ" sz="1200" dirty="0" smtClean="0"/>
              <a:t>4</a:t>
            </a:r>
          </a:p>
          <a:p>
            <a:pPr>
              <a:buFontTx/>
              <a:buChar char="-"/>
            </a:pPr>
            <a:endParaRPr lang="cs-CZ" sz="1200" dirty="0"/>
          </a:p>
          <a:p>
            <a:r>
              <a:rPr lang="cs-CZ" dirty="0" smtClean="0">
                <a:solidFill>
                  <a:srgbClr val="FF0000"/>
                </a:solidFill>
              </a:rPr>
              <a:t>2. Antropogenní </a:t>
            </a:r>
            <a:r>
              <a:rPr lang="cs-CZ" dirty="0">
                <a:solidFill>
                  <a:srgbClr val="FF0000"/>
                </a:solidFill>
              </a:rPr>
              <a:t>zdroje</a:t>
            </a:r>
            <a:r>
              <a:rPr lang="cs-CZ" dirty="0"/>
              <a:t>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spalování </a:t>
            </a:r>
            <a:r>
              <a:rPr lang="cs-CZ" dirty="0"/>
              <a:t>fosilních paliv,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tepelné </a:t>
            </a:r>
            <a:r>
              <a:rPr lang="cs-CZ" dirty="0"/>
              <a:t>elektrárny, motorová vozidla,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vypalování </a:t>
            </a:r>
            <a:r>
              <a:rPr lang="cs-CZ" dirty="0"/>
              <a:t>lesů,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nevhodné </a:t>
            </a:r>
            <a:r>
              <a:rPr lang="cs-CZ" dirty="0"/>
              <a:t>obdělávání půdy,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skládky </a:t>
            </a:r>
            <a:r>
              <a:rPr lang="cs-CZ" dirty="0"/>
              <a:t>odpadů, 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vojenské </a:t>
            </a:r>
            <a:r>
              <a:rPr lang="cs-CZ" dirty="0"/>
              <a:t>zbraně</a:t>
            </a:r>
          </a:p>
          <a:p>
            <a:pPr>
              <a:buFontTx/>
              <a:buChar char="-"/>
            </a:pPr>
            <a:endParaRPr lang="cs-CZ" sz="1200" dirty="0"/>
          </a:p>
          <a:p>
            <a:pPr>
              <a:lnSpc>
                <a:spcPct val="8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911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1052736"/>
            <a:ext cx="878497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3. Fyzikální </a:t>
            </a:r>
            <a:r>
              <a:rPr lang="cs-CZ" u="sng" dirty="0">
                <a:solidFill>
                  <a:srgbClr val="FF0000"/>
                </a:solidFill>
              </a:rPr>
              <a:t>faktory</a:t>
            </a:r>
            <a:r>
              <a:rPr lang="cs-CZ" u="sng" dirty="0" smtClean="0">
                <a:solidFill>
                  <a:srgbClr val="FF0000"/>
                </a:solidFill>
              </a:rPr>
              <a:t>:</a:t>
            </a:r>
          </a:p>
          <a:p>
            <a:endParaRPr lang="cs-CZ" u="sng" dirty="0">
              <a:solidFill>
                <a:srgbClr val="FF0000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u="sng" dirty="0" smtClean="0"/>
              <a:t>Tepelné </a:t>
            </a:r>
            <a:r>
              <a:rPr lang="cs-CZ" u="sng" dirty="0"/>
              <a:t>znečištění</a:t>
            </a:r>
            <a:r>
              <a:rPr lang="cs-CZ" dirty="0"/>
              <a:t>: nad velkými městy a průmyslovými centry – změna klimatických </a:t>
            </a:r>
            <a:r>
              <a:rPr lang="cs-CZ" dirty="0" smtClean="0"/>
              <a:t>poměrů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u="sng" dirty="0" smtClean="0"/>
              <a:t>Vlivy </a:t>
            </a:r>
            <a:r>
              <a:rPr lang="cs-CZ" u="sng" dirty="0"/>
              <a:t>hluku</a:t>
            </a:r>
            <a:r>
              <a:rPr lang="cs-CZ" dirty="0"/>
              <a:t>: původ v dopravě, využívání strojů a nástrojů a hlasitá reprodukce – vliv na zdraví člověka (při vyšší intenzitě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 smtClean="0"/>
              <a:t>-    </a:t>
            </a:r>
            <a:r>
              <a:rPr lang="cs-CZ" u="sng" dirty="0" smtClean="0"/>
              <a:t>Zdroje </a:t>
            </a:r>
            <a:r>
              <a:rPr lang="cs-CZ" u="sng" dirty="0"/>
              <a:t>radioaktivity</a:t>
            </a:r>
            <a:r>
              <a:rPr lang="cs-CZ" dirty="0"/>
              <a:t>: radon ze stavebního materiálu či geologického podloží, jaderné elektrárny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1261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</a:t>
            </a:r>
          </a:p>
          <a:p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Definice atmosféry.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Členění atmosféry od zemského povrchu do vesmírného prostoru?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Základní složení vzduchu?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Znečištění ovzduší činností člověka?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Jaké přírodní procesy se podílí na znečišťování ovzduší?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Vyjmenuj druhy fyzikálního znečištění ovzduší?</a:t>
            </a:r>
          </a:p>
          <a:p>
            <a:pPr marL="457200" indent="-457200">
              <a:buAutoNum type="arabicPeriod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0546" y="1944843"/>
            <a:ext cx="763284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TECNÒLEGS DE L'IES BISBAL.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19.4.2013]. Dostupný na WWW: </a:t>
            </a:r>
            <a:r>
              <a:rPr lang="cs-CZ" sz="1400" dirty="0" err="1"/>
              <a:t>Tecnòlegs</a:t>
            </a:r>
            <a:r>
              <a:rPr lang="cs-CZ" sz="1400" dirty="0"/>
              <a:t> de </a:t>
            </a:r>
            <a:r>
              <a:rPr lang="cs-CZ" sz="1400" dirty="0" err="1"/>
              <a:t>l'IES</a:t>
            </a:r>
            <a:r>
              <a:rPr lang="cs-CZ" sz="1400" dirty="0"/>
              <a:t> </a:t>
            </a:r>
            <a:r>
              <a:rPr lang="cs-CZ" sz="1400" dirty="0" err="1"/>
              <a:t>Bisbal</a:t>
            </a:r>
            <a:r>
              <a:rPr lang="cs-CZ" sz="1400" dirty="0"/>
              <a:t>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/>
              <a:t>ATMOSPHERE_LAYERS.SVG: NOAA &amp; USER:MYSID.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19.4.2013].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commons.wikimedia.org/wiki/File:Atmosphere_layers-cs.svg?uselang=cs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smtClean="0"/>
              <a:t>Vlastní tvorba 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764</TotalTime>
  <Words>634</Words>
  <Application>Microsoft Office PowerPoint</Application>
  <PresentationFormat>Předvádění na obrazovce (4:3)</PresentationFormat>
  <Paragraphs>134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49</cp:revision>
  <dcterms:created xsi:type="dcterms:W3CDTF">2010-11-01T23:40:31Z</dcterms:created>
  <dcterms:modified xsi:type="dcterms:W3CDTF">2013-11-04T05:59:36Z</dcterms:modified>
</cp:coreProperties>
</file>