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5" r:id="rId4"/>
    <p:sldId id="264" r:id="rId5"/>
    <p:sldId id="263" r:id="rId6"/>
    <p:sldId id="262" r:id="rId7"/>
    <p:sldId id="261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51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5019291"/>
              </p:ext>
            </p:extLst>
          </p:nvPr>
        </p:nvGraphicFramePr>
        <p:xfrm>
          <a:off x="750311" y="2060848"/>
          <a:ext cx="7560000" cy="36465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Vznik a vývoj ozonové vrstvy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Ozón, ultrafialové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záření, troposféra, stratosféra,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Dobsonovy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jednotky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2. ročník, žáci 15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Ozonová vrstva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VY_32_INOVACE_23_454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0794" y="1196752"/>
            <a:ext cx="828092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/>
              <a:t>OZON</a:t>
            </a:r>
          </a:p>
          <a:p>
            <a:endParaRPr lang="cs-CZ" u="sng" dirty="0" smtClean="0"/>
          </a:p>
          <a:p>
            <a:endParaRPr lang="cs-CZ" u="sng" dirty="0"/>
          </a:p>
          <a:p>
            <a:endParaRPr lang="cs-CZ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 ozonosféře ozon zachycuje UV záření</a:t>
            </a:r>
          </a:p>
          <a:p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 přízemní vrstvě působí velmi nepříznivě na rostliny. Způsobuje rozklad chlorofylu.</a:t>
            </a:r>
          </a:p>
          <a:p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U lidí poškozuje sliznice dýchacích cest a očí.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Vzniká fotochemickými reakcemi oxidů dusíku a kyslíku.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0794" y="119675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Vznik ozonového štítu Země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888236"/>
            <a:ext cx="4619204" cy="3845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54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7719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Mechanismus vzniku ozonové vrstvy</a:t>
            </a:r>
          </a:p>
          <a:p>
            <a:endParaRPr lang="cs-CZ" u="sng" dirty="0"/>
          </a:p>
          <a:p>
            <a:pPr marL="285750" indent="-285750">
              <a:buFontTx/>
              <a:buChar char="-"/>
            </a:pPr>
            <a:r>
              <a:rPr lang="cs-CZ" dirty="0" smtClean="0"/>
              <a:t>setkání UV záření s molekulami kyslíku ve stratosféře a svou energií je rozbíjí na jednotlivé atomy</a:t>
            </a:r>
          </a:p>
          <a:p>
            <a:r>
              <a:rPr lang="cs-CZ" dirty="0" smtClean="0"/>
              <a:t>      O</a:t>
            </a:r>
            <a:r>
              <a:rPr lang="cs-CZ" baseline="-25000" dirty="0" smtClean="0"/>
              <a:t>2</a:t>
            </a:r>
            <a:r>
              <a:rPr lang="cs-CZ" dirty="0" smtClean="0"/>
              <a:t> → O + O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reakce jednotlivých atomů kyslíku s okolními molekulami kyslíku za vzniku ozonu</a:t>
            </a:r>
          </a:p>
          <a:p>
            <a:r>
              <a:rPr lang="cs-CZ" dirty="0" smtClean="0"/>
              <a:t>      O + O</a:t>
            </a:r>
            <a:r>
              <a:rPr lang="cs-CZ" baseline="-25000" dirty="0" smtClean="0"/>
              <a:t>2 </a:t>
            </a:r>
            <a:r>
              <a:rPr lang="cs-CZ" dirty="0" smtClean="0"/>
              <a:t>→ 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Molekuly ozonu jsou další složkou UV záření opět rozbíjeny. Energie záření je využita na rozklad molekuly a mění se v teplo.</a:t>
            </a:r>
          </a:p>
          <a:p>
            <a:r>
              <a:rPr lang="cs-CZ" dirty="0" smtClean="0"/>
              <a:t>      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→ O + </a:t>
            </a:r>
            <a:r>
              <a:rPr lang="cs-CZ" dirty="0" smtClean="0"/>
              <a:t>O</a:t>
            </a:r>
            <a:r>
              <a:rPr lang="cs-CZ" baseline="-25000" dirty="0" smtClean="0"/>
              <a:t>2 </a:t>
            </a:r>
            <a:r>
              <a:rPr lang="cs-CZ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Oba děje vzniku a zániku ozonu jsou v rovnováze, ozonu tedy nepřibývá ani neubývá</a:t>
            </a:r>
          </a:p>
          <a:p>
            <a:pPr marL="285750" indent="-285750">
              <a:buFontTx/>
              <a:buChar char="-"/>
            </a:pPr>
            <a:r>
              <a:rPr lang="cs-CZ" b="1" dirty="0" smtClean="0"/>
              <a:t>Ozonový štít </a:t>
            </a:r>
            <a:r>
              <a:rPr lang="cs-CZ" dirty="0" smtClean="0"/>
              <a:t>Země není nějakou pevnou strukturou a stálou vrstvou určitého plynu, ale soustavou fotochemických reakcí atomů a molekul kyslíku podmíněných UV zářením.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47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268760"/>
            <a:ext cx="87129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Výskyt ozonu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Ve stratosféře 90 % – výška mezi 15 – 40 km nad zemským povrchem</a:t>
            </a:r>
          </a:p>
          <a:p>
            <a:pPr marL="342900" indent="-342900">
              <a:buAutoNum type="arabicPeriod"/>
            </a:pPr>
            <a:r>
              <a:rPr lang="cs-CZ" dirty="0" smtClean="0"/>
              <a:t>V troposféře 10 % - zde vzniká přirozeně především vlivem blesků</a:t>
            </a:r>
          </a:p>
          <a:p>
            <a:pPr marL="342900" indent="-342900">
              <a:buAutoNum type="arabicPeriod"/>
            </a:pPr>
            <a:endParaRPr lang="cs-CZ" dirty="0"/>
          </a:p>
          <a:p>
            <a:r>
              <a:rPr lang="cs-CZ" u="sng" dirty="0" smtClean="0"/>
              <a:t>Měření ozonu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Obsah se měří v tzv. </a:t>
            </a:r>
            <a:r>
              <a:rPr lang="cs-CZ" dirty="0" err="1" smtClean="0"/>
              <a:t>Dobsonových</a:t>
            </a:r>
            <a:r>
              <a:rPr lang="cs-CZ" dirty="0" smtClean="0"/>
              <a:t> jednotkách (DU). Sto </a:t>
            </a:r>
            <a:r>
              <a:rPr lang="cs-CZ" dirty="0" err="1" smtClean="0"/>
              <a:t>Dobsonových</a:t>
            </a:r>
            <a:r>
              <a:rPr lang="cs-CZ" dirty="0" smtClean="0"/>
              <a:t> jednotek odpovídá pomyslnému sloupci ozonu při povrchu Země o síle 1 mm.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63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9596" y="977137"/>
            <a:ext cx="87719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Poškozování ozonové vrstvy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1. Přírodní jevy</a:t>
            </a: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stratosférické bouře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výbuchy sopek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sluneční protonové bouře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průlety meteoritů</a:t>
            </a:r>
          </a:p>
          <a:p>
            <a:endParaRPr lang="cs-CZ" dirty="0" smtClean="0"/>
          </a:p>
          <a:p>
            <a:r>
              <a:rPr lang="cs-CZ" dirty="0" smtClean="0"/>
              <a:t>2. Činnost člověka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zkoušky jaderných zbraní v atmosféře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průlety letadel ve vyšších vrstvách troposféry i ve stratosféře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produkce </a:t>
            </a:r>
            <a:r>
              <a:rPr lang="cs-CZ" dirty="0" err="1" smtClean="0"/>
              <a:t>halogenuhlovodíků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268760"/>
            <a:ext cx="2304256" cy="1649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894" y="985262"/>
            <a:ext cx="2095500" cy="315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434" y="4190075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66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4838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Nebezpečné reakce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Chlor a další halogeny reagují s ozonem a způsobují jeho rozklad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Vznikají ozonové díry: zde proniká na povrch Země ve zvýšené míře UV záření a může poškodit rostlinné a živočišné tkáně nebo narušit proces fotosyntézy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24" y="2780928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31168" y="2780928"/>
            <a:ext cx="4909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Modrofialová oblast označuje ozonovou díru nad </a:t>
            </a:r>
            <a:r>
              <a:rPr lang="cs-CZ" dirty="0"/>
              <a:t>Antarktidou k 24. září 2006. Oblast má rozlohu 27,3 mil. km² (srovnatelná s rozlohou Afriky)</a:t>
            </a:r>
          </a:p>
        </p:txBody>
      </p:sp>
    </p:spTree>
    <p:extLst>
      <p:ext uri="{BB962C8B-B14F-4D97-AF65-F5344CB8AC3E}">
        <p14:creationId xmlns:p14="http://schemas.microsoft.com/office/powerpoint/2010/main" val="320174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765265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mechanismus vzniku ozonové vrstvy?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 jakých jednotkách se měří obsah ozonu v atmosféře?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Napiš vzorec molekuly ozonu.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Jaké druhy ozonu znáš?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Které přírodní jevy narušují ozonovou vrstvu?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Čím poškozuje ozonovou vrstvu člověk?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GREG LUNDEEN. </a:t>
            </a:r>
            <a:r>
              <a:rPr lang="cs-CZ" sz="1200" i="1" dirty="0"/>
              <a:t>{{http://www.srh.noaa.gov/</a:t>
            </a:r>
            <a:r>
              <a:rPr lang="cs-CZ" sz="1200" i="1" dirty="0" err="1"/>
              <a:t>elp</a:t>
            </a:r>
            <a:r>
              <a:rPr lang="cs-CZ" sz="1200" i="1" dirty="0"/>
              <a:t>/</a:t>
            </a:r>
            <a:r>
              <a:rPr lang="cs-CZ" sz="1200" i="1" dirty="0" err="1"/>
              <a:t>swww</a:t>
            </a:r>
            <a:r>
              <a:rPr lang="cs-CZ" sz="1200" i="1" dirty="0"/>
              <a:t>/v8n1/Chaparral%20Supercell%202.JPG}}</a:t>
            </a:r>
            <a:r>
              <a:rPr lang="cs-CZ" sz="1200" dirty="0"/>
              <a:t> [online]. [cit. 17.4.2013]. Dostupný na WWW: http://commons.wikimedia.org/wiki/File:Chaparral_Supercell_2.JPG?uselang=cs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AUSTIN </a:t>
            </a:r>
            <a:r>
              <a:rPr lang="cs-CZ" sz="1200" dirty="0"/>
              <a:t>POST, USGS.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17.4.2013]. Dostupný na WWW: http://cs.wikipedia.org/wiki/Soubor:MSH80_eruption_mount_st_helens_05-18-80.jpg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H. RAAB (USER:VESTA).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17.4.2013]. Dostupný na WWW: http://cs.wikipedia.org/wiki/Soubor:SikhoteAlinMeteorite.jpg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doc. RNDr. BRANIŠ, CSc., Martin. </a:t>
            </a:r>
            <a:r>
              <a:rPr lang="cs-CZ" sz="1200" i="1" dirty="0"/>
              <a:t>Základy ekologie a ochrany životního prostředí</a:t>
            </a:r>
            <a:r>
              <a:rPr lang="cs-CZ" sz="1200" dirty="0"/>
              <a:t>. Praha: Informatorium, 2004, ISBN 80-7333-024-5. </a:t>
            </a:r>
          </a:p>
          <a:p>
            <a:endParaRPr lang="cs-CZ" sz="1200" dirty="0"/>
          </a:p>
          <a:p>
            <a:r>
              <a:rPr lang="cs-CZ" sz="1200" dirty="0"/>
              <a:t>ŠLEGR, Jiří; KISLINGER, František; LANÍKOVÁ, Jana. </a:t>
            </a:r>
            <a:r>
              <a:rPr lang="cs-CZ" sz="1200" i="1" dirty="0"/>
              <a:t>Ekologie a ochrana životního prostředí</a:t>
            </a:r>
            <a:r>
              <a:rPr lang="cs-CZ" sz="1200" dirty="0"/>
              <a:t>. Praha: Fortuna, 2005, ISBN 80-7168-828-2. </a:t>
            </a:r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785</TotalTime>
  <Words>634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53</cp:revision>
  <dcterms:created xsi:type="dcterms:W3CDTF">2010-11-01T23:40:31Z</dcterms:created>
  <dcterms:modified xsi:type="dcterms:W3CDTF">2013-11-04T11:19:26Z</dcterms:modified>
</cp:coreProperties>
</file>