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2" r:id="rId3"/>
    <p:sldId id="266" r:id="rId4"/>
    <p:sldId id="263" r:id="rId5"/>
    <p:sldId id="264" r:id="rId6"/>
    <p:sldId id="267" r:id="rId7"/>
    <p:sldId id="265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99501" autoAdjust="0"/>
  </p:normalViewPr>
  <p:slideViewPr>
    <p:cSldViewPr>
      <p:cViewPr>
        <p:scale>
          <a:sx n="119" d="100"/>
          <a:sy n="119" d="100"/>
        </p:scale>
        <p:origin x="-918" y="1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075201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Nástroje k udržitelnému rozvoji společnosti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Rozvoj, spotřeba, environmentální, osvěta, životní prostředí,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informace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Ekologie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Udržitelný rozvoj společnosti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VY_32_INOVACE_23_455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5608" y="1052736"/>
            <a:ext cx="88439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Trvale udržitelný rozvoj (TUR)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88569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n</a:t>
            </a:r>
            <a:r>
              <a:rPr lang="cs-CZ" dirty="0" smtClean="0"/>
              <a:t>ový </a:t>
            </a:r>
            <a:r>
              <a:rPr lang="cs-CZ" dirty="0"/>
              <a:t>typ hospodářského </a:t>
            </a:r>
            <a:r>
              <a:rPr lang="cs-CZ" dirty="0" smtClean="0"/>
              <a:t>vývoje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t</a:t>
            </a:r>
            <a:r>
              <a:rPr lang="cs-CZ" dirty="0" smtClean="0"/>
              <a:t>akový rozvoj společnosti, který umožní naplnit potřeby současné generace, aniž by snížil možnosti budoucích generací naplňovat jejich potřeby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dirty="0"/>
          </a:p>
          <a:p>
            <a:r>
              <a:rPr lang="cs-CZ" u="sng" dirty="0"/>
              <a:t>Zásady TUR</a:t>
            </a:r>
            <a:r>
              <a:rPr lang="cs-CZ" u="sng" dirty="0" smtClean="0"/>
              <a:t>:</a:t>
            </a:r>
          </a:p>
          <a:p>
            <a:endParaRPr lang="cs-CZ" dirty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/>
              <a:t>Nenarušovat ekosystémy tak, aby nebyl ohrožen život na </a:t>
            </a:r>
            <a:r>
              <a:rPr lang="cs-CZ" dirty="0" smtClean="0"/>
              <a:t>Zemi</a:t>
            </a:r>
          </a:p>
          <a:p>
            <a:pPr lvl="0"/>
            <a:endParaRPr lang="cs-CZ" dirty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/>
              <a:t>Ochraňovat biodiverzitu – zachování všech existujících </a:t>
            </a:r>
            <a:r>
              <a:rPr lang="cs-CZ" dirty="0" smtClean="0"/>
              <a:t>druhů</a:t>
            </a:r>
          </a:p>
          <a:p>
            <a:pPr lvl="0"/>
            <a:endParaRPr lang="cs-CZ" dirty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/>
              <a:t>Udržitelně využívat zdroje – půdu, pastviny, </a:t>
            </a:r>
            <a:r>
              <a:rPr lang="cs-CZ" dirty="0" smtClean="0"/>
              <a:t>rybníky</a:t>
            </a:r>
          </a:p>
          <a:p>
            <a:pPr lvl="0"/>
            <a:endParaRPr lang="cs-CZ" dirty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/>
              <a:t>Ekologické </a:t>
            </a:r>
            <a:r>
              <a:rPr lang="cs-CZ" dirty="0" smtClean="0"/>
              <a:t>vzdělávání</a:t>
            </a:r>
          </a:p>
          <a:p>
            <a:pPr lvl="0"/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6103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5608" y="1052736"/>
            <a:ext cx="88439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Trvale udržitelný rozvoj (TUR)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885698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pPr lvl="0"/>
            <a:endParaRPr lang="cs-CZ" dirty="0"/>
          </a:p>
          <a:p>
            <a:pPr lvl="0"/>
            <a:r>
              <a:rPr lang="cs-CZ" u="sng" dirty="0" smtClean="0"/>
              <a:t>Základní pilíře TUR</a:t>
            </a:r>
          </a:p>
          <a:p>
            <a:pPr lvl="0"/>
            <a:endParaRPr lang="cs-CZ" u="sng" dirty="0" smtClean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Ekonomický</a:t>
            </a:r>
            <a:r>
              <a:rPr lang="cs-CZ" dirty="0" smtClean="0"/>
              <a:t> – zvýšení materiální životní úrovně</a:t>
            </a:r>
          </a:p>
          <a:p>
            <a:pPr lvl="0"/>
            <a:endParaRPr lang="cs-CZ" dirty="0" smtClean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Environmentální</a:t>
            </a:r>
            <a:r>
              <a:rPr lang="cs-CZ" dirty="0" smtClean="0"/>
              <a:t> – ochrana složek životního prostředí, biologické diverzity, postupné zlepšování životních podmínek</a:t>
            </a:r>
          </a:p>
          <a:p>
            <a:pPr lvl="0"/>
            <a:endParaRPr lang="cs-CZ" dirty="0" smtClean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Sociální</a:t>
            </a:r>
            <a:r>
              <a:rPr lang="cs-CZ" dirty="0" smtClean="0"/>
              <a:t> – zmírnění a odstranění chudoby, zachování kulturní diverzity, odstranění národnostních konfliktů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9573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24182" y="1052736"/>
            <a:ext cx="856895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/>
              <a:t>Způsoby k dosažení TUR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 smtClean="0"/>
              <a:t>zvýšení </a:t>
            </a:r>
            <a:r>
              <a:rPr lang="cs-CZ" dirty="0"/>
              <a:t>recyklace surovin, omezení čerpání nových </a:t>
            </a:r>
            <a:r>
              <a:rPr lang="cs-CZ" dirty="0" smtClean="0"/>
              <a:t>surovin</a:t>
            </a:r>
          </a:p>
          <a:p>
            <a:pPr lvl="0"/>
            <a:endParaRPr lang="cs-CZ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 smtClean="0"/>
              <a:t>zvýšení </a:t>
            </a:r>
            <a:r>
              <a:rPr lang="cs-CZ" dirty="0"/>
              <a:t>účinnosti průmyslových a energetických </a:t>
            </a:r>
            <a:r>
              <a:rPr lang="cs-CZ" dirty="0" smtClean="0"/>
              <a:t>technologií</a:t>
            </a:r>
          </a:p>
          <a:p>
            <a:pPr lvl="0"/>
            <a:endParaRPr lang="cs-CZ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 smtClean="0"/>
              <a:t>snížení </a:t>
            </a:r>
            <a:r>
              <a:rPr lang="cs-CZ" dirty="0"/>
              <a:t>spotřeby energie zejména z fosilních </a:t>
            </a:r>
            <a:r>
              <a:rPr lang="cs-CZ" dirty="0" smtClean="0"/>
              <a:t>paliv</a:t>
            </a:r>
          </a:p>
          <a:p>
            <a:pPr lvl="0"/>
            <a:endParaRPr lang="cs-CZ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 smtClean="0"/>
              <a:t>zvýšení </a:t>
            </a:r>
            <a:r>
              <a:rPr lang="cs-CZ" dirty="0"/>
              <a:t>využívání hromadné </a:t>
            </a:r>
            <a:r>
              <a:rPr lang="cs-CZ" dirty="0" smtClean="0"/>
              <a:t>dopravy</a:t>
            </a:r>
          </a:p>
          <a:p>
            <a:pPr lvl="0"/>
            <a:endParaRPr lang="cs-CZ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 smtClean="0"/>
              <a:t>plánování </a:t>
            </a:r>
            <a:r>
              <a:rPr lang="cs-CZ" dirty="0"/>
              <a:t>rodiny v rozvojových </a:t>
            </a:r>
            <a:r>
              <a:rPr lang="cs-CZ" dirty="0" smtClean="0"/>
              <a:t>zemích</a:t>
            </a:r>
          </a:p>
          <a:p>
            <a:pPr lvl="0"/>
            <a:endParaRPr lang="cs-CZ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 smtClean="0"/>
              <a:t>změna </a:t>
            </a:r>
            <a:r>
              <a:rPr lang="cs-CZ" dirty="0"/>
              <a:t>způsobu spotřeby zboží a skladby potravin, omezení výroby předmětů na jedno </a:t>
            </a:r>
            <a:r>
              <a:rPr lang="cs-CZ" dirty="0" smtClean="0"/>
              <a:t>použití</a:t>
            </a:r>
          </a:p>
          <a:p>
            <a:pPr lvl="0"/>
            <a:endParaRPr lang="cs-CZ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 smtClean="0"/>
              <a:t>neplýtvání potravinami</a:t>
            </a:r>
          </a:p>
          <a:p>
            <a:pPr lvl="0"/>
            <a:endParaRPr lang="cs-CZ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 smtClean="0"/>
              <a:t>vysvětlování </a:t>
            </a:r>
            <a:r>
              <a:rPr lang="cs-CZ" dirty="0"/>
              <a:t>dopadů lidské činnosti na prostředí výchovou a osvětou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5493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24744"/>
            <a:ext cx="85689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/>
              <a:t>Nástroj společnosti k ochraně </a:t>
            </a:r>
            <a:r>
              <a:rPr lang="cs-CZ" u="sng" dirty="0" smtClean="0"/>
              <a:t>prostředí</a:t>
            </a:r>
          </a:p>
          <a:p>
            <a:endParaRPr lang="cs-CZ" dirty="0"/>
          </a:p>
          <a:p>
            <a:pPr marL="285750" lvl="0" indent="-285750">
              <a:buFont typeface="Wingdings" pitchFamily="2" charset="2"/>
              <a:buChar char="Ø"/>
            </a:pPr>
            <a:r>
              <a:rPr lang="cs-CZ" b="1" dirty="0"/>
              <a:t>Právní </a:t>
            </a:r>
            <a:r>
              <a:rPr lang="cs-CZ" b="1" dirty="0" smtClean="0"/>
              <a:t>normy</a:t>
            </a:r>
          </a:p>
          <a:p>
            <a:pPr lvl="0"/>
            <a:endParaRPr lang="cs-CZ" b="1" dirty="0"/>
          </a:p>
          <a:p>
            <a:pPr lvl="0"/>
            <a:r>
              <a:rPr lang="cs-CZ" dirty="0" smtClean="0"/>
              <a:t>-    zákony, vyhlášky </a:t>
            </a:r>
          </a:p>
          <a:p>
            <a:pPr lvl="0"/>
            <a:endParaRPr lang="cs-CZ" dirty="0" smtClean="0"/>
          </a:p>
          <a:p>
            <a:pPr marL="285750" lvl="0" indent="-285750">
              <a:buFontTx/>
              <a:buChar char="-"/>
            </a:pPr>
            <a:r>
              <a:rPr lang="cs-CZ" dirty="0" smtClean="0"/>
              <a:t>mají </a:t>
            </a:r>
            <a:r>
              <a:rPr lang="cs-CZ" dirty="0"/>
              <a:t>za úkol zabezpečit ochranu ŽP i zdraví před škodlivinami a stanovit limity, které není možno překročit při vypouštění látek do </a:t>
            </a:r>
            <a:r>
              <a:rPr lang="cs-CZ" dirty="0" smtClean="0"/>
              <a:t>prostředí </a:t>
            </a:r>
          </a:p>
          <a:p>
            <a:pPr marL="285750" lvl="0" indent="-285750">
              <a:buFontTx/>
              <a:buChar char="-"/>
            </a:pPr>
            <a:endParaRPr lang="cs-CZ" dirty="0" smtClean="0"/>
          </a:p>
          <a:p>
            <a:pPr marL="285750" lvl="0" indent="-285750">
              <a:buFontTx/>
              <a:buChar char="-"/>
            </a:pPr>
            <a:r>
              <a:rPr lang="cs-CZ" dirty="0" smtClean="0"/>
              <a:t>v</a:t>
            </a:r>
            <a:r>
              <a:rPr lang="cs-CZ" dirty="0"/>
              <a:t> zákonech musí být jasně určen postih a jeho </a:t>
            </a:r>
            <a:r>
              <a:rPr lang="cs-CZ" dirty="0" smtClean="0"/>
              <a:t>výše</a:t>
            </a:r>
          </a:p>
          <a:p>
            <a:pPr lvl="0"/>
            <a:endParaRPr lang="cs-CZ" dirty="0"/>
          </a:p>
          <a:p>
            <a:pPr marL="285750" lvl="0" indent="-285750">
              <a:buFont typeface="Wingdings" pitchFamily="2" charset="2"/>
              <a:buChar char="Ø"/>
            </a:pPr>
            <a:endParaRPr lang="cs-CZ" b="1" dirty="0" smtClean="0"/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8812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24744"/>
            <a:ext cx="856895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/>
              <a:t>Nástroj společnosti k ochraně prostředí</a:t>
            </a:r>
            <a:endParaRPr lang="cs-CZ" dirty="0"/>
          </a:p>
          <a:p>
            <a:pPr lvl="0"/>
            <a:endParaRPr lang="cs-CZ" dirty="0"/>
          </a:p>
          <a:p>
            <a:pPr marL="285750" lvl="0" indent="-285750">
              <a:buFont typeface="Wingdings" pitchFamily="2" charset="2"/>
              <a:buChar char="Ø"/>
            </a:pPr>
            <a:r>
              <a:rPr lang="cs-CZ" b="1" dirty="0"/>
              <a:t>Ekonomické </a:t>
            </a:r>
            <a:r>
              <a:rPr lang="cs-CZ" b="1" dirty="0" smtClean="0"/>
              <a:t>nástroje</a:t>
            </a:r>
          </a:p>
          <a:p>
            <a:pPr lvl="0"/>
            <a:endParaRPr lang="cs-CZ" b="1" dirty="0"/>
          </a:p>
          <a:p>
            <a:pPr marL="285750" lvl="0" indent="-285750">
              <a:buFontTx/>
              <a:buChar char="-"/>
            </a:pPr>
            <a:r>
              <a:rPr lang="cs-CZ" dirty="0" smtClean="0"/>
              <a:t>např</a:t>
            </a:r>
            <a:r>
              <a:rPr lang="cs-CZ" dirty="0"/>
              <a:t>. uložit nižší daně a cla za zboží a služby ekologicky šetrné a vyšší za zboží a služby </a:t>
            </a:r>
            <a:r>
              <a:rPr lang="cs-CZ" dirty="0" smtClean="0"/>
              <a:t> poškozující prostředí</a:t>
            </a:r>
          </a:p>
          <a:p>
            <a:pPr lvl="0"/>
            <a:endParaRPr lang="cs-CZ" dirty="0"/>
          </a:p>
          <a:p>
            <a:pPr marL="285750" lvl="0" indent="-285750">
              <a:buFontTx/>
              <a:buChar char="-"/>
            </a:pPr>
            <a:r>
              <a:rPr lang="cs-CZ" dirty="0" smtClean="0"/>
              <a:t>poskytovat </a:t>
            </a:r>
            <a:r>
              <a:rPr lang="cs-CZ" dirty="0"/>
              <a:t>půjčky s nízkými úroky pro zvedení prospěšných </a:t>
            </a:r>
            <a:r>
              <a:rPr lang="cs-CZ" dirty="0" smtClean="0"/>
              <a:t>technologií</a:t>
            </a:r>
          </a:p>
          <a:p>
            <a:pPr lvl="0"/>
            <a:endParaRPr lang="cs-CZ" dirty="0"/>
          </a:p>
          <a:p>
            <a:pPr marL="285750" lvl="0" indent="-285750">
              <a:buFontTx/>
              <a:buChar char="-"/>
            </a:pPr>
            <a:r>
              <a:rPr lang="cs-CZ" dirty="0" smtClean="0"/>
              <a:t>dotace </a:t>
            </a:r>
            <a:r>
              <a:rPr lang="cs-CZ" dirty="0"/>
              <a:t>hromadné </a:t>
            </a:r>
            <a:r>
              <a:rPr lang="cs-CZ" dirty="0" smtClean="0"/>
              <a:t>dopravě</a:t>
            </a:r>
          </a:p>
          <a:p>
            <a:pPr lvl="0"/>
            <a:endParaRPr lang="cs-CZ" dirty="0"/>
          </a:p>
          <a:p>
            <a:pPr marL="285750" lvl="0" indent="-285750">
              <a:buFontTx/>
              <a:buChar char="-"/>
            </a:pPr>
            <a:r>
              <a:rPr lang="cs-CZ" dirty="0" smtClean="0"/>
              <a:t>finanční </a:t>
            </a:r>
            <a:r>
              <a:rPr lang="cs-CZ" dirty="0"/>
              <a:t>podporu recyklačním </a:t>
            </a:r>
            <a:r>
              <a:rPr lang="cs-CZ" dirty="0" smtClean="0"/>
              <a:t>programům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-    podporu </a:t>
            </a:r>
            <a:r>
              <a:rPr lang="cs-CZ" dirty="0"/>
              <a:t>vědeckým projektům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4439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20580" y="1196752"/>
            <a:ext cx="87719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/>
              <a:t>Nástroj společnosti k ochraně prostředí</a:t>
            </a:r>
            <a:endParaRPr lang="cs-CZ" dirty="0"/>
          </a:p>
          <a:p>
            <a:pPr lvl="0"/>
            <a:endParaRPr lang="cs-CZ" b="1" dirty="0"/>
          </a:p>
          <a:p>
            <a:pPr marL="285750" lvl="0" indent="-285750">
              <a:buFont typeface="Wingdings" pitchFamily="2" charset="2"/>
              <a:buChar char="Ø"/>
            </a:pPr>
            <a:r>
              <a:rPr lang="cs-CZ" b="1" dirty="0" smtClean="0"/>
              <a:t>Informační nástroje</a:t>
            </a:r>
          </a:p>
          <a:p>
            <a:pPr lvl="0"/>
            <a:endParaRPr lang="cs-CZ" b="1" dirty="0"/>
          </a:p>
          <a:p>
            <a:pPr lvl="0"/>
            <a:r>
              <a:rPr lang="cs-CZ" dirty="0"/>
              <a:t>vzdělávání, výchova a osvětová činnost může přispívat k šíření informací o ochraně prostředí a významu přírodních dějů pro lidskou </a:t>
            </a:r>
            <a:r>
              <a:rPr lang="cs-CZ" dirty="0" smtClean="0"/>
              <a:t>společnost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marL="285750" lvl="0" indent="-285750">
              <a:buFont typeface="Wingdings" pitchFamily="2" charset="2"/>
              <a:buChar char="Ø"/>
            </a:pPr>
            <a:r>
              <a:rPr lang="cs-CZ" b="1" dirty="0"/>
              <a:t>Role </a:t>
            </a:r>
            <a:r>
              <a:rPr lang="cs-CZ" b="1" dirty="0" smtClean="0"/>
              <a:t>občana</a:t>
            </a:r>
          </a:p>
          <a:p>
            <a:pPr lvl="0"/>
            <a:endParaRPr lang="cs-CZ" b="1" dirty="0"/>
          </a:p>
          <a:p>
            <a:pPr lvl="0"/>
            <a:r>
              <a:rPr lang="cs-CZ" dirty="0"/>
              <a:t>nejdůležitější je vědomí a vůle každého občana a jeho způsob života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301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opakování</a:t>
            </a:r>
          </a:p>
          <a:p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dirty="0" smtClean="0"/>
              <a:t>Co znamená pojem trvale udržitelný rozvoj (TUR)?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Popiš zásady TUR.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Napiš způsoby k dosažení TUR.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Jaké znáš nástroje společnosti k ochraně životního prostředí?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doc. RNDr. BRANIŠ, CSc., Martin. </a:t>
            </a:r>
            <a:r>
              <a:rPr lang="cs-CZ" sz="2000" i="1" dirty="0"/>
              <a:t>Základy ekologie a ochrany životního prostředí</a:t>
            </a:r>
            <a:r>
              <a:rPr lang="cs-CZ" sz="2000" dirty="0"/>
              <a:t>. Praha: Informatorium, 2004, ISBN 80-7333-024-5. </a:t>
            </a:r>
          </a:p>
          <a:p>
            <a:endParaRPr lang="cs-CZ" sz="2000" dirty="0"/>
          </a:p>
          <a:p>
            <a:r>
              <a:rPr lang="cs-CZ" sz="2000" dirty="0"/>
              <a:t>ŠLEGR, Jiří; KISLINGER, František; LANÍKOVÁ, Jana. </a:t>
            </a:r>
            <a:r>
              <a:rPr lang="cs-CZ" sz="2000" i="1" dirty="0"/>
              <a:t>Ekologie a ochrana životního prostředí</a:t>
            </a:r>
            <a:r>
              <a:rPr lang="cs-CZ" sz="2000" dirty="0"/>
              <a:t>. Praha: Fortuna, 2005, ISBN 80-7168-828-2.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69724" y="4898776"/>
            <a:ext cx="530915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marL="342900" indent="-342900">
              <a:buFontTx/>
              <a:buChar char="-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812</TotalTime>
  <Words>353</Words>
  <Application>Microsoft Office PowerPoint</Application>
  <PresentationFormat>Předvádění na obrazovce (4:3)</PresentationFormat>
  <Paragraphs>146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Anna Mazáčová, Ing.</cp:lastModifiedBy>
  <cp:revision>53</cp:revision>
  <dcterms:created xsi:type="dcterms:W3CDTF">2010-11-01T23:40:31Z</dcterms:created>
  <dcterms:modified xsi:type="dcterms:W3CDTF">2013-11-04T06:01:21Z</dcterms:modified>
</cp:coreProperties>
</file>