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8" r:id="rId2"/>
    <p:sldId id="257" r:id="rId3"/>
    <p:sldId id="283" r:id="rId4"/>
    <p:sldId id="282" r:id="rId5"/>
    <p:sldId id="281" r:id="rId6"/>
    <p:sldId id="280" r:id="rId7"/>
    <p:sldId id="279" r:id="rId8"/>
    <p:sldId id="285" r:id="rId9"/>
    <p:sldId id="284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2895" autoAdjust="0"/>
  </p:normalViewPr>
  <p:slideViewPr>
    <p:cSldViewPr>
      <p:cViewPr>
        <p:scale>
          <a:sx n="100" d="100"/>
          <a:sy n="100" d="100"/>
        </p:scale>
        <p:origin x="-181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299821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s veličinou teplo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Teplo,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energie, teplota, měrné teplo, joule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Fyzika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Ivana Gajdošová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Doplňování myšlenkové mapy,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výpočty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854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Teplo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VY_32_INOVACE_11_220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1907703" y="2636912"/>
            <a:ext cx="5328592" cy="101566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chemeClr val="accent4">
                    <a:lumMod val="50000"/>
                  </a:schemeClr>
                </a:solidFill>
              </a:rPr>
              <a:t>TEPLO</a:t>
            </a:r>
            <a:endParaRPr lang="cs-CZ" sz="60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484784"/>
            <a:ext cx="7920880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Teplo Q  je určeno vnitřní energií, kterou při tepelné výměně odevzdá teplejší těleso tělesu chladnějšímu.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3356992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Jednotka tepla je joule </a:t>
            </a:r>
            <a:r>
              <a:rPr lang="cs-CZ" sz="2400" b="1" dirty="0" smtClean="0">
                <a:solidFill>
                  <a:srgbClr val="C00000"/>
                </a:solidFill>
              </a:rPr>
              <a:t>J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Gajdosova\AppData\Local\Microsoft\Windows\Temporary Internet Files\Content.IE5\Q81PDX27\MC9000787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263" y="3804171"/>
            <a:ext cx="1849473" cy="198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32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772816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Teplo, kterým se při tepelné výměně ohřeje 1 kg látky o 1 K je měrná tepelná kapacita </a:t>
            </a:r>
            <a:r>
              <a:rPr lang="cs-CZ" sz="2400" b="1" dirty="0" smtClean="0">
                <a:solidFill>
                  <a:srgbClr val="C00000"/>
                </a:solidFill>
              </a:rPr>
              <a:t>c</a:t>
            </a:r>
            <a:endParaRPr lang="cs-CZ" sz="2400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195736" y="2852747"/>
                <a:ext cx="4680520" cy="1559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6600" dirty="0"/>
                  <a:t> c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66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6600" i="1">
                            <a:latin typeface="Cambria Math"/>
                          </a:rPr>
                          <m:t>𝑄</m:t>
                        </m:r>
                      </m:num>
                      <m:den>
                        <m:r>
                          <a:rPr lang="cs-CZ" sz="6600" i="1">
                            <a:latin typeface="Cambria Math"/>
                          </a:rPr>
                          <m:t>𝑚</m:t>
                        </m:r>
                        <m:r>
                          <a:rPr lang="cs-CZ" sz="6600" i="1">
                            <a:latin typeface="Cambria Math"/>
                          </a:rPr>
                          <m:t>∆</m:t>
                        </m:r>
                        <m:r>
                          <a:rPr lang="cs-CZ" sz="6600" i="1">
                            <a:latin typeface="Cambria Math"/>
                          </a:rPr>
                          <m:t>𝑇</m:t>
                        </m:r>
                      </m:den>
                    </m:f>
                  </m:oMath>
                </a14:m>
                <a:endParaRPr lang="cs-CZ" sz="66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36" y="2852747"/>
                <a:ext cx="4680520" cy="1559401"/>
              </a:xfrm>
              <a:prstGeom prst="rect">
                <a:avLst/>
              </a:prstGeom>
              <a:blipFill rotWithShape="1">
                <a:blip r:embed="rId4"/>
                <a:stretch>
                  <a:fillRect b="-156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611560" y="4725144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 – měrná tepelná kapacita [J.kg¯¹.</a:t>
            </a:r>
            <a:r>
              <a:rPr lang="cs-CZ" dirty="0"/>
              <a:t> K</a:t>
            </a:r>
            <a:r>
              <a:rPr lang="cs-CZ" dirty="0" smtClean="0"/>
              <a:t>¯¹]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0362" y="4991258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Q – teplo </a:t>
            </a:r>
            <a:r>
              <a:rPr lang="cs-CZ" dirty="0"/>
              <a:t>[</a:t>
            </a:r>
            <a:r>
              <a:rPr lang="cs-CZ" dirty="0" smtClean="0"/>
              <a:t>J]</a:t>
            </a:r>
            <a:endParaRPr lang="cs-CZ" dirty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5229200"/>
            <a:ext cx="385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 – hmotnost [kg]</a:t>
            </a:r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5493751"/>
            <a:ext cx="385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 – termodynamická teplota [K]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814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268760"/>
            <a:ext cx="799288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Měrné tepelné kapacity látek mají různé hodnoty (najdeme je v tabulkách)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899828"/>
              </p:ext>
            </p:extLst>
          </p:nvPr>
        </p:nvGraphicFramePr>
        <p:xfrm>
          <a:off x="1691680" y="1772816"/>
          <a:ext cx="6096000" cy="388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LÁTKA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MĚRNÁ TEPELNÁ KAPACITA [J.kg¯¹. K¯¹]</a:t>
                      </a:r>
                    </a:p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voda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4 180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2 090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železo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450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měď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383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zinek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385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hliník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896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kyslík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917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zlato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129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1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931032" y="1260538"/>
            <a:ext cx="7272808" cy="70788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Voda má vysokou hodnotu měrné tepelné kapacity, proto se na jaře dlouho voda v nádržích ohřívá a na konci léta se pomalu ochlazuje.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5048" y="2276872"/>
            <a:ext cx="6984776" cy="92333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Teplota v mořích ovlivňuje podnebí. Přímořské oblasti mají teplá léta a mírné zimy, zatímco kontinentální podnebí má větší teplotní rozdíly mezi létem a zimou. (Například Londýn a Moskva)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5301208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Vodu proto využíváme k chlazení nebo při ústředním vytápění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Gajdosova\AppData\Local\Microsoft\Windows\Temporary Internet Files\Content.IE5\WFSI982S\MP9004000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616" y="3517091"/>
            <a:ext cx="2520545" cy="1679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17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051720" y="1916832"/>
            <a:ext cx="4464496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Q = </a:t>
            </a:r>
            <a:r>
              <a:rPr lang="cs-CZ" sz="3600" dirty="0" err="1" smtClean="0"/>
              <a:t>c.m</a:t>
            </a:r>
            <a:r>
              <a:rPr lang="cs-CZ" sz="3600" dirty="0" smtClean="0"/>
              <a:t>.</a:t>
            </a:r>
            <a:r>
              <a:rPr lang="el-GR" sz="3600" dirty="0" smtClean="0"/>
              <a:t>Δ</a:t>
            </a:r>
            <a:r>
              <a:rPr lang="cs-CZ" sz="3600" dirty="0" smtClean="0"/>
              <a:t>T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3429000"/>
            <a:ext cx="6552728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Teplo, které přijme chemicky stejnorodé těleso, je přímo úměrné hmotnosti tělesa a přírůstku teploty.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6467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412776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Příklad: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988840"/>
            <a:ext cx="7128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Kolik tepla přijalo při zahřívání 8 l vody, pokud se teplota zvýšila z 25°C na 80°C?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852936"/>
            <a:ext cx="73448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25000"/>
                  </a:schemeClr>
                </a:solidFill>
              </a:rPr>
              <a:t>m = 8 kg</a:t>
            </a:r>
          </a:p>
          <a:p>
            <a:r>
              <a:rPr lang="cs-CZ" sz="2000" dirty="0" smtClean="0">
                <a:solidFill>
                  <a:schemeClr val="bg2">
                    <a:lumMod val="25000"/>
                  </a:schemeClr>
                </a:solidFill>
              </a:rPr>
              <a:t>t₁ = 25°C</a:t>
            </a:r>
          </a:p>
          <a:p>
            <a:r>
              <a:rPr lang="cs-CZ" sz="2000" dirty="0" smtClean="0">
                <a:solidFill>
                  <a:schemeClr val="bg2">
                    <a:lumMod val="25000"/>
                  </a:schemeClr>
                </a:solidFill>
              </a:rPr>
              <a:t>t₂ = 80°C</a:t>
            </a:r>
          </a:p>
          <a:p>
            <a:r>
              <a:rPr lang="cs-CZ" sz="2000" dirty="0" smtClean="0">
                <a:solidFill>
                  <a:schemeClr val="bg2">
                    <a:lumMod val="25000"/>
                  </a:schemeClr>
                </a:solidFill>
              </a:rPr>
              <a:t>c = 4,2 .10³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chemeClr val="bg2">
                    <a:lumMod val="25000"/>
                  </a:schemeClr>
                </a:solidFill>
              </a:rPr>
              <a:t>J.kg¯¹</a:t>
            </a:r>
            <a:r>
              <a:rPr lang="cs-CZ" sz="2000" dirty="0">
                <a:solidFill>
                  <a:schemeClr val="bg2">
                    <a:lumMod val="25000"/>
                  </a:schemeClr>
                </a:solidFill>
              </a:rPr>
              <a:t>. </a:t>
            </a:r>
            <a:r>
              <a:rPr lang="cs-CZ" sz="2000" dirty="0" smtClean="0">
                <a:solidFill>
                  <a:schemeClr val="bg2">
                    <a:lumMod val="25000"/>
                  </a:schemeClr>
                </a:solidFill>
              </a:rPr>
              <a:t>K¯¹</a:t>
            </a:r>
            <a:endParaRPr lang="cs-CZ" sz="2000" dirty="0">
              <a:solidFill>
                <a:schemeClr val="bg2">
                  <a:lumMod val="25000"/>
                </a:schemeClr>
              </a:solidFill>
            </a:endParaRPr>
          </a:p>
          <a:p>
            <a:endParaRPr lang="cs-CZ" sz="20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10" name="Přímá spojnice 9"/>
          <p:cNvCxnSpPr/>
          <p:nvPr/>
        </p:nvCxnSpPr>
        <p:spPr>
          <a:xfrm>
            <a:off x="899592" y="4077072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99592" y="4293096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Q = </a:t>
            </a:r>
            <a:r>
              <a:rPr lang="cs-CZ" dirty="0" err="1"/>
              <a:t>c.m</a:t>
            </a:r>
            <a:r>
              <a:rPr lang="cs-CZ" dirty="0"/>
              <a:t>.</a:t>
            </a:r>
            <a:r>
              <a:rPr lang="el-GR" dirty="0"/>
              <a:t>Δ</a:t>
            </a:r>
            <a:r>
              <a:rPr lang="cs-CZ" dirty="0"/>
              <a:t>T</a:t>
            </a:r>
          </a:p>
          <a:p>
            <a:r>
              <a:rPr lang="cs-CZ" dirty="0"/>
              <a:t>Q = </a:t>
            </a:r>
            <a:r>
              <a:rPr lang="cs-CZ" dirty="0" err="1"/>
              <a:t>c.m</a:t>
            </a:r>
            <a:r>
              <a:rPr lang="cs-CZ" dirty="0" smtClean="0"/>
              <a:t>.(t₂ - t₁)</a:t>
            </a:r>
          </a:p>
          <a:p>
            <a:r>
              <a:rPr lang="cs-CZ" dirty="0" smtClean="0"/>
              <a:t>Q = 4,2.10³.8.(80 – 25) = 1 848.10³J = </a:t>
            </a:r>
            <a:r>
              <a:rPr lang="cs-CZ" b="1" dirty="0" smtClean="0"/>
              <a:t>1,848 MJ</a:t>
            </a:r>
            <a:endParaRPr lang="cs-CZ" b="1" dirty="0"/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99592" y="5589240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Voda přijala teplo </a:t>
            </a:r>
            <a:r>
              <a:rPr lang="cs-CZ" sz="2000" dirty="0"/>
              <a:t>1,848 </a:t>
            </a:r>
            <a:r>
              <a:rPr lang="cs-CZ" sz="2000" dirty="0" smtClean="0"/>
              <a:t>MJ.</a:t>
            </a:r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8981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48478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Zopakujme si: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988840"/>
            <a:ext cx="68407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000" dirty="0" smtClean="0"/>
              <a:t>Definujte měrnou tepelnou kapacitu.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 určíte teplo, přijaté při tepelné výměně?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Jaká je jednotka termodynamické teploty?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V jakých jednotkách měříme teplo?</a:t>
            </a:r>
          </a:p>
          <a:p>
            <a:pPr marL="457200" indent="-457200">
              <a:buAutoNum type="arabicParenR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5884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988840"/>
            <a:ext cx="777686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SVOBODA, Emanuel a kol. </a:t>
            </a:r>
            <a:r>
              <a:rPr lang="cs-CZ" i="1" dirty="0"/>
              <a:t>Přehled středoškolské fyziky</a:t>
            </a:r>
            <a:r>
              <a:rPr lang="cs-CZ" dirty="0"/>
              <a:t>. Praha: Prometheus, 1996, ISBN 80-7196-006-3</a:t>
            </a:r>
            <a:r>
              <a:rPr lang="cs-CZ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 </a:t>
            </a:r>
            <a:r>
              <a:rPr lang="cs-CZ" dirty="0"/>
              <a:t>Galerie MS Office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1999</TotalTime>
  <Words>495</Words>
  <Application>Microsoft Office PowerPoint</Application>
  <PresentationFormat>Předvádění na obrazovce (4:3)</PresentationFormat>
  <Paragraphs>108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222</cp:revision>
  <dcterms:created xsi:type="dcterms:W3CDTF">2010-11-01T23:40:31Z</dcterms:created>
  <dcterms:modified xsi:type="dcterms:W3CDTF">2013-11-04T12:39:32Z</dcterms:modified>
</cp:coreProperties>
</file>