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78" r:id="rId2"/>
    <p:sldId id="257" r:id="rId3"/>
    <p:sldId id="279" r:id="rId4"/>
    <p:sldId id="283" r:id="rId5"/>
    <p:sldId id="282" r:id="rId6"/>
    <p:sldId id="285" r:id="rId7"/>
    <p:sldId id="280" r:id="rId8"/>
    <p:sldId id="284" r:id="rId9"/>
    <p:sldId id="281" r:id="rId10"/>
    <p:sldId id="286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1812" y="-2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cs.wikipedia.org/wiki/Soubor:Tubular_heat_exchanger.png" TargetMode="External"/><Relationship Id="rId4" Type="http://schemas.openxmlformats.org/officeDocument/2006/relationships/hyperlink" Target="http://cs.wikipedia.org/wiki/Soubor:Kalorimetr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0945737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s výpočtem pro tepelnou výměnu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Tepelná výměna, teplo, kalorimetr, měrná tepelná kapacita, tepelný izolant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Fyzika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Ivana Gajdošová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Doplňování myšlenkové mapy,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výpočty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9854" y="99103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Kalorimetrická rovnice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VY_32_INOVACE_11_221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15616" y="2706221"/>
            <a:ext cx="676875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i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Kalorimetrická rovnice</a:t>
            </a:r>
            <a:endParaRPr lang="cs-CZ" sz="6000" b="1" i="1" u="sng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60" y="1340768"/>
            <a:ext cx="8136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Kalorimetrická rovnice řeší vztah pro tepelnou výměnu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52656" y="2444135"/>
            <a:ext cx="4038688" cy="707886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Q₁ = Q₂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3933056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Teplo přijaté je rovno teplu odevzdanému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94929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27584" y="1556792"/>
            <a:ext cx="712879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Protože pro výpočet tepla platí:	</a:t>
            </a:r>
          </a:p>
          <a:p>
            <a:r>
              <a:rPr lang="cs-CZ" sz="2400" dirty="0" smtClean="0"/>
              <a:t>Q₁ = m₁ c₁ (t - t₁)</a:t>
            </a:r>
          </a:p>
          <a:p>
            <a:r>
              <a:rPr lang="cs-CZ" sz="2400" dirty="0" smtClean="0"/>
              <a:t>Q₂ = m₂ c₂ (t₂ - t)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3356991"/>
            <a:ext cx="7056784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Získáme pro tepelnou výměnu vztah:</a:t>
            </a:r>
          </a:p>
          <a:p>
            <a:r>
              <a:rPr lang="cs-CZ" sz="3200" u="sng" dirty="0">
                <a:solidFill>
                  <a:schemeClr val="accent5">
                    <a:lumMod val="75000"/>
                  </a:schemeClr>
                </a:solidFill>
              </a:rPr>
              <a:t>m₁ c₁ (t - t₁</a:t>
            </a:r>
            <a:r>
              <a:rPr lang="cs-CZ" sz="3200" u="sng" dirty="0" smtClean="0">
                <a:solidFill>
                  <a:schemeClr val="accent5">
                    <a:lumMod val="75000"/>
                  </a:schemeClr>
                </a:solidFill>
              </a:rPr>
              <a:t>) = </a:t>
            </a:r>
            <a:r>
              <a:rPr lang="cs-CZ" sz="3200" u="sng" dirty="0">
                <a:solidFill>
                  <a:schemeClr val="accent5">
                    <a:lumMod val="75000"/>
                  </a:schemeClr>
                </a:solidFill>
              </a:rPr>
              <a:t>m₂ c₂ (t₂ - t)</a:t>
            </a:r>
          </a:p>
          <a:p>
            <a:endParaRPr lang="cs-CZ" sz="3200" dirty="0">
              <a:solidFill>
                <a:schemeClr val="accent5">
                  <a:lumMod val="75000"/>
                </a:schemeClr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6408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43608" y="1844824"/>
            <a:ext cx="69127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Na měření tepla používáme přístroj, který nazýváme </a:t>
            </a:r>
            <a:r>
              <a:rPr lang="cs-CZ" sz="2800" b="1" i="1" dirty="0" smtClean="0">
                <a:solidFill>
                  <a:srgbClr val="C00000"/>
                </a:solidFill>
              </a:rPr>
              <a:t>kalorimetr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4005064"/>
            <a:ext cx="79208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 kalorimetru probíhá tepelná výměna, při které se teplota kapaliny zvýší z teploty t₁ na teplotu t a teplota tělesa se sníží z teploty t₂ na teplotu t.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766059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800" y="1201177"/>
            <a:ext cx="4305300" cy="444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6908" y="900000"/>
            <a:ext cx="3494162" cy="46588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5576" y="5488499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Schéma kalorimetru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90406" y="5488499"/>
            <a:ext cx="22260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kalorimetr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1227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098" name="Picture 2" descr="C:\Users\Gajdosova\AppData\Local\Microsoft\Windows\Temporary Internet Files\Content.IE5\DW1ZHABZ\MC9003569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789040"/>
            <a:ext cx="893369" cy="1847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1412776"/>
            <a:ext cx="3168352" cy="175432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 některých případech je dobré vedení tepla žádané, jindy chceme tepelnou výměnu omezit. Potom používáme tepelné izolace – korek, polystyrén, vzduch, vakuum.</a:t>
            </a:r>
            <a:endParaRPr lang="cs-CZ" dirty="0"/>
          </a:p>
        </p:txBody>
      </p:sp>
      <p:pic>
        <p:nvPicPr>
          <p:cNvPr id="1026" name="Picture 2" descr="C:\Users\Gajdosova\AppData\Local\Microsoft\Windows\Temporary Internet Files\Content.IE5\Q81PDX27\MC90037071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3424" y="1196752"/>
            <a:ext cx="1091794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Gajdosova\AppData\Local\Microsoft\Windows\Temporary Internet Files\Content.IE5\WFSI982S\MC90003037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4479" y="3717032"/>
            <a:ext cx="1171346" cy="1844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940152" y="1700808"/>
            <a:ext cx="26642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rozvodu ústředního topení musíme zajistit dobré vedení.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4437112"/>
            <a:ext cx="33123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termosce užíváme jako izolaci mezi stěnami vakuum.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32240" y="4005064"/>
            <a:ext cx="20882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 dvojitých oknech je izolací vzduch mezi skly.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788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9350" y="1728788"/>
            <a:ext cx="4305300" cy="3400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71600" y="1196752"/>
            <a:ext cx="74168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Tepelný výměník </a:t>
            </a:r>
            <a:r>
              <a:rPr lang="cs-CZ" dirty="0"/>
              <a:t>je zařízení, které slouží k výměně energie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33517" y="5350752"/>
            <a:ext cx="86769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 výměníky se  </a:t>
            </a:r>
            <a:r>
              <a:rPr lang="cs-CZ" dirty="0"/>
              <a:t>setkáme u otopných soustav </a:t>
            </a:r>
            <a:r>
              <a:rPr lang="cs-CZ" dirty="0" smtClean="0"/>
              <a:t>, v chladničkách </a:t>
            </a:r>
            <a:r>
              <a:rPr lang="cs-CZ" dirty="0"/>
              <a:t>a v klimatizačních jednotkách. </a:t>
            </a:r>
          </a:p>
        </p:txBody>
      </p:sp>
    </p:spTree>
    <p:extLst>
      <p:ext uri="{BB962C8B-B14F-4D97-AF65-F5344CB8AC3E}">
        <p14:creationId xmlns:p14="http://schemas.microsoft.com/office/powerpoint/2010/main" val="3652745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412776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Úlohy: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835532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Jakou teplotu bude mít voda po smíchání 5 l o teplotě 60°C a10 l o teplotě 20°C?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611560" y="4011036"/>
                <a:ext cx="7560840" cy="21648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/>
                  <a:t>m₁ c₁ (t - t₁) = m₂ c₂ (t₂ - </a:t>
                </a:r>
                <a:r>
                  <a:rPr lang="cs-CZ" dirty="0" smtClean="0"/>
                  <a:t>t) </a:t>
                </a:r>
                <a:r>
                  <a:rPr lang="cs-CZ" dirty="0" smtClean="0">
                    <a:solidFill>
                      <a:srgbClr val="C00000"/>
                    </a:solidFill>
                  </a:rPr>
                  <a:t>měrnou tepelnou kapacitu můžeme vynechat</a:t>
                </a:r>
              </a:p>
              <a:p>
                <a:r>
                  <a:rPr lang="cs-CZ" dirty="0"/>
                  <a:t>m₁ </a:t>
                </a:r>
                <a:r>
                  <a:rPr lang="cs-CZ" dirty="0" smtClean="0"/>
                  <a:t>(</a:t>
                </a:r>
                <a:r>
                  <a:rPr lang="cs-CZ" dirty="0"/>
                  <a:t>t - t₁) = m₂ </a:t>
                </a:r>
                <a:r>
                  <a:rPr lang="cs-CZ" dirty="0" smtClean="0"/>
                  <a:t>(</a:t>
                </a:r>
                <a:r>
                  <a:rPr lang="cs-CZ" dirty="0"/>
                  <a:t>t₂ - t</a:t>
                </a:r>
                <a:r>
                  <a:rPr lang="cs-CZ" dirty="0" smtClean="0"/>
                  <a:t>)  </a:t>
                </a:r>
                <a:r>
                  <a:rPr lang="cs-CZ" dirty="0" smtClean="0">
                    <a:solidFill>
                      <a:srgbClr val="C00000"/>
                    </a:solidFill>
                  </a:rPr>
                  <a:t>roznásobíme závorky </a:t>
                </a:r>
                <a:endParaRPr lang="cs-CZ" dirty="0">
                  <a:solidFill>
                    <a:srgbClr val="C00000"/>
                  </a:solidFill>
                </a:endParaRPr>
              </a:p>
              <a:p>
                <a:r>
                  <a:rPr lang="cs-CZ" dirty="0" smtClean="0"/>
                  <a:t>m</a:t>
                </a:r>
                <a:r>
                  <a:rPr lang="cs-CZ" dirty="0"/>
                  <a:t>₁ </a:t>
                </a:r>
                <a:r>
                  <a:rPr lang="cs-CZ" dirty="0" smtClean="0"/>
                  <a:t>t -</a:t>
                </a:r>
                <a:r>
                  <a:rPr lang="cs-CZ" dirty="0"/>
                  <a:t> m₁ </a:t>
                </a:r>
                <a:r>
                  <a:rPr lang="cs-CZ" dirty="0" smtClean="0"/>
                  <a:t> </a:t>
                </a:r>
                <a:r>
                  <a:rPr lang="cs-CZ" dirty="0"/>
                  <a:t>t</a:t>
                </a:r>
                <a:r>
                  <a:rPr lang="cs-CZ" dirty="0" smtClean="0"/>
                  <a:t>₁ </a:t>
                </a:r>
                <a:r>
                  <a:rPr lang="cs-CZ" dirty="0"/>
                  <a:t>= m₂ </a:t>
                </a:r>
                <a:r>
                  <a:rPr lang="cs-CZ" dirty="0" smtClean="0"/>
                  <a:t>t</a:t>
                </a:r>
                <a:r>
                  <a:rPr lang="cs-CZ" dirty="0"/>
                  <a:t>₂ - m₂ </a:t>
                </a:r>
                <a:r>
                  <a:rPr lang="cs-CZ" dirty="0" smtClean="0"/>
                  <a:t>t </a:t>
                </a:r>
                <a:r>
                  <a:rPr lang="cs-CZ" dirty="0" smtClean="0">
                    <a:solidFill>
                      <a:srgbClr val="C00000"/>
                    </a:solidFill>
                  </a:rPr>
                  <a:t>výslednou teplotu převedeme ne jednu stranu</a:t>
                </a:r>
              </a:p>
              <a:p>
                <a:r>
                  <a:rPr lang="cs-CZ" dirty="0"/>
                  <a:t>m₁ t </a:t>
                </a:r>
                <a:r>
                  <a:rPr lang="cs-CZ" dirty="0" smtClean="0"/>
                  <a:t>+ </a:t>
                </a:r>
                <a:r>
                  <a:rPr lang="cs-CZ" dirty="0"/>
                  <a:t>m₂ </a:t>
                </a:r>
                <a:r>
                  <a:rPr lang="cs-CZ" dirty="0" smtClean="0"/>
                  <a:t>t= </a:t>
                </a:r>
                <a:r>
                  <a:rPr lang="cs-CZ" dirty="0"/>
                  <a:t>m₂ t₂ </a:t>
                </a:r>
                <a:r>
                  <a:rPr lang="cs-CZ" dirty="0" smtClean="0"/>
                  <a:t>+ </a:t>
                </a:r>
                <a:r>
                  <a:rPr lang="cs-CZ" dirty="0"/>
                  <a:t>m₁  t₁ </a:t>
                </a:r>
                <a:r>
                  <a:rPr lang="cs-CZ" dirty="0" smtClean="0">
                    <a:solidFill>
                      <a:srgbClr val="C00000"/>
                    </a:solidFill>
                  </a:rPr>
                  <a:t>vytkneme t</a:t>
                </a:r>
              </a:p>
              <a:p>
                <a:r>
                  <a:rPr lang="cs-CZ" dirty="0" smtClean="0"/>
                  <a:t> t(</a:t>
                </a:r>
                <a:r>
                  <a:rPr lang="cs-CZ" dirty="0"/>
                  <a:t>m₁ </a:t>
                </a:r>
                <a:r>
                  <a:rPr lang="cs-CZ" dirty="0" smtClean="0"/>
                  <a:t>+ m₂) = </a:t>
                </a:r>
                <a:r>
                  <a:rPr lang="cs-CZ" dirty="0"/>
                  <a:t>m₂ t₂ + m₁  t₁ </a:t>
                </a:r>
                <a:endParaRPr lang="cs-CZ" dirty="0" smtClean="0"/>
              </a:p>
              <a:p>
                <a:r>
                  <a:rPr lang="cs-CZ" dirty="0"/>
                  <a:t>t 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>
                            <a:latin typeface="Cambria Math"/>
                          </a:rPr>
                          <m:t>m</m:t>
                        </m:r>
                        <m:r>
                          <a:rPr lang="cs-CZ">
                            <a:latin typeface="Cambria Math"/>
                          </a:rPr>
                          <m:t>₂ </m:t>
                        </m:r>
                        <m:r>
                          <m:rPr>
                            <m:sty m:val="p"/>
                          </m:rPr>
                          <a:rPr lang="cs-CZ">
                            <a:latin typeface="Cambria Math"/>
                          </a:rPr>
                          <m:t>t</m:t>
                        </m:r>
                        <m:r>
                          <a:rPr lang="cs-CZ">
                            <a:latin typeface="Cambria Math"/>
                          </a:rPr>
                          <m:t>₂ + </m:t>
                        </m:r>
                        <m:r>
                          <m:rPr>
                            <m:sty m:val="p"/>
                          </m:rPr>
                          <a:rPr lang="cs-CZ">
                            <a:latin typeface="Cambria Math"/>
                          </a:rPr>
                          <m:t>m</m:t>
                        </m:r>
                        <m:r>
                          <a:rPr lang="cs-CZ">
                            <a:latin typeface="Cambria Math"/>
                          </a:rPr>
                          <m:t>₁  </m:t>
                        </m:r>
                        <m:r>
                          <m:rPr>
                            <m:sty m:val="p"/>
                          </m:rPr>
                          <a:rPr lang="cs-CZ">
                            <a:latin typeface="Cambria Math"/>
                          </a:rPr>
                          <m:t>t</m:t>
                        </m:r>
                        <m:r>
                          <a:rPr lang="cs-CZ">
                            <a:latin typeface="Cambria Math"/>
                          </a:rPr>
                          <m:t>₁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>
                            <a:latin typeface="Cambria Math"/>
                          </a:rPr>
                          <m:t>m</m:t>
                        </m:r>
                        <m:r>
                          <a:rPr lang="cs-CZ">
                            <a:latin typeface="Cambria Math"/>
                          </a:rPr>
                          <m:t>₁ + </m:t>
                        </m:r>
                        <m:r>
                          <m:rPr>
                            <m:sty m:val="p"/>
                          </m:rPr>
                          <a:rPr lang="cs-CZ">
                            <a:latin typeface="Cambria Math"/>
                          </a:rPr>
                          <m:t>m</m:t>
                        </m:r>
                        <m:r>
                          <a:rPr lang="cs-CZ">
                            <a:latin typeface="Cambria Math"/>
                          </a:rPr>
                          <m:t>₂</m:t>
                        </m:r>
                      </m:den>
                    </m:f>
                  </m:oMath>
                </a14:m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4011036"/>
                <a:ext cx="7560840" cy="2164888"/>
              </a:xfrm>
              <a:prstGeom prst="rect">
                <a:avLst/>
              </a:prstGeom>
              <a:blipFill rotWithShape="1">
                <a:blip r:embed="rId4"/>
                <a:stretch>
                  <a:fillRect l="-645" t="-14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683568" y="2348880"/>
            <a:ext cx="756084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m₁ </a:t>
            </a:r>
            <a:r>
              <a:rPr lang="cs-CZ" dirty="0" smtClean="0"/>
              <a:t>= 5 kg</a:t>
            </a:r>
          </a:p>
          <a:p>
            <a:r>
              <a:rPr lang="cs-CZ" dirty="0" smtClean="0"/>
              <a:t>m</a:t>
            </a:r>
            <a:r>
              <a:rPr lang="cs-CZ" dirty="0"/>
              <a:t>₂ </a:t>
            </a:r>
            <a:r>
              <a:rPr lang="cs-CZ" dirty="0" smtClean="0"/>
              <a:t>= 10 kg</a:t>
            </a:r>
          </a:p>
          <a:p>
            <a:r>
              <a:rPr lang="cs-CZ" dirty="0" smtClean="0"/>
              <a:t>t₁ </a:t>
            </a:r>
            <a:r>
              <a:rPr lang="cs-CZ" dirty="0"/>
              <a:t>= </a:t>
            </a:r>
            <a:r>
              <a:rPr lang="cs-CZ" dirty="0" smtClean="0"/>
              <a:t>60°C</a:t>
            </a:r>
          </a:p>
          <a:p>
            <a:r>
              <a:rPr lang="cs-CZ" dirty="0" smtClean="0"/>
              <a:t>t</a:t>
            </a:r>
            <a:r>
              <a:rPr lang="cs-CZ" dirty="0"/>
              <a:t>₂ </a:t>
            </a:r>
            <a:r>
              <a:rPr lang="cs-CZ" dirty="0" smtClean="0"/>
              <a:t>= 20°C</a:t>
            </a:r>
          </a:p>
          <a:p>
            <a:r>
              <a:rPr lang="cs-CZ" u="sng" dirty="0" smtClean="0"/>
              <a:t>c</a:t>
            </a:r>
            <a:r>
              <a:rPr lang="cs-CZ" u="sng" dirty="0"/>
              <a:t>₁ </a:t>
            </a:r>
            <a:r>
              <a:rPr lang="cs-CZ" u="sng" dirty="0" smtClean="0"/>
              <a:t>= c₂ (v obou případech jde o vodu, proto nemusíme dosazovat)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4585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412776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Úlohy: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835532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Jakou teplotu bude mít voda po smíchání 5 l o teplotě 60°C a10 l o teplotě 20°C?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646956" y="3789039"/>
                <a:ext cx="7560840" cy="20111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t 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>
                            <a:latin typeface="Cambria Math"/>
                          </a:rPr>
                          <m:t>m</m:t>
                        </m:r>
                        <m:r>
                          <a:rPr lang="cs-CZ">
                            <a:latin typeface="Cambria Math"/>
                          </a:rPr>
                          <m:t>₂ </m:t>
                        </m:r>
                        <m:r>
                          <m:rPr>
                            <m:sty m:val="p"/>
                          </m:rPr>
                          <a:rPr lang="cs-CZ">
                            <a:latin typeface="Cambria Math"/>
                          </a:rPr>
                          <m:t>t</m:t>
                        </m:r>
                        <m:r>
                          <a:rPr lang="cs-CZ">
                            <a:latin typeface="Cambria Math"/>
                          </a:rPr>
                          <m:t>₂ + </m:t>
                        </m:r>
                        <m:r>
                          <m:rPr>
                            <m:sty m:val="p"/>
                          </m:rPr>
                          <a:rPr lang="cs-CZ">
                            <a:latin typeface="Cambria Math"/>
                          </a:rPr>
                          <m:t>m</m:t>
                        </m:r>
                        <m:r>
                          <a:rPr lang="cs-CZ">
                            <a:latin typeface="Cambria Math"/>
                          </a:rPr>
                          <m:t>₁  </m:t>
                        </m:r>
                        <m:r>
                          <m:rPr>
                            <m:sty m:val="p"/>
                          </m:rPr>
                          <a:rPr lang="cs-CZ">
                            <a:latin typeface="Cambria Math"/>
                          </a:rPr>
                          <m:t>t</m:t>
                        </m:r>
                        <m:r>
                          <a:rPr lang="cs-CZ">
                            <a:latin typeface="Cambria Math"/>
                          </a:rPr>
                          <m:t>₁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>
                            <a:latin typeface="Cambria Math"/>
                          </a:rPr>
                          <m:t>m</m:t>
                        </m:r>
                        <m:r>
                          <a:rPr lang="cs-CZ">
                            <a:latin typeface="Cambria Math"/>
                          </a:rPr>
                          <m:t>₁ + </m:t>
                        </m:r>
                        <m:r>
                          <m:rPr>
                            <m:sty m:val="p"/>
                          </m:rPr>
                          <a:rPr lang="cs-CZ">
                            <a:latin typeface="Cambria Math"/>
                          </a:rPr>
                          <m:t>m</m:t>
                        </m:r>
                        <m:r>
                          <a:rPr lang="cs-CZ">
                            <a:latin typeface="Cambria Math"/>
                          </a:rPr>
                          <m:t>₂</m:t>
                        </m:r>
                      </m:den>
                    </m:f>
                  </m:oMath>
                </a14:m>
                <a:endParaRPr lang="cs-CZ" dirty="0" smtClean="0"/>
              </a:p>
              <a:p>
                <a:endParaRPr lang="cs-CZ" dirty="0"/>
              </a:p>
              <a:p>
                <a:r>
                  <a:rPr lang="cs-CZ" dirty="0"/>
                  <a:t>t 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10.</m:t>
                        </m:r>
                        <m:r>
                          <a:rPr lang="cs-CZ">
                            <a:latin typeface="Cambria Math"/>
                          </a:rPr>
                          <m:t> </m:t>
                        </m:r>
                        <m:r>
                          <a:rPr lang="cs-CZ" b="0" i="0" smtClean="0">
                            <a:latin typeface="Cambria Math"/>
                          </a:rPr>
                          <m:t>20</m:t>
                        </m:r>
                        <m:r>
                          <a:rPr lang="cs-CZ">
                            <a:latin typeface="Cambria Math"/>
                          </a:rPr>
                          <m:t> +</m:t>
                        </m:r>
                        <m:r>
                          <a:rPr lang="cs-CZ" b="0" i="0" smtClean="0">
                            <a:latin typeface="Cambria Math"/>
                          </a:rPr>
                          <m:t>5.</m:t>
                        </m:r>
                        <m:r>
                          <a:rPr lang="cs-CZ">
                            <a:latin typeface="Cambria Math"/>
                          </a:rPr>
                          <m:t> </m:t>
                        </m:r>
                        <m:r>
                          <a:rPr lang="cs-CZ" b="0" i="0" smtClean="0">
                            <a:latin typeface="Cambria Math"/>
                          </a:rPr>
                          <m:t>60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5</m:t>
                        </m:r>
                        <m:r>
                          <a:rPr lang="cs-CZ">
                            <a:latin typeface="Cambria Math"/>
                          </a:rPr>
                          <m:t> +</m:t>
                        </m:r>
                        <m:r>
                          <a:rPr lang="cs-CZ" b="0" i="0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:r>
                  <a:rPr lang="cs-CZ" b="1" u="sng" dirty="0" smtClean="0"/>
                  <a:t>33°C</a:t>
                </a:r>
              </a:p>
              <a:p>
                <a:endParaRPr lang="cs-CZ" b="1" u="sng" dirty="0"/>
              </a:p>
              <a:p>
                <a:r>
                  <a:rPr lang="cs-CZ" b="1" u="sng" dirty="0" smtClean="0"/>
                  <a:t>Výsledná teplota bude 33°C</a:t>
                </a:r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6956" y="3789039"/>
                <a:ext cx="7560840" cy="2011192"/>
              </a:xfrm>
              <a:prstGeom prst="rect">
                <a:avLst/>
              </a:prstGeom>
              <a:blipFill rotWithShape="1">
                <a:blip r:embed="rId4"/>
                <a:stretch>
                  <a:fillRect l="-6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611560" y="2420888"/>
            <a:ext cx="669674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m₁ = 5 kg</a:t>
            </a:r>
          </a:p>
          <a:p>
            <a:r>
              <a:rPr lang="cs-CZ" dirty="0"/>
              <a:t>m₂ = 10 kg</a:t>
            </a:r>
          </a:p>
          <a:p>
            <a:r>
              <a:rPr lang="cs-CZ" dirty="0"/>
              <a:t>t₁ = 60°C</a:t>
            </a:r>
          </a:p>
          <a:p>
            <a:r>
              <a:rPr lang="cs-CZ" u="sng" dirty="0"/>
              <a:t>t₂ = 20°C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0182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340768"/>
            <a:ext cx="7609484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SVOBODA</a:t>
            </a:r>
            <a:r>
              <a:rPr lang="cs-CZ" dirty="0"/>
              <a:t>, Emanuel a kol. </a:t>
            </a:r>
            <a:r>
              <a:rPr lang="cs-CZ" i="1" dirty="0"/>
              <a:t>Přehled středoškolské fyziky</a:t>
            </a:r>
            <a:r>
              <a:rPr lang="cs-CZ" dirty="0"/>
              <a:t>. Praha: Prometheus, 1996, ISBN 80-7196-006-3. 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MMMMM. wikipedia.cz [online]. [cit. 3.11.2013].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cs.wikipedia.org/wiki/Soubor:Kalorimetr.png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Zdroj: http://www.helago-cz.cz/product/kalorimetr-s-topnou-spiralou-1200-ml/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Galerie MS </a:t>
            </a:r>
            <a:r>
              <a:rPr lang="cs-CZ" dirty="0" smtClean="0"/>
              <a:t>Office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KOENB. wikipedia.cz [online]. [cit. 3.11.2013].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cs.wikipedia.org/wiki/Soubor:Tubular_heat_exchanger.png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LEPIL, Oldřich a kol. </a:t>
            </a:r>
            <a:r>
              <a:rPr lang="cs-CZ" i="1" dirty="0" smtClean="0"/>
              <a:t>Fyzika pro střední školy, I. díl. </a:t>
            </a:r>
            <a:r>
              <a:rPr lang="cs-CZ" dirty="0"/>
              <a:t>Praha: Prometheus, </a:t>
            </a:r>
            <a:r>
              <a:rPr lang="cs-CZ" dirty="0" smtClean="0"/>
              <a:t>1994, </a:t>
            </a:r>
            <a:r>
              <a:rPr lang="cs-CZ" dirty="0"/>
              <a:t>ISBN </a:t>
            </a:r>
            <a:r>
              <a:rPr lang="cs-CZ" dirty="0" smtClean="0"/>
              <a:t>80-85849-06-4. 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endParaRPr lang="cs-CZ" i="1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2158</TotalTime>
  <Words>689</Words>
  <Application>Microsoft Office PowerPoint</Application>
  <PresentationFormat>Předvádění na obrazovce (4:3)</PresentationFormat>
  <Paragraphs>111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235</cp:revision>
  <dcterms:created xsi:type="dcterms:W3CDTF">2010-11-01T23:40:31Z</dcterms:created>
  <dcterms:modified xsi:type="dcterms:W3CDTF">2013-11-04T12:40:07Z</dcterms:modified>
</cp:coreProperties>
</file>