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257" r:id="rId3"/>
    <p:sldId id="279" r:id="rId4"/>
    <p:sldId id="298" r:id="rId5"/>
    <p:sldId id="302" r:id="rId6"/>
    <p:sldId id="297" r:id="rId7"/>
    <p:sldId id="304" r:id="rId8"/>
    <p:sldId id="303" r:id="rId9"/>
    <p:sldId id="295" r:id="rId10"/>
    <p:sldId id="294" r:id="rId11"/>
    <p:sldId id="299" r:id="rId12"/>
    <p:sldId id="296" r:id="rId13"/>
    <p:sldId id="30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812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930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itd.scar.utoronto.ca/VPAB04/VPAB04_98/student/Decosta/conclusion.html" TargetMode="External"/><Relationship Id="rId5" Type="http://schemas.openxmlformats.org/officeDocument/2006/relationships/hyperlink" Target="http://cs.wikipedia.org/wiki/Soubor:Obszidi&#225;n(Vezuv)005.jpg" TargetMode="External"/><Relationship Id="rId4" Type="http://schemas.openxmlformats.org/officeDocument/2006/relationships/hyperlink" Target="http://cs.wikipedia.org/wiki/Soubor:Spiege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884447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Rozdělení zrcadel, historie zrcadel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Odraz světla, paprsek, zrcadlo, leštěná plocha, rozptyl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Zrcadla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VY_32_INOVACE_12_235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2708920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i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Zrcadla</a:t>
            </a:r>
            <a:endParaRPr lang="cs-CZ" sz="6000" b="1" i="1" u="sng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5081" y="1124744"/>
            <a:ext cx="7632847" cy="83099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Zrcadly nazýváme tělesa s optickou plochou určenou k odrazu světla.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7563" y="2204864"/>
            <a:ext cx="7848872" cy="830997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Zrcadlo je dostatečně hladký </a:t>
            </a:r>
            <a:r>
              <a:rPr lang="cs-CZ" sz="2400" dirty="0" smtClean="0"/>
              <a:t>povrch, který odráží </a:t>
            </a:r>
            <a:r>
              <a:rPr lang="cs-CZ" sz="2400" dirty="0"/>
              <a:t>světlo, čímž vzniká obraz předmětů před zrcadlem. </a:t>
            </a:r>
          </a:p>
        </p:txBody>
      </p:sp>
      <p:pic>
        <p:nvPicPr>
          <p:cNvPr id="1027" name="Picture 3" descr="C:\Users\Gajdosova\AppData\Local\Microsoft\Windows\Temporary Internet Files\Content.IE5\7JMO5KU5\MC9000888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002" y="3717032"/>
            <a:ext cx="1313993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Gajdosova\AppData\Local\Microsoft\Windows\Temporary Internet Files\Content.IE5\DW1ZHABZ\MP9003860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284" y="3235177"/>
            <a:ext cx="1828638" cy="2560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Gajdosova\AppData\Local\Microsoft\Windows\Temporary Internet Files\Content.IE5\WFSI982S\MP90040671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779" y="3140968"/>
            <a:ext cx="1833236" cy="274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5364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C:\Users\Gajdosova\AppData\Local\Microsoft\Windows\Temporary Internet Files\Content.IE5\WFSI982S\MP9004011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48064" y="1412776"/>
            <a:ext cx="3456384" cy="1200329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Jako zrcadlo může sloužit rovné rozhraní materiálů s různým indexem </a:t>
            </a:r>
            <a:r>
              <a:rPr lang="cs-CZ" sz="2400" dirty="0" smtClean="0"/>
              <a:t>lomu.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8544" y="4869160"/>
            <a:ext cx="5681862" cy="461665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Vodní hladina byla asi nejstarším zrcadlem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70623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208234"/>
            <a:ext cx="5253371" cy="39400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95936" y="5219908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obsidián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412776"/>
            <a:ext cx="2802073" cy="64633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Leštěný obsidián užívali jako zrcadlo ve starověku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3113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0057" y="1196752"/>
            <a:ext cx="7704856" cy="98488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První </a:t>
            </a:r>
            <a:r>
              <a:rPr lang="cs-CZ" sz="2000" dirty="0"/>
              <a:t>zrcadla, </a:t>
            </a:r>
            <a:r>
              <a:rPr lang="cs-CZ" sz="2000" dirty="0" smtClean="0"/>
              <a:t>která vyrobil člověk, </a:t>
            </a:r>
            <a:r>
              <a:rPr lang="cs-CZ" sz="2000" dirty="0"/>
              <a:t>tvořila obvykle deska z leštěného kovu, často ze stříbra.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7138" y="2276872"/>
            <a:ext cx="1689721" cy="295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5373216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Egyptské bronzové zrcadlo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8199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1681" y="1916832"/>
            <a:ext cx="3129744" cy="3215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1628800"/>
            <a:ext cx="4104456" cy="10156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První skleněná zrcadla se začala vyrábět ve středověku. Nejznámějšími byla zrcadla vyráběná v Benátkách.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353197"/>
            <a:ext cx="3816424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Současná zrcadla jsou tvořena často tenkou vrstvou hliníku nanesenou na zadní stranu skleněné tabule.</a:t>
            </a:r>
          </a:p>
        </p:txBody>
      </p:sp>
    </p:spTree>
    <p:extLst>
      <p:ext uri="{BB962C8B-B14F-4D97-AF65-F5344CB8AC3E}">
        <p14:creationId xmlns:p14="http://schemas.microsoft.com/office/powerpoint/2010/main" val="1003159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484784"/>
            <a:ext cx="2736304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Zrcadla dělíme na: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276872"/>
            <a:ext cx="1885578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rovinná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0954" y="2796897"/>
            <a:ext cx="1872208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kulová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36379" y="2838629"/>
            <a:ext cx="2448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dirty="0" smtClean="0"/>
              <a:t>dutá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36379" y="3328417"/>
            <a:ext cx="1213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vypuklá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40954" y="4293096"/>
            <a:ext cx="1872208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parabolická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40954" y="5029145"/>
            <a:ext cx="1895425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jednosměrná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55976" y="2276872"/>
            <a:ext cx="39986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ladká rovinná plocha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2796897"/>
            <a:ext cx="31942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vnitřní nebo vnější část koul</a:t>
            </a:r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81500" y="4283572"/>
            <a:ext cx="41044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vnitřní část rotačního paraboloidu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27984" y="5029144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velmi tenká kovová vrstva, propouští polovinu světla, druhou odráží</a:t>
            </a:r>
          </a:p>
          <a:p>
            <a:r>
              <a:rPr lang="cs-CZ" sz="2000" dirty="0" smtClean="0"/>
              <a:t>použití mezi světlou a tmavou místností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66898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0" grpId="0"/>
      <p:bldP spid="11" grpId="0"/>
      <p:bldP spid="12" grpId="0" animBg="1"/>
      <p:bldP spid="13" grpId="0" animBg="1"/>
      <p:bldP spid="16" grpId="0"/>
      <p:bldP spid="17" grpId="0"/>
      <p:bldP spid="18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1" name="Picture 3" descr="C:\Users\Gajdosova\AppData\Local\Microsoft\Windows\Temporary Internet Files\Content.IE5\WFSI982S\MP9003997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026" y="184482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4581128"/>
            <a:ext cx="3757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Rovinné zrcadlo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2276872"/>
            <a:ext cx="3960440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Obraz je zdánlivý, vzpřímený, stejně velký, stranově převrácený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830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C:\Users\Gajdosova\AppData\Local\Microsoft\Windows\Temporary Internet Files\Content.IE5\Q81PDX27\MP90032113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0768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5301208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Kovové zrcadlo - zubařské 	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2042736"/>
            <a:ext cx="4968552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Kovová zrcadla užíváme zpravidla ve zdravotnictví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24669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C:\Users\Gajdosova\AppData\Local\Microsoft\Windows\Temporary Internet Files\Content.IE5\Q81PDX27\MP90038695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644" y="2276872"/>
            <a:ext cx="2452531" cy="3438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Gajdosova\AppData\Local\Microsoft\Windows\Temporary Internet Files\Content.IE5\WFSI982S\MP9004387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048" y="3158700"/>
            <a:ext cx="3404992" cy="255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1268760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Parabolická zrcadla užíváme v reflektorech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1768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862" y="1628799"/>
            <a:ext cx="5187732" cy="3890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5" y="1772816"/>
            <a:ext cx="26580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vypuklá kulová zrcadla užíváme v </a:t>
            </a:r>
            <a:r>
              <a:rPr lang="cs-CZ" dirty="0"/>
              <a:t>zatáčkách </a:t>
            </a:r>
            <a:r>
              <a:rPr lang="cs-CZ" dirty="0" smtClean="0"/>
              <a:t>, ale také jako zpětná zrcátka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4664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772816"/>
            <a:ext cx="720080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nerovných plochách dochází k rozptylu světla</a:t>
            </a:r>
            <a:endParaRPr lang="cs-CZ" sz="2400" dirty="0"/>
          </a:p>
        </p:txBody>
      </p:sp>
      <p:sp>
        <p:nvSpPr>
          <p:cNvPr id="17" name="Volný tvar 16"/>
          <p:cNvSpPr/>
          <p:nvPr/>
        </p:nvSpPr>
        <p:spPr>
          <a:xfrm>
            <a:off x="704850" y="4838700"/>
            <a:ext cx="3009900" cy="362972"/>
          </a:xfrm>
          <a:custGeom>
            <a:avLst/>
            <a:gdLst>
              <a:gd name="connsiteX0" fmla="*/ 0 w 3009900"/>
              <a:gd name="connsiteY0" fmla="*/ 200025 h 362972"/>
              <a:gd name="connsiteX1" fmla="*/ 47625 w 3009900"/>
              <a:gd name="connsiteY1" fmla="*/ 161925 h 362972"/>
              <a:gd name="connsiteX2" fmla="*/ 85725 w 3009900"/>
              <a:gd name="connsiteY2" fmla="*/ 104775 h 362972"/>
              <a:gd name="connsiteX3" fmla="*/ 123825 w 3009900"/>
              <a:gd name="connsiteY3" fmla="*/ 76200 h 362972"/>
              <a:gd name="connsiteX4" fmla="*/ 190500 w 3009900"/>
              <a:gd name="connsiteY4" fmla="*/ 19050 h 362972"/>
              <a:gd name="connsiteX5" fmla="*/ 266700 w 3009900"/>
              <a:gd name="connsiteY5" fmla="*/ 0 h 362972"/>
              <a:gd name="connsiteX6" fmla="*/ 571500 w 3009900"/>
              <a:gd name="connsiteY6" fmla="*/ 19050 h 362972"/>
              <a:gd name="connsiteX7" fmla="*/ 609600 w 3009900"/>
              <a:gd name="connsiteY7" fmla="*/ 28575 h 362972"/>
              <a:gd name="connsiteX8" fmla="*/ 638175 w 3009900"/>
              <a:gd name="connsiteY8" fmla="*/ 47625 h 362972"/>
              <a:gd name="connsiteX9" fmla="*/ 733425 w 3009900"/>
              <a:gd name="connsiteY9" fmla="*/ 76200 h 362972"/>
              <a:gd name="connsiteX10" fmla="*/ 790575 w 3009900"/>
              <a:gd name="connsiteY10" fmla="*/ 114300 h 362972"/>
              <a:gd name="connsiteX11" fmla="*/ 847725 w 3009900"/>
              <a:gd name="connsiteY11" fmla="*/ 152400 h 362972"/>
              <a:gd name="connsiteX12" fmla="*/ 933450 w 3009900"/>
              <a:gd name="connsiteY12" fmla="*/ 219075 h 362972"/>
              <a:gd name="connsiteX13" fmla="*/ 1038225 w 3009900"/>
              <a:gd name="connsiteY13" fmla="*/ 247650 h 362972"/>
              <a:gd name="connsiteX14" fmla="*/ 1066800 w 3009900"/>
              <a:gd name="connsiteY14" fmla="*/ 257175 h 362972"/>
              <a:gd name="connsiteX15" fmla="*/ 1295400 w 3009900"/>
              <a:gd name="connsiteY15" fmla="*/ 276225 h 362972"/>
              <a:gd name="connsiteX16" fmla="*/ 1409700 w 3009900"/>
              <a:gd name="connsiteY16" fmla="*/ 266700 h 362972"/>
              <a:gd name="connsiteX17" fmla="*/ 1438275 w 3009900"/>
              <a:gd name="connsiteY17" fmla="*/ 257175 h 362972"/>
              <a:gd name="connsiteX18" fmla="*/ 1571625 w 3009900"/>
              <a:gd name="connsiteY18" fmla="*/ 247650 h 362972"/>
              <a:gd name="connsiteX19" fmla="*/ 1609725 w 3009900"/>
              <a:gd name="connsiteY19" fmla="*/ 238125 h 362972"/>
              <a:gd name="connsiteX20" fmla="*/ 1781175 w 3009900"/>
              <a:gd name="connsiteY20" fmla="*/ 219075 h 362972"/>
              <a:gd name="connsiteX21" fmla="*/ 1819275 w 3009900"/>
              <a:gd name="connsiteY21" fmla="*/ 209550 h 362972"/>
              <a:gd name="connsiteX22" fmla="*/ 1895475 w 3009900"/>
              <a:gd name="connsiteY22" fmla="*/ 190500 h 362972"/>
              <a:gd name="connsiteX23" fmla="*/ 1933575 w 3009900"/>
              <a:gd name="connsiteY23" fmla="*/ 171450 h 362972"/>
              <a:gd name="connsiteX24" fmla="*/ 2000250 w 3009900"/>
              <a:gd name="connsiteY24" fmla="*/ 104775 h 362972"/>
              <a:gd name="connsiteX25" fmla="*/ 2066925 w 3009900"/>
              <a:gd name="connsiteY25" fmla="*/ 57150 h 362972"/>
              <a:gd name="connsiteX26" fmla="*/ 2085975 w 3009900"/>
              <a:gd name="connsiteY26" fmla="*/ 28575 h 362972"/>
              <a:gd name="connsiteX27" fmla="*/ 2257425 w 3009900"/>
              <a:gd name="connsiteY27" fmla="*/ 47625 h 362972"/>
              <a:gd name="connsiteX28" fmla="*/ 2295525 w 3009900"/>
              <a:gd name="connsiteY28" fmla="*/ 66675 h 362972"/>
              <a:gd name="connsiteX29" fmla="*/ 2381250 w 3009900"/>
              <a:gd name="connsiteY29" fmla="*/ 85725 h 362972"/>
              <a:gd name="connsiteX30" fmla="*/ 2409825 w 3009900"/>
              <a:gd name="connsiteY30" fmla="*/ 95250 h 362972"/>
              <a:gd name="connsiteX31" fmla="*/ 2486025 w 3009900"/>
              <a:gd name="connsiteY31" fmla="*/ 114300 h 362972"/>
              <a:gd name="connsiteX32" fmla="*/ 2581275 w 3009900"/>
              <a:gd name="connsiteY32" fmla="*/ 142875 h 362972"/>
              <a:gd name="connsiteX33" fmla="*/ 2638425 w 3009900"/>
              <a:gd name="connsiteY33" fmla="*/ 171450 h 362972"/>
              <a:gd name="connsiteX34" fmla="*/ 2733675 w 3009900"/>
              <a:gd name="connsiteY34" fmla="*/ 228600 h 362972"/>
              <a:gd name="connsiteX35" fmla="*/ 2800350 w 3009900"/>
              <a:gd name="connsiteY35" fmla="*/ 257175 h 362972"/>
              <a:gd name="connsiteX36" fmla="*/ 2847975 w 3009900"/>
              <a:gd name="connsiteY36" fmla="*/ 314325 h 362972"/>
              <a:gd name="connsiteX37" fmla="*/ 2933700 w 3009900"/>
              <a:gd name="connsiteY37" fmla="*/ 361950 h 362972"/>
              <a:gd name="connsiteX38" fmla="*/ 3009900 w 3009900"/>
              <a:gd name="connsiteY38" fmla="*/ 361950 h 362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009900" h="362972">
                <a:moveTo>
                  <a:pt x="0" y="200025"/>
                </a:moveTo>
                <a:cubicBezTo>
                  <a:pt x="15875" y="187325"/>
                  <a:pt x="34025" y="177036"/>
                  <a:pt x="47625" y="161925"/>
                </a:cubicBezTo>
                <a:cubicBezTo>
                  <a:pt x="62941" y="144907"/>
                  <a:pt x="67409" y="118512"/>
                  <a:pt x="85725" y="104775"/>
                </a:cubicBezTo>
                <a:cubicBezTo>
                  <a:pt x="98425" y="95250"/>
                  <a:pt x="111772" y="86531"/>
                  <a:pt x="123825" y="76200"/>
                </a:cubicBezTo>
                <a:cubicBezTo>
                  <a:pt x="157605" y="47246"/>
                  <a:pt x="148719" y="42925"/>
                  <a:pt x="190500" y="19050"/>
                </a:cubicBezTo>
                <a:cubicBezTo>
                  <a:pt x="206271" y="10038"/>
                  <a:pt x="254641" y="2412"/>
                  <a:pt x="266700" y="0"/>
                </a:cubicBezTo>
                <a:cubicBezTo>
                  <a:pt x="370040" y="4306"/>
                  <a:pt x="470249" y="2175"/>
                  <a:pt x="571500" y="19050"/>
                </a:cubicBezTo>
                <a:cubicBezTo>
                  <a:pt x="584413" y="21202"/>
                  <a:pt x="596900" y="25400"/>
                  <a:pt x="609600" y="28575"/>
                </a:cubicBezTo>
                <a:cubicBezTo>
                  <a:pt x="619125" y="34925"/>
                  <a:pt x="627653" y="43116"/>
                  <a:pt x="638175" y="47625"/>
                </a:cubicBezTo>
                <a:cubicBezTo>
                  <a:pt x="675447" y="63599"/>
                  <a:pt x="695009" y="50589"/>
                  <a:pt x="733425" y="76200"/>
                </a:cubicBezTo>
                <a:cubicBezTo>
                  <a:pt x="752475" y="88900"/>
                  <a:pt x="774386" y="98111"/>
                  <a:pt x="790575" y="114300"/>
                </a:cubicBezTo>
                <a:cubicBezTo>
                  <a:pt x="826250" y="149975"/>
                  <a:pt x="806371" y="138615"/>
                  <a:pt x="847725" y="152400"/>
                </a:cubicBezTo>
                <a:cubicBezTo>
                  <a:pt x="869029" y="173704"/>
                  <a:pt x="904967" y="213378"/>
                  <a:pt x="933450" y="219075"/>
                </a:cubicBezTo>
                <a:cubicBezTo>
                  <a:pt x="1000766" y="232538"/>
                  <a:pt x="965716" y="223480"/>
                  <a:pt x="1038225" y="247650"/>
                </a:cubicBezTo>
                <a:cubicBezTo>
                  <a:pt x="1047750" y="250825"/>
                  <a:pt x="1056782" y="256507"/>
                  <a:pt x="1066800" y="257175"/>
                </a:cubicBezTo>
                <a:cubicBezTo>
                  <a:pt x="1238362" y="268612"/>
                  <a:pt x="1162236" y="261429"/>
                  <a:pt x="1295400" y="276225"/>
                </a:cubicBezTo>
                <a:cubicBezTo>
                  <a:pt x="1333500" y="273050"/>
                  <a:pt x="1371803" y="271753"/>
                  <a:pt x="1409700" y="266700"/>
                </a:cubicBezTo>
                <a:cubicBezTo>
                  <a:pt x="1419652" y="265373"/>
                  <a:pt x="1428304" y="258348"/>
                  <a:pt x="1438275" y="257175"/>
                </a:cubicBezTo>
                <a:cubicBezTo>
                  <a:pt x="1482533" y="251968"/>
                  <a:pt x="1527175" y="250825"/>
                  <a:pt x="1571625" y="247650"/>
                </a:cubicBezTo>
                <a:cubicBezTo>
                  <a:pt x="1584325" y="244475"/>
                  <a:pt x="1596845" y="240467"/>
                  <a:pt x="1609725" y="238125"/>
                </a:cubicBezTo>
                <a:cubicBezTo>
                  <a:pt x="1667663" y="227591"/>
                  <a:pt x="1721918" y="224462"/>
                  <a:pt x="1781175" y="219075"/>
                </a:cubicBezTo>
                <a:cubicBezTo>
                  <a:pt x="1793875" y="215900"/>
                  <a:pt x="1806496" y="212390"/>
                  <a:pt x="1819275" y="209550"/>
                </a:cubicBezTo>
                <a:cubicBezTo>
                  <a:pt x="1850239" y="202669"/>
                  <a:pt x="1867980" y="202284"/>
                  <a:pt x="1895475" y="190500"/>
                </a:cubicBezTo>
                <a:cubicBezTo>
                  <a:pt x="1908526" y="184907"/>
                  <a:pt x="1922586" y="180441"/>
                  <a:pt x="1933575" y="171450"/>
                </a:cubicBezTo>
                <a:cubicBezTo>
                  <a:pt x="1957901" y="151547"/>
                  <a:pt x="1974098" y="122210"/>
                  <a:pt x="2000250" y="104775"/>
                </a:cubicBezTo>
                <a:cubicBezTo>
                  <a:pt x="2016475" y="93958"/>
                  <a:pt x="2055110" y="68965"/>
                  <a:pt x="2066925" y="57150"/>
                </a:cubicBezTo>
                <a:cubicBezTo>
                  <a:pt x="2075020" y="49055"/>
                  <a:pt x="2079625" y="38100"/>
                  <a:pt x="2085975" y="28575"/>
                </a:cubicBezTo>
                <a:cubicBezTo>
                  <a:pt x="2103957" y="30074"/>
                  <a:pt x="2220940" y="36679"/>
                  <a:pt x="2257425" y="47625"/>
                </a:cubicBezTo>
                <a:cubicBezTo>
                  <a:pt x="2271025" y="51705"/>
                  <a:pt x="2282230" y="61689"/>
                  <a:pt x="2295525" y="66675"/>
                </a:cubicBezTo>
                <a:cubicBezTo>
                  <a:pt x="2315081" y="74008"/>
                  <a:pt x="2363145" y="81199"/>
                  <a:pt x="2381250" y="85725"/>
                </a:cubicBezTo>
                <a:cubicBezTo>
                  <a:pt x="2390990" y="88160"/>
                  <a:pt x="2400139" y="92608"/>
                  <a:pt x="2409825" y="95250"/>
                </a:cubicBezTo>
                <a:cubicBezTo>
                  <a:pt x="2435084" y="102139"/>
                  <a:pt x="2461187" y="106021"/>
                  <a:pt x="2486025" y="114300"/>
                </a:cubicBezTo>
                <a:cubicBezTo>
                  <a:pt x="2555594" y="137490"/>
                  <a:pt x="2523694" y="128480"/>
                  <a:pt x="2581275" y="142875"/>
                </a:cubicBezTo>
                <a:cubicBezTo>
                  <a:pt x="2708130" y="227445"/>
                  <a:pt x="2520119" y="105725"/>
                  <a:pt x="2638425" y="171450"/>
                </a:cubicBezTo>
                <a:cubicBezTo>
                  <a:pt x="2714602" y="213771"/>
                  <a:pt x="2670623" y="201578"/>
                  <a:pt x="2733675" y="228600"/>
                </a:cubicBezTo>
                <a:cubicBezTo>
                  <a:pt x="2764767" y="241925"/>
                  <a:pt x="2768760" y="234610"/>
                  <a:pt x="2800350" y="257175"/>
                </a:cubicBezTo>
                <a:cubicBezTo>
                  <a:pt x="2893195" y="323493"/>
                  <a:pt x="2773713" y="249346"/>
                  <a:pt x="2847975" y="314325"/>
                </a:cubicBezTo>
                <a:cubicBezTo>
                  <a:pt x="2860615" y="325385"/>
                  <a:pt x="2906587" y="359485"/>
                  <a:pt x="2933700" y="361950"/>
                </a:cubicBezTo>
                <a:cubicBezTo>
                  <a:pt x="2958996" y="364250"/>
                  <a:pt x="2984500" y="361950"/>
                  <a:pt x="3009900" y="36195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>
            <a:endCxn id="17" idx="8"/>
          </p:cNvCxnSpPr>
          <p:nvPr/>
        </p:nvCxnSpPr>
        <p:spPr>
          <a:xfrm>
            <a:off x="899592" y="3717032"/>
            <a:ext cx="443433" cy="11692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endCxn id="17" idx="16"/>
          </p:cNvCxnSpPr>
          <p:nvPr/>
        </p:nvCxnSpPr>
        <p:spPr>
          <a:xfrm>
            <a:off x="1547664" y="3645024"/>
            <a:ext cx="566886" cy="14603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17" idx="23"/>
          </p:cNvCxnSpPr>
          <p:nvPr/>
        </p:nvCxnSpPr>
        <p:spPr>
          <a:xfrm>
            <a:off x="2114550" y="3645024"/>
            <a:ext cx="523875" cy="13651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endCxn id="17" idx="32"/>
          </p:cNvCxnSpPr>
          <p:nvPr/>
        </p:nvCxnSpPr>
        <p:spPr>
          <a:xfrm>
            <a:off x="2831168" y="3717032"/>
            <a:ext cx="454957" cy="12645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7" idx="7"/>
          </p:cNvCxnSpPr>
          <p:nvPr/>
        </p:nvCxnSpPr>
        <p:spPr>
          <a:xfrm flipV="1">
            <a:off x="1314450" y="4005064"/>
            <a:ext cx="1169318" cy="86221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>
            <a:stCxn id="17" idx="16"/>
          </p:cNvCxnSpPr>
          <p:nvPr/>
        </p:nvCxnSpPr>
        <p:spPr>
          <a:xfrm flipV="1">
            <a:off x="2114550" y="4149080"/>
            <a:ext cx="369218" cy="95632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Přímá spojnice se šipkou 1027"/>
          <p:cNvCxnSpPr>
            <a:stCxn id="17" idx="23"/>
          </p:cNvCxnSpPr>
          <p:nvPr/>
        </p:nvCxnSpPr>
        <p:spPr>
          <a:xfrm flipH="1" flipV="1">
            <a:off x="1899109" y="3789040"/>
            <a:ext cx="739316" cy="122111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0" name="Přímá spojnice se šipkou 1029"/>
          <p:cNvCxnSpPr>
            <a:stCxn id="17" idx="32"/>
          </p:cNvCxnSpPr>
          <p:nvPr/>
        </p:nvCxnSpPr>
        <p:spPr>
          <a:xfrm flipV="1">
            <a:off x="3286125" y="4301679"/>
            <a:ext cx="1501899" cy="6798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2" name="TextovéPole 1031"/>
          <p:cNvSpPr txBox="1"/>
          <p:nvPr/>
        </p:nvSpPr>
        <p:spPr>
          <a:xfrm>
            <a:off x="5508104" y="2924944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Nevyleštěná kovová deska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Stěny místnosti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Vodní hladina s vlnkami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9855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3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SVOBODA</a:t>
            </a:r>
            <a:r>
              <a:rPr lang="cs-CZ" sz="2000" dirty="0"/>
              <a:t>, Emanuel a kol. </a:t>
            </a:r>
            <a:r>
              <a:rPr lang="cs-CZ" sz="2000" i="1" dirty="0"/>
              <a:t>Přehled středoškolské fyziky</a:t>
            </a:r>
            <a:r>
              <a:rPr lang="cs-CZ" sz="2000" dirty="0"/>
              <a:t>. Praha: Prometheus, 1996, ISBN 80-7196-006-3. 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Galerie MS </a:t>
            </a:r>
            <a:r>
              <a:rPr lang="cs-CZ" sz="2000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GERARD HOGERVORST. wikipedia.cz [online]. [cit. 2.11.2013]. Dostupný na WWW: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cs.wikipedia.org/wiki/Soubor:Spiegel.jpg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POGÁNY PÉTER. wikipedia.cz [online]. [cit. 2.11.2013]. Dostupný na WWW: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</a:t>
            </a:r>
            <a:r>
              <a:rPr lang="cs-CZ" sz="2000" dirty="0" err="1" smtClean="0">
                <a:hlinkClick r:id="rId5"/>
              </a:rPr>
              <a:t>Soubor:Obszidián</a:t>
            </a:r>
            <a:r>
              <a:rPr lang="cs-CZ" sz="2000" dirty="0" smtClean="0">
                <a:hlinkClick r:id="rId5"/>
              </a:rPr>
              <a:t>(Vezuv)005.jpg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Zdroj: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citd.scar.utoronto.ca/VPAB04/VPAB04_98/student/Decosta/conclusion.html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CGS. wikipedia.cz [online]. [cit. 3.11.2013]. Dostupný na WWW: http://cs.wikipedia.org/wiki/Soubor:Mirror.jpg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1759</TotalTime>
  <Words>467</Words>
  <Application>Microsoft Office PowerPoint</Application>
  <PresentationFormat>Předvádění na obrazovce (4:3)</PresentationFormat>
  <Paragraphs>105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189</cp:revision>
  <dcterms:created xsi:type="dcterms:W3CDTF">2010-11-01T23:40:31Z</dcterms:created>
  <dcterms:modified xsi:type="dcterms:W3CDTF">2013-11-04T12:41:18Z</dcterms:modified>
</cp:coreProperties>
</file>