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93" r:id="rId4"/>
    <p:sldId id="298" r:id="rId5"/>
    <p:sldId id="297" r:id="rId6"/>
    <p:sldId id="273" r:id="rId7"/>
    <p:sldId id="296" r:id="rId8"/>
    <p:sldId id="288" r:id="rId9"/>
    <p:sldId id="295" r:id="rId10"/>
    <p:sldId id="290" r:id="rId11"/>
    <p:sldId id="294" r:id="rId12"/>
    <p:sldId id="289" r:id="rId13"/>
    <p:sldId id="292" r:id="rId14"/>
    <p:sldId id="299" r:id="rId15"/>
    <p:sldId id="291" r:id="rId16"/>
    <p:sldId id="303" r:id="rId17"/>
    <p:sldId id="301" r:id="rId18"/>
    <p:sldId id="302" r:id="rId19"/>
    <p:sldId id="300" r:id="rId20"/>
    <p:sldId id="304" r:id="rId21"/>
    <p:sldId id="306" r:id="rId22"/>
    <p:sldId id="287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Světlý styl 1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2.11.2013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Solární</a:t>
            </a:r>
            <a:r>
              <a:rPr lang="cs-CZ" baseline="0" dirty="0" smtClean="0"/>
              <a:t> panely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Obr. 1: Difuze přes</a:t>
            </a:r>
            <a:r>
              <a:rPr lang="cs-CZ" baseline="0" dirty="0" smtClean="0"/>
              <a:t> polopropustnou membránu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Slapy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Obr. 1: Difuze přes</a:t>
            </a:r>
            <a:r>
              <a:rPr lang="cs-CZ" baseline="0" dirty="0" smtClean="0"/>
              <a:t> polopropustnou membránu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Geotermální</a:t>
            </a:r>
            <a:r>
              <a:rPr lang="cs-CZ" baseline="0" dirty="0" smtClean="0"/>
              <a:t> energie, Island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Geotermální</a:t>
            </a:r>
            <a:r>
              <a:rPr lang="cs-CZ" baseline="0" dirty="0" smtClean="0"/>
              <a:t> energie, Island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Obr. 1: Difuze přes</a:t>
            </a:r>
            <a:r>
              <a:rPr lang="cs-CZ" baseline="0" dirty="0" smtClean="0"/>
              <a:t> polopropustnou membránu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Geotermální</a:t>
            </a:r>
            <a:r>
              <a:rPr lang="cs-CZ" baseline="0" dirty="0" smtClean="0"/>
              <a:t> energie, Island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Geotermální</a:t>
            </a:r>
            <a:r>
              <a:rPr lang="cs-CZ" baseline="0" dirty="0" smtClean="0"/>
              <a:t> energie, Island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Geotermální</a:t>
            </a:r>
            <a:r>
              <a:rPr lang="cs-CZ" baseline="0" dirty="0" smtClean="0"/>
              <a:t> energie, Island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Geotermální</a:t>
            </a:r>
            <a:r>
              <a:rPr lang="cs-CZ" baseline="0" dirty="0" smtClean="0"/>
              <a:t> energie, Island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Geotermální</a:t>
            </a:r>
            <a:r>
              <a:rPr lang="cs-CZ" baseline="0" dirty="0" smtClean="0"/>
              <a:t> energie, Island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Geotermální</a:t>
            </a:r>
            <a:r>
              <a:rPr lang="cs-CZ" baseline="0" dirty="0" smtClean="0"/>
              <a:t> energie, Island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%C4%8Cesle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cs.wikipedia.org/wiki/Soubor:Landfill_compacto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6032382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Seznámení s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využitelnými zdroji energií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Energie, větrná energie, solární energie, biomasa, jaderné 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Fyzika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</a:t>
                      </a:r>
                      <a:r>
                        <a:rPr lang="cs-CZ" sz="1200" smtClean="0">
                          <a:effectLst/>
                        </a:rPr>
                        <a:t>Ivana Gajdošová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doplňování myšlenkové mapy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nebo materiály SŠST Ústí nad Labem, Čelakovského 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Alternativní zdroje energie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VY_32_INOVACE_12_236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2492896"/>
            <a:ext cx="6552728" cy="76944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2060"/>
                </a:solidFill>
              </a:rPr>
              <a:t>Alternativní zdroje energie</a:t>
            </a:r>
            <a:endParaRPr lang="cs-CZ" sz="4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115616" y="1383159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Co znamená </a:t>
            </a:r>
            <a:r>
              <a:rPr lang="cs-CZ" sz="2400" dirty="0" smtClean="0">
                <a:solidFill>
                  <a:srgbClr val="C00000"/>
                </a:solidFill>
              </a:rPr>
              <a:t>alternativní?</a:t>
            </a:r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>
            <a:off x="1619672" y="3068960"/>
            <a:ext cx="2520280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jiné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5436096" y="2492896"/>
            <a:ext cx="2592288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náhradní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3707904" y="4797152"/>
            <a:ext cx="338437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neobvyklé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87089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1700808"/>
            <a:ext cx="73448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současnosti využíváme jako zdroj energie </a:t>
            </a:r>
            <a:r>
              <a:rPr lang="cs-CZ" sz="2400" dirty="0" smtClean="0"/>
              <a:t>hlavně:</a:t>
            </a:r>
            <a:endParaRPr lang="cs-CZ" sz="2400" dirty="0" smtClean="0"/>
          </a:p>
          <a:p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Uhlí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Ropu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Zemní plyn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Uran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4653136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Tato paliva jsou pro nás důležitým, ale </a:t>
            </a:r>
            <a:r>
              <a:rPr lang="cs-CZ" sz="2400" dirty="0" smtClean="0">
                <a:solidFill>
                  <a:srgbClr val="C00000"/>
                </a:solidFill>
              </a:rPr>
              <a:t>neobnovitelným</a:t>
            </a:r>
            <a:r>
              <a:rPr lang="cs-CZ" sz="2400" dirty="0" smtClean="0"/>
              <a:t> zdrojem energie.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66002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340768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Nezbývá do budoucnosti, než </a:t>
            </a:r>
            <a:r>
              <a:rPr lang="cs-CZ" sz="2400" dirty="0" smtClean="0"/>
              <a:t>využívat </a:t>
            </a:r>
            <a:r>
              <a:rPr lang="cs-CZ" sz="2400" dirty="0" smtClean="0"/>
              <a:t>alternativní, nejlépe obnovitelné zdroje energie.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2922" y="2233019"/>
            <a:ext cx="289695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Energie Slunce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2922" y="3030284"/>
            <a:ext cx="2880320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Energie větru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39552" y="3783375"/>
            <a:ext cx="2880320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Energie vody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925911" y="2233019"/>
            <a:ext cx="2880320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dirty="0" smtClean="0"/>
              <a:t>Energie biomasy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97062" y="3030284"/>
            <a:ext cx="2863690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Geotermální energie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899402" y="3783375"/>
            <a:ext cx="2863690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Syntetická paliva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30257" y="4913871"/>
            <a:ext cx="288032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Jiné možnosti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4598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916832"/>
            <a:ext cx="7957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pPr>
              <a:buFont typeface="Arial" pitchFamily="34" charset="0"/>
              <a:buChar char="•"/>
            </a:pPr>
            <a:endParaRPr lang="cs-CZ" sz="2800" dirty="0" smtClean="0"/>
          </a:p>
        </p:txBody>
      </p:sp>
      <p:pic>
        <p:nvPicPr>
          <p:cNvPr id="5124" name="Picture 4" descr="File:Mafate Marla solar panel dsc006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1725185"/>
            <a:ext cx="5133906" cy="3850430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755576" y="5575615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Obr.1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1052736"/>
            <a:ext cx="7957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FFC000"/>
                </a:solidFill>
              </a:rPr>
              <a:t>ENERGIE SLUNCE</a:t>
            </a:r>
            <a:endParaRPr lang="cs-CZ" sz="28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54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412777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Sluneční energii využíváme různými způsoby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924944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Ohřev vody </a:t>
            </a:r>
          </a:p>
          <a:p>
            <a:pPr algn="ctr"/>
            <a:r>
              <a:rPr lang="cs-CZ" sz="2400" dirty="0" smtClean="0"/>
              <a:t>-</a:t>
            </a:r>
          </a:p>
          <a:p>
            <a:pPr algn="ctr"/>
            <a:r>
              <a:rPr lang="cs-CZ" sz="2400" dirty="0" smtClean="0"/>
              <a:t>Sluneční kolektory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436096" y="2949485"/>
            <a:ext cx="2376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Výroba elektřiny</a:t>
            </a:r>
          </a:p>
          <a:p>
            <a:pPr algn="ctr"/>
            <a:r>
              <a:rPr lang="cs-CZ" sz="2400" dirty="0" smtClean="0"/>
              <a:t>-</a:t>
            </a:r>
          </a:p>
          <a:p>
            <a:pPr algn="ctr"/>
            <a:r>
              <a:rPr lang="cs-CZ" sz="2400" dirty="0" err="1" smtClean="0"/>
              <a:t>Fotovoltaické</a:t>
            </a:r>
            <a:r>
              <a:rPr lang="cs-CZ" sz="2400" dirty="0" smtClean="0"/>
              <a:t> články</a:t>
            </a:r>
            <a:endParaRPr lang="cs-CZ" sz="2400" dirty="0"/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2627784" y="1935997"/>
            <a:ext cx="1296144" cy="988947"/>
          </a:xfrm>
          <a:prstGeom prst="straightConnector1">
            <a:avLst/>
          </a:prstGeom>
          <a:ln w="28575">
            <a:solidFill>
              <a:srgbClr val="00B05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5076056" y="1935997"/>
            <a:ext cx="1224136" cy="101348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28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916832"/>
            <a:ext cx="7957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pPr>
              <a:buFont typeface="Arial" pitchFamily="34" charset="0"/>
              <a:buChar char="•"/>
            </a:pPr>
            <a:endParaRPr lang="cs-CZ" sz="2800" dirty="0" smtClean="0"/>
          </a:p>
        </p:txBody>
      </p:sp>
      <p:pic>
        <p:nvPicPr>
          <p:cNvPr id="2050" name="Picture 2" descr="Soubor:Turbiny wiatrowe ubt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4924" y="1793253"/>
            <a:ext cx="6534150" cy="3876676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611560" y="567866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63687" y="1196752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ENERGIE VĚTRU</a:t>
            </a:r>
            <a:endParaRPr lang="cs-CZ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54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43608" y="1484784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Větrné motory se využívaly již dříve ve větrných mlýnech nebo k pumpování vody</a:t>
            </a:r>
            <a:endParaRPr lang="cs-CZ" sz="2400" dirty="0"/>
          </a:p>
        </p:txBody>
      </p:sp>
      <p:pic>
        <p:nvPicPr>
          <p:cNvPr id="1026" name="Picture 2" descr="C:\Users\Gajdosova\AppData\Local\Microsoft\Windows\Temporary Internet Files\Content.IE5\DW1ZHABZ\MM900285249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564677"/>
            <a:ext cx="2532466" cy="1950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Gajdosova\AppData\Local\Microsoft\Windows\Temporary Internet Files\Content.IE5\Q81PDX27\MM900282860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15781"/>
            <a:ext cx="2371961" cy="244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0580" y="5330825"/>
            <a:ext cx="9023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Dnes užíváme k výrobě energie – nevýhodou je nestálé foukání větru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5269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916832"/>
            <a:ext cx="7957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pPr>
              <a:buFont typeface="Arial" pitchFamily="34" charset="0"/>
              <a:buChar char="•"/>
            </a:pPr>
            <a:endParaRPr lang="cs-CZ" sz="2800" dirty="0" smtClean="0"/>
          </a:p>
        </p:txBody>
      </p:sp>
      <p:pic>
        <p:nvPicPr>
          <p:cNvPr id="24578" name="Picture 2" descr="Soubor:Slapy prehrada 717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921" y="1484784"/>
            <a:ext cx="5738979" cy="4304234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6179871" y="5435701"/>
            <a:ext cx="6788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Slapy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21921" y="5747918"/>
            <a:ext cx="49421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Obr. 4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07704" y="900000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ENERGIE VODY</a:t>
            </a:r>
            <a:endParaRPr lang="cs-CZ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54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340768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2060"/>
                </a:solidFill>
              </a:rPr>
              <a:t>PRŮTOČNÉ ELEKTRÁRNY</a:t>
            </a:r>
          </a:p>
          <a:p>
            <a:r>
              <a:rPr lang="cs-CZ" sz="2400" dirty="0" smtClean="0"/>
              <a:t>- vyrábějí energii nepřetržitě (malé vodní elektrárny)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492896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AKUMULAČNÍ ELEKTRÁRNY</a:t>
            </a:r>
          </a:p>
          <a:p>
            <a:r>
              <a:rPr lang="cs-CZ" sz="2400" dirty="0" smtClean="0"/>
              <a:t>- využívají nahromaděnou vodu v přehradách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573016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PŘEČERPÁVACÍ ELEKTRÁRNY</a:t>
            </a:r>
          </a:p>
          <a:p>
            <a:r>
              <a:rPr lang="cs-CZ" sz="2400" dirty="0" smtClean="0"/>
              <a:t>- využívají přebytky elektrické energie v době nízké spotřeby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4797152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PŘÍLIVOVÉ ELEKTRÁRNY</a:t>
            </a:r>
          </a:p>
          <a:p>
            <a:r>
              <a:rPr lang="cs-CZ" sz="2400" dirty="0" smtClean="0"/>
              <a:t>- využívá se k pohánění turbogenerátorů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9319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83568" y="2025134"/>
            <a:ext cx="7957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pPr>
              <a:buFont typeface="Arial" pitchFamily="34" charset="0"/>
              <a:buChar char="•"/>
            </a:pPr>
            <a:endParaRPr lang="cs-CZ" sz="2800" dirty="0" smtClean="0"/>
          </a:p>
        </p:txBody>
      </p:sp>
      <p:pic>
        <p:nvPicPr>
          <p:cNvPr id="22530" name="Picture 2" descr="Soubor:Hydroelectric dam-letters.sv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836712"/>
            <a:ext cx="5476875" cy="3714751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0" y="4509120"/>
            <a:ext cx="8640960" cy="1477328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cs-CZ" dirty="0" smtClean="0"/>
              <a:t>A - hladina přehradní nádrže</a:t>
            </a:r>
          </a:p>
          <a:p>
            <a:r>
              <a:rPr lang="cs-CZ" dirty="0" smtClean="0"/>
              <a:t>B - Budova elektrárny</a:t>
            </a:r>
          </a:p>
          <a:p>
            <a:r>
              <a:rPr lang="cs-CZ" dirty="0" smtClean="0"/>
              <a:t>C - turbína, kolem ní rozváděcí kolo a pod ní odtokový kanál</a:t>
            </a:r>
          </a:p>
          <a:p>
            <a:r>
              <a:rPr lang="cs-CZ" dirty="0" smtClean="0"/>
              <a:t>D - generátor na společné ose s turbínou</a:t>
            </a:r>
          </a:p>
          <a:p>
            <a:r>
              <a:rPr lang="cs-CZ" dirty="0" smtClean="0"/>
              <a:t>E - </a:t>
            </a:r>
            <a:r>
              <a:rPr lang="cs-CZ" dirty="0" smtClean="0">
                <a:hlinkClick r:id="rId6" tooltip="Česle"/>
              </a:rPr>
              <a:t>česle</a:t>
            </a:r>
            <a:r>
              <a:rPr lang="cs-CZ" dirty="0" smtClean="0"/>
              <a:t> a uzávěr</a:t>
            </a:r>
          </a:p>
          <a:p>
            <a:r>
              <a:rPr lang="cs-CZ" dirty="0" smtClean="0"/>
              <a:t>F - přívodní kanál</a:t>
            </a:r>
          </a:p>
          <a:p>
            <a:r>
              <a:rPr lang="cs-CZ" dirty="0" smtClean="0"/>
              <a:t>G - transformátor, napojující elektrárnu do rozvodné sítě</a:t>
            </a:r>
          </a:p>
          <a:p>
            <a:r>
              <a:rPr lang="cs-CZ" dirty="0" smtClean="0"/>
              <a:t>H - odtok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868144" y="213285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53221" y="940078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hydroelektrárna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354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916832"/>
            <a:ext cx="7957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pPr>
              <a:buFont typeface="Arial" pitchFamily="34" charset="0"/>
              <a:buChar char="•"/>
            </a:pPr>
            <a:endParaRPr lang="cs-CZ" sz="2800" dirty="0" smtClean="0"/>
          </a:p>
        </p:txBody>
      </p:sp>
      <p:pic>
        <p:nvPicPr>
          <p:cNvPr id="28674" name="Picture 2" descr="Soubor:NesjavellirPowerPlant edit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753250"/>
            <a:ext cx="5891808" cy="3925418"/>
          </a:xfrm>
          <a:prstGeom prst="rect">
            <a:avLst/>
          </a:prstGeom>
          <a:noFill/>
        </p:spPr>
      </p:pic>
      <p:sp>
        <p:nvSpPr>
          <p:cNvPr id="10" name="Obdélník 9"/>
          <p:cNvSpPr/>
          <p:nvPr/>
        </p:nvSpPr>
        <p:spPr>
          <a:xfrm>
            <a:off x="6516747" y="5324183"/>
            <a:ext cx="7393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Island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-186952" y="5693515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Obr. 5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015715" y="1124744"/>
            <a:ext cx="5112568" cy="52322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GEOTERMÁLNÍ ENERGIE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47354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916832"/>
            <a:ext cx="7957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pPr>
              <a:buFont typeface="Arial" pitchFamily="34" charset="0"/>
              <a:buChar char="•"/>
            </a:pPr>
            <a:endParaRPr lang="cs-CZ" sz="28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700808"/>
            <a:ext cx="76693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Čerpání tepla vzniklého v nitru Země</a:t>
            </a:r>
          </a:p>
          <a:p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Tlakový horkovodní systém – k vytápění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Suchý parní systém – využívá páru tryskající na povrch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Mokrý parní systém – výroba elektřiny z páry z vařící vody</a:t>
            </a: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5013176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C00000"/>
                </a:solidFill>
              </a:rPr>
              <a:t>Výhodou je levný zdroj, ne vždy dostupný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28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6628" name="Picture 4" descr="http://upload.wikimedia.org/wikipedia/commons/6/6d/Biomas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1261" y="1738365"/>
            <a:ext cx="5022214" cy="3997682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597912" y="5670540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Obr. 6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91261" y="1052736"/>
            <a:ext cx="5022214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ENERGIE BIOMASY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7354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916832"/>
            <a:ext cx="7957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pPr>
              <a:buFont typeface="Arial" pitchFamily="34" charset="0"/>
              <a:buChar char="•"/>
            </a:pPr>
            <a:endParaRPr lang="cs-CZ" sz="28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129" y="980728"/>
            <a:ext cx="6090253" cy="4567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5611916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Nejčastější využití biomasy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62880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878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916832"/>
            <a:ext cx="7957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pPr>
              <a:buFont typeface="Arial" pitchFamily="34" charset="0"/>
              <a:buChar char="•"/>
            </a:pPr>
            <a:endParaRPr lang="cs-CZ" sz="28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484784"/>
            <a:ext cx="741682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Energii z biomasy získáváme</a:t>
            </a:r>
          </a:p>
          <a:p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Spalováním odpadů – </a:t>
            </a:r>
            <a:r>
              <a:rPr lang="cs-CZ" sz="2400" b="1" dirty="0" smtClean="0"/>
              <a:t>vytápění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Zkapalňováním rostlinných produktů – </a:t>
            </a:r>
            <a:r>
              <a:rPr lang="cs-CZ" sz="2400" b="1" dirty="0" smtClean="0"/>
              <a:t>výroba benzínu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Využití bakterií – </a:t>
            </a:r>
            <a:r>
              <a:rPr lang="cs-CZ" sz="2400" b="1" dirty="0" smtClean="0"/>
              <a:t>výroba metanu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Kvašením – </a:t>
            </a:r>
            <a:r>
              <a:rPr lang="cs-CZ" sz="2400" b="1" dirty="0" smtClean="0"/>
              <a:t>výroba etanolu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0349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916832"/>
            <a:ext cx="7957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pPr>
              <a:buFont typeface="Arial" pitchFamily="34" charset="0"/>
              <a:buChar char="•"/>
            </a:pPr>
            <a:endParaRPr lang="cs-CZ" sz="28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340" y="980728"/>
            <a:ext cx="6729317" cy="4483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31640" y="5563434"/>
            <a:ext cx="6605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 odpady můžeme spalováním změnit na energii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91683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261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916832"/>
            <a:ext cx="7957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pPr>
              <a:buFont typeface="Arial" pitchFamily="34" charset="0"/>
              <a:buChar char="•"/>
            </a:pPr>
            <a:endParaRPr lang="cs-CZ" sz="2800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1475874" y="1412776"/>
            <a:ext cx="5472390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DALŠÍ MOŽNOSTI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7584" y="2393885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 smtClean="0"/>
              <a:t>SLUNEČNÍ SATELITY – využití mikrovlnného záření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27584" y="3140968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 smtClean="0"/>
              <a:t>VODÍKOVÉ PALIVO – čisté palivo, na výrobu vodíku je ale potřeba mnoho energie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4221088"/>
            <a:ext cx="7416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 smtClean="0"/>
              <a:t>JADERNÁ FÚZE – nevyčerpatelný zdroj, na tomto principu pracuje Slunce, jádra vodíku se slučují do jader helia</a:t>
            </a:r>
          </a:p>
          <a:p>
            <a:r>
              <a:rPr lang="cs-CZ" dirty="0"/>
              <a:t> </a:t>
            </a:r>
            <a:r>
              <a:rPr lang="cs-CZ" dirty="0" smtClean="0"/>
              <a:t>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759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916832"/>
            <a:ext cx="7957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pPr>
              <a:buFont typeface="Arial" pitchFamily="34" charset="0"/>
              <a:buChar char="•"/>
            </a:pPr>
            <a:endParaRPr lang="cs-CZ" sz="2800" dirty="0" smtClean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862" y="1268759"/>
            <a:ext cx="5504434" cy="3985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02327" y="5355506"/>
            <a:ext cx="6877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 Slunci probíhají neustálé termonukleární reakce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1922977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632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1560" y="1916832"/>
            <a:ext cx="7957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pPr>
              <a:buFont typeface="Arial" pitchFamily="34" charset="0"/>
              <a:buChar char="•"/>
            </a:pPr>
            <a:endParaRPr lang="cs-CZ" sz="28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700808"/>
            <a:ext cx="7488832" cy="258532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NEJLEPŠÍ ALTERNATIVA </a:t>
            </a:r>
          </a:p>
          <a:p>
            <a:pPr algn="ctr"/>
            <a:r>
              <a:rPr lang="cs-CZ" sz="5400" dirty="0" smtClean="0"/>
              <a:t>= </a:t>
            </a:r>
          </a:p>
          <a:p>
            <a:pPr algn="ctr"/>
            <a:r>
              <a:rPr lang="cs-CZ" sz="5400" dirty="0" smtClean="0"/>
              <a:t>ŠETŘENÍ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92126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17509" y="900000"/>
            <a:ext cx="827008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/>
              <a:t>Použité zdroje: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/>
              <a:t>STOCKLEY, Corinne; OXLADE, Chris; WERTHEIM, Jane. </a:t>
            </a:r>
            <a:r>
              <a:rPr lang="en-US" sz="1400" i="1" dirty="0" err="1" smtClean="0"/>
              <a:t>Velká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encyklopedie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vědy</a:t>
            </a:r>
            <a:r>
              <a:rPr lang="en-US" sz="1400" dirty="0" smtClean="0"/>
              <a:t>. </a:t>
            </a:r>
            <a:r>
              <a:rPr lang="en-US" sz="1400" dirty="0" err="1" smtClean="0"/>
              <a:t>Praha</a:t>
            </a:r>
            <a:r>
              <a:rPr lang="en-US" sz="1400" dirty="0" smtClean="0"/>
              <a:t>: Fragment, 2003, ISBN 978-80-7200-809-4. </a:t>
            </a:r>
            <a:endParaRPr lang="cs-CZ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SVOBODA, E. a kol. </a:t>
            </a:r>
            <a:r>
              <a:rPr lang="cs-CZ" sz="1400" i="1" dirty="0" smtClean="0"/>
              <a:t>Přehled středoškolské fyziky</a:t>
            </a:r>
            <a:r>
              <a:rPr lang="cs-CZ" sz="1400" dirty="0" smtClean="0"/>
              <a:t>. Praha: </a:t>
            </a:r>
            <a:r>
              <a:rPr lang="cs-CZ" sz="1400" dirty="0" err="1" smtClean="0"/>
              <a:t>Prometheus</a:t>
            </a:r>
            <a:r>
              <a:rPr lang="cs-CZ" sz="1400" dirty="0" smtClean="0"/>
              <a:t>, 1996, ISBN 80-7196-006-3.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Obr.1 </a:t>
            </a:r>
            <a:r>
              <a:rPr lang="cs-CZ" sz="1400" dirty="0"/>
              <a:t>MONNIAUX, David. </a:t>
            </a:r>
            <a:r>
              <a:rPr lang="cs-CZ" sz="1400" i="1" dirty="0"/>
              <a:t>Wikipedia.org</a:t>
            </a:r>
            <a:r>
              <a:rPr lang="cs-CZ" sz="1400" dirty="0"/>
              <a:t> [online]. [cit. 20.10.2013]. Dostupný na WWW: http://commons.wikimedia.org/wiki/File:Mafate_Marla_solar_panel_dsc00633.jpg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Obr. </a:t>
            </a:r>
            <a:r>
              <a:rPr lang="cs-CZ" sz="1400" dirty="0"/>
              <a:t>2 SIENICKI, Tomasz. </a:t>
            </a:r>
            <a:r>
              <a:rPr lang="cs-CZ" sz="1400" i="1" dirty="0"/>
              <a:t>Wikipedia.org</a:t>
            </a:r>
            <a:r>
              <a:rPr lang="cs-CZ" sz="1400" dirty="0"/>
              <a:t> [online]. [cit. 20.10.2013]. Dostupný na WWW: http://cs.wikipedia.org/wiki/Soubor:Turbiny_wiatrowe_ubt.jpeg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Obr. </a:t>
            </a:r>
            <a:r>
              <a:rPr lang="cs-CZ" sz="1400" dirty="0"/>
              <a:t>3 AUTOR NEUVEDEN. </a:t>
            </a:r>
            <a:r>
              <a:rPr lang="cs-CZ" sz="1400" i="1" dirty="0"/>
              <a:t>Wikipedia.org</a:t>
            </a:r>
            <a:r>
              <a:rPr lang="cs-CZ" sz="1400" dirty="0"/>
              <a:t> [online]. [cit. 20.10.2013]. Dostupný na WWW: http://cs.wikipedia.org/wiki/Soubor:Hydroelectric_dam-letters.svg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Obr. </a:t>
            </a:r>
            <a:r>
              <a:rPr lang="cs-CZ" sz="1400" dirty="0"/>
              <a:t>4 MORAVEC, Hynek. </a:t>
            </a:r>
            <a:r>
              <a:rPr lang="cs-CZ" sz="1400" i="1" dirty="0"/>
              <a:t>Wikipedia.org</a:t>
            </a:r>
            <a:r>
              <a:rPr lang="cs-CZ" sz="1400" dirty="0"/>
              <a:t> [online]. [cit. 20.10.2013]. Dostupný na WWW: http://cs.wikipedia.org/wiki/Soubor:Slapy_prehrada_7179.JPG </a:t>
            </a:r>
            <a:endParaRPr lang="cs-CZ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Obr. 5 </a:t>
            </a:r>
            <a:r>
              <a:rPr lang="cs-CZ" sz="1400" dirty="0"/>
              <a:t>ÍVARSSON, </a:t>
            </a:r>
            <a:r>
              <a:rPr lang="cs-CZ" sz="1400" dirty="0" err="1"/>
              <a:t>Gretar</a:t>
            </a:r>
            <a:r>
              <a:rPr lang="cs-CZ" sz="1400" dirty="0"/>
              <a:t>. </a:t>
            </a:r>
            <a:r>
              <a:rPr lang="cs-CZ" sz="1400" i="1" dirty="0"/>
              <a:t>Wikipedia.org</a:t>
            </a:r>
            <a:r>
              <a:rPr lang="cs-CZ" sz="1400" dirty="0"/>
              <a:t> [online]. [cit. 20.10.2013]. Dostupný na WWW: http://cs.wikipedia.org/wiki/Soubor:NesjavellirPowerPlant_edit2.jpg </a:t>
            </a:r>
            <a:endParaRPr lang="cs-CZ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Obr. 6 </a:t>
            </a:r>
            <a:r>
              <a:rPr lang="cs-CZ" sz="1400" dirty="0"/>
              <a:t>AUTOR NEUVEDEN. </a:t>
            </a:r>
            <a:r>
              <a:rPr lang="cs-CZ" sz="1400" i="1" dirty="0"/>
              <a:t>Wikipedia.org</a:t>
            </a:r>
            <a:r>
              <a:rPr lang="cs-CZ" sz="1400" dirty="0"/>
              <a:t> [online]. [cit. 20.10.2013]. Dostupný na WWW: http://cs.wikipedia.org/wiki/Soubor:Biomasa.jpg </a:t>
            </a:r>
            <a:endParaRPr lang="cs-CZ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Obr. 7 CHMEE2</a:t>
            </a:r>
            <a:r>
              <a:rPr lang="cs-CZ" sz="1400" dirty="0"/>
              <a:t>. wikipedia.cz [online]. [cit. 1.11.2013]. Dostupný na WWW: http://cs.wikipedia.org/wiki/</a:t>
            </a:r>
            <a:r>
              <a:rPr lang="cs-CZ" sz="1400" dirty="0" err="1"/>
              <a:t>Soubor:Špalek_na_štípání.jpg</a:t>
            </a:r>
            <a:endParaRPr lang="cs-CZ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Galerie MS </a:t>
            </a:r>
            <a:r>
              <a:rPr lang="cs-CZ" sz="1400" dirty="0" smtClean="0"/>
              <a:t>Office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Obr. </a:t>
            </a:r>
            <a:r>
              <a:rPr lang="cs-CZ" sz="1400" dirty="0"/>
              <a:t>8 ROPABLE. wikipedia.cz [online]. [cit. 1.11.2013].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cs.wikipedia.org/wiki/Soubor:Landfill_compactor.jpg</a:t>
            </a:r>
            <a:endParaRPr lang="cs-CZ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NASA GODDARD LABORATORY FOR ATMOSPHERES. wikipedia.cz [online]. [cit. 1.11.2013]. Dostupný na WWW: http://cs.wikipedia.org/wiki/Soubor:Sun_in_X-Ray.png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1786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2278</TotalTime>
  <Words>915</Words>
  <Application>Microsoft Office PowerPoint</Application>
  <PresentationFormat>Předvádění na obrazovce (4:3)</PresentationFormat>
  <Paragraphs>211</Paragraphs>
  <Slides>22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Gajdošová Ing.</cp:lastModifiedBy>
  <cp:revision>300</cp:revision>
  <dcterms:created xsi:type="dcterms:W3CDTF">2010-11-01T23:40:31Z</dcterms:created>
  <dcterms:modified xsi:type="dcterms:W3CDTF">2013-11-02T19:28:14Z</dcterms:modified>
</cp:coreProperties>
</file>