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2"/>
  </p:notesMasterIdLst>
  <p:sldIdLst>
    <p:sldId id="256" r:id="rId2"/>
    <p:sldId id="284" r:id="rId3"/>
    <p:sldId id="289" r:id="rId4"/>
    <p:sldId id="288" r:id="rId5"/>
    <p:sldId id="287" r:id="rId6"/>
    <p:sldId id="286" r:id="rId7"/>
    <p:sldId id="290" r:id="rId8"/>
    <p:sldId id="291" r:id="rId9"/>
    <p:sldId id="259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00000"/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282" y="4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9C04C1E-60E0-4B34-80E3-1AA4D8277CB5}" type="datetimeFigureOut">
              <a:rPr lang="cs-CZ"/>
              <a:pPr>
                <a:defRPr/>
              </a:pPr>
              <a:t>28.10.2013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0B5893C-D5C7-44F3-AB6E-3342856793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22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307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30724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30725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0726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0727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30728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30729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0730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30731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0732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30733" name="Rectangle 13"/>
          <p:cNvSpPr>
            <a:spLocks noGrp="1" noChangeArrowheads="1"/>
          </p:cNvSpPr>
          <p:nvPr>
            <p:ph type="dt" sz="half" idx="2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7B2B79F6-1C8F-451E-A83F-D5ADD8CCF3E1}" type="datetime1">
              <a:rPr lang="cs-CZ"/>
              <a:pPr/>
              <a:t>28.10.2013</a:t>
            </a:fld>
            <a:endParaRPr lang="cs-CZ"/>
          </a:p>
        </p:txBody>
      </p:sp>
      <p:sp>
        <p:nvSpPr>
          <p:cNvPr id="30734" name="Rectangle 14"/>
          <p:cNvSpPr>
            <a:spLocks noGrp="1" noChangeArrowheads="1"/>
          </p:cNvSpPr>
          <p:nvPr>
            <p:ph type="ftr" sz="quarter" idx="3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735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37A0F3D5-A992-4110-A14E-D13101E50B9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1FC2DAF-A63D-4FE4-AC1C-505EBAF912EE}" type="datetime1">
              <a:rPr lang="cs-CZ"/>
              <a:pPr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3A319C-78B9-4249-A1F8-0FB2B91342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76D9EB5-9E46-4267-B592-3DEF5EFC62FC}" type="datetime1">
              <a:rPr lang="cs-CZ"/>
              <a:pPr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AD0CDA-0E7D-438A-B284-4E6EC2C5B26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E23C23B-C9D8-46F8-AD9F-F2101496D9B7}" type="datetime1">
              <a:rPr lang="cs-CZ"/>
              <a:pPr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7FF3CF-DFBD-4D1E-B986-CB62F722859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C483D0B-4999-4688-917A-AC8EE23052D7}" type="datetime1">
              <a:rPr lang="cs-CZ"/>
              <a:pPr/>
              <a:t>28.10.2013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6C77A8-9A23-40FB-B24A-50418C9F4C3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1DD39AB-BD00-4898-8A29-A058DD139515}" type="datetime1">
              <a:rPr lang="cs-CZ"/>
              <a:pPr/>
              <a:t>28.10.2013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4D3B07-282D-484A-BE2B-91E05B0AED1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43836FD-BF39-4695-9FA9-5EC76BF84EF7}" type="datetime1">
              <a:rPr lang="cs-CZ"/>
              <a:pPr/>
              <a:t>28.10.2013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DB5D19-646D-42AC-957F-1E17147D631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FADD00D-1C8C-40E2-A9CB-7ECDA8E2C8BF}" type="datetime1">
              <a:rPr lang="cs-CZ"/>
              <a:pPr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6A99AA-9C91-4520-B3C1-D83E73CDE8D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199472A-FBF2-400C-B9C9-EE8E64AF0575}" type="datetime1">
              <a:rPr lang="cs-CZ"/>
              <a:pPr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45E297-FC11-4111-B41A-AECCC42922C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7FE39D3-CBDF-4901-9065-2C69C3DF1C0C}" type="datetime1">
              <a:rPr lang="cs-CZ"/>
              <a:pPr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C268DA-62C3-478A-A880-03664457FED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7987B9C-23B5-450B-A90A-AEAF555C0028}" type="datetime1">
              <a:rPr lang="cs-CZ"/>
              <a:pPr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AC1F13-7AED-429D-BDB2-9BD6A59EA85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698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29699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29700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29701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9702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29703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9704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9705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964D765C-6E9B-40BF-A920-2CE1C2CC632C}" type="datetime1">
              <a:rPr lang="cs-CZ"/>
              <a:pPr/>
              <a:t>28.10.2013</a:t>
            </a:fld>
            <a:endParaRPr lang="cs-CZ"/>
          </a:p>
        </p:txBody>
      </p:sp>
      <p:sp>
        <p:nvSpPr>
          <p:cNvPr id="29706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/>
          </a:p>
        </p:txBody>
      </p:sp>
      <p:sp>
        <p:nvSpPr>
          <p:cNvPr id="29707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D58F10B6-7ADB-433A-8694-3D367006C0D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9708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Mzdy, výpočet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Odměna, úkolová, časová, podílová, plat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ročník, žáci 17 – 18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Mzdy, výpočet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FD6C0F38-8A47-4A62-98F9-9D0EC718F3E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VY_32_INOVACE_41_816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3510D40-1270-4B63-9BA9-9589EA81A87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5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endParaRPr lang="cs-CZ"/>
          </a:p>
          <a:p>
            <a:pPr algn="ctr">
              <a:buFont typeface="Wingdings" pitchFamily="2" charset="2"/>
              <a:buNone/>
            </a:pPr>
            <a:endParaRPr lang="cs-CZ"/>
          </a:p>
          <a:p>
            <a:pPr algn="ctr">
              <a:buFont typeface="Wingdings" pitchFamily="2" charset="2"/>
              <a:buNone/>
            </a:pPr>
            <a:r>
              <a:rPr lang="cs-CZ"/>
              <a:t>MZDY, VÝPOČET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8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136AF55-B649-414D-8460-E0D128D6687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9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endParaRPr lang="cs-CZ"/>
          </a:p>
          <a:p>
            <a:r>
              <a:rPr lang="cs-CZ"/>
              <a:t>mzda je odměna za vykonanou práci</a:t>
            </a:r>
          </a:p>
          <a:p>
            <a:r>
              <a:rPr lang="cs-CZ"/>
              <a:t>nesmí být nižší než minimální mzda</a:t>
            </a:r>
          </a:p>
          <a:p>
            <a:r>
              <a:rPr lang="cs-CZ"/>
              <a:t>hrubá minimální mzda – 8000,- Kč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2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CD65596-5DFD-4C79-8D45-32961A1280B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3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Úkolová mzda</a:t>
            </a:r>
          </a:p>
          <a:p>
            <a:endParaRPr lang="cs-CZ" sz="2000"/>
          </a:p>
          <a:p>
            <a:r>
              <a:rPr lang="cs-CZ" sz="2000"/>
              <a:t>je závislá na množství práce</a:t>
            </a:r>
          </a:p>
          <a:p>
            <a:r>
              <a:rPr lang="cs-CZ" sz="2000"/>
              <a:t>vhodná pro manuální dobře kvantifikovanou a měřitelnou práci</a:t>
            </a:r>
          </a:p>
          <a:p>
            <a:r>
              <a:rPr lang="cs-CZ" sz="2000"/>
              <a:t>při pomalé práci vydělám málo, při rychlé vydělám hodně</a:t>
            </a:r>
          </a:p>
        </p:txBody>
      </p:sp>
      <p:pic>
        <p:nvPicPr>
          <p:cNvPr id="1741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6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4B63812-43A9-4215-BD6E-41BFC136A62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7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Časová mzda</a:t>
            </a:r>
          </a:p>
          <a:p>
            <a:endParaRPr lang="cs-CZ" sz="2000"/>
          </a:p>
          <a:p>
            <a:r>
              <a:rPr lang="cs-CZ" sz="2000"/>
              <a:t>odměňování podle času práce</a:t>
            </a:r>
          </a:p>
          <a:p>
            <a:r>
              <a:rPr lang="cs-CZ" sz="2000"/>
              <a:t>používá se u většiny pomocných administrativních                            a technickohospodářských pracovníků</a:t>
            </a:r>
          </a:p>
        </p:txBody>
      </p:sp>
      <p:pic>
        <p:nvPicPr>
          <p:cNvPr id="1843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0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6C04A06-6591-4AEC-AB9B-B6D57C1BC79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1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Podílová mzda</a:t>
            </a:r>
          </a:p>
          <a:p>
            <a:endParaRPr lang="cs-CZ" sz="2000"/>
          </a:p>
          <a:p>
            <a:r>
              <a:rPr lang="cs-CZ" sz="2000"/>
              <a:t>je stanovena jako určitý podíl na dosažených výsledcích</a:t>
            </a:r>
          </a:p>
          <a:p>
            <a:r>
              <a:rPr lang="cs-CZ" sz="2000"/>
              <a:t>je využívána např. v obchodech</a:t>
            </a:r>
          </a:p>
        </p:txBody>
      </p:sp>
      <p:pic>
        <p:nvPicPr>
          <p:cNvPr id="1946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6F3F927-017F-4261-AC94-AD02343B852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5609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Příklad výpočtu mzdy</a:t>
            </a:r>
          </a:p>
          <a:p>
            <a:endParaRPr lang="cs-CZ" sz="2000"/>
          </a:p>
          <a:p>
            <a:r>
              <a:rPr lang="cs-CZ" sz="2000"/>
              <a:t>plat zaměstnance je 20 000,- Kč hrubého</a:t>
            </a:r>
          </a:p>
        </p:txBody>
      </p:sp>
      <p:pic>
        <p:nvPicPr>
          <p:cNvPr id="2560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8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9D3F4CC-A33D-46B7-A3D9-B0FC980D1B6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3277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2777" name="Group 9"/>
          <p:cNvGraphicFramePr>
            <a:graphicFrameLocks noGrp="1"/>
          </p:cNvGraphicFramePr>
          <p:nvPr/>
        </p:nvGraphicFramePr>
        <p:xfrm>
          <a:off x="539750" y="1125538"/>
          <a:ext cx="6696075" cy="4776787"/>
        </p:xfrm>
        <a:graphic>
          <a:graphicData uri="http://schemas.openxmlformats.org/drawingml/2006/table">
            <a:tbl>
              <a:tblPr/>
              <a:tblGrid>
                <a:gridCol w="3006725"/>
                <a:gridCol w="1370013"/>
                <a:gridCol w="1095375"/>
                <a:gridCol w="1223962"/>
              </a:tblGrid>
              <a:tr h="387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Zaměstnanec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Zaměstnavatel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Zdravotn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poji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těn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Zdravotn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poji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těn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(4,5% / 9%)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900,-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1800,-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Soci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poji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těn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Nemocensk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poji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těn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(0%/2,3%)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460,-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Důchodov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poji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těn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(6,5%/21,5%)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1300,-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4300,-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politika zaměstnanosti (0%/1,2%)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240,-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Soci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poji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těn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celkem (6,5%/25%):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1300,-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5000,-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Odvody (11%/34%):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2200,-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6800,-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Sleva na poplatn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2070,-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Daň z př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jmu: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lč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měs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klad daně: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26800,-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loha na daň: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4020,-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Solid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spěvek: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8438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loha na daň po uplatněn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slev a zvýhodněn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1950,-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Čist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měs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mzda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15850,-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097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Mzdov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klady zaměstnavatele na zaměstnance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26800,-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E01634C0-95F3-416A-99AF-4488CF031BB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9"/>
          <p:cNvSpPr txBox="1">
            <a:spLocks noChangeArrowheads="1"/>
          </p:cNvSpPr>
          <p:nvPr/>
        </p:nvSpPr>
        <p:spPr bwMode="auto">
          <a:xfrm>
            <a:off x="3475038" y="1485900"/>
            <a:ext cx="21431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1512" name="TextovéPole 10"/>
          <p:cNvSpPr txBox="1">
            <a:spLocks noChangeArrowheads="1"/>
          </p:cNvSpPr>
          <p:nvPr/>
        </p:nvSpPr>
        <p:spPr bwMode="auto">
          <a:xfrm>
            <a:off x="755650" y="2276475"/>
            <a:ext cx="76327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Jaká je stanovena výše minimální mzdy?</a:t>
            </a:r>
          </a:p>
          <a:p>
            <a:r>
              <a:rPr lang="cs-CZ" sz="2000"/>
              <a:t>Co je to mzda?</a:t>
            </a:r>
          </a:p>
          <a:p>
            <a:r>
              <a:rPr lang="cs-CZ" sz="2000"/>
              <a:t>Jaký je rozdíl mezi mzdou a platem?</a:t>
            </a:r>
          </a:p>
          <a:p>
            <a:r>
              <a:rPr lang="cs-CZ" sz="2000"/>
              <a:t>Jaký je rozdíl mezi úkolovou  a časovou mzdou?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7428AA48-9B01-4F14-A37D-9BFB6B43B78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7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900113" y="2133600"/>
            <a:ext cx="7772400" cy="4530725"/>
          </a:xfrm>
        </p:spPr>
        <p:txBody>
          <a:bodyPr/>
          <a:lstStyle/>
          <a:p>
            <a:r>
              <a:rPr lang="cs-CZ" sz="1600"/>
              <a:t>ŠVARCOVÁ, J. </a:t>
            </a:r>
            <a:r>
              <a:rPr lang="cs-CZ" sz="1600" i="1"/>
              <a:t>Ekonomie – stručný přehled, 2003/2004.</a:t>
            </a:r>
            <a:r>
              <a:rPr lang="cs-CZ" sz="1600"/>
              <a:t> Zlín, CEED, 2003. ISBN 80-902552-8-0</a:t>
            </a:r>
          </a:p>
          <a:p>
            <a:endParaRPr lang="cs-CZ"/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9"/>
          <p:cNvSpPr txBox="1">
            <a:spLocks noChangeArrowheads="1"/>
          </p:cNvSpPr>
          <p:nvPr/>
        </p:nvSpPr>
        <p:spPr bwMode="auto">
          <a:xfrm>
            <a:off x="3402013" y="1485900"/>
            <a:ext cx="23225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1299</TotalTime>
  <Words>458</Words>
  <Application>Microsoft Office PowerPoint</Application>
  <PresentationFormat>Předvádění na obrazovce (4:3)</PresentationFormat>
  <Paragraphs>153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7" baseType="lpstr">
      <vt:lpstr>Arial</vt:lpstr>
      <vt:lpstr>Times New Roman</vt:lpstr>
      <vt:lpstr>Wingdings</vt:lpstr>
      <vt:lpstr>Calibri</vt:lpstr>
      <vt:lpstr>Verdana</vt:lpstr>
      <vt:lpstr>Book Antiqua</vt:lpstr>
      <vt:lpstr>Vrstvy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Snímek 7</vt:lpstr>
      <vt:lpstr>STŘEDNÍ ŠKOLA STAVEBNÍ A TECHNICKÁ Ústí nad Labem, Čelakovského 5, příspěvková organizace Páteřní škola Ústeckého kraje</vt:lpstr>
      <vt:lpstr>Snímek 9</vt:lpstr>
      <vt:lpstr>Snímek 10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Katka</cp:lastModifiedBy>
  <cp:revision>86</cp:revision>
  <dcterms:created xsi:type="dcterms:W3CDTF">2010-11-01T23:40:31Z</dcterms:created>
  <dcterms:modified xsi:type="dcterms:W3CDTF">2013-10-28T20:06:51Z</dcterms:modified>
</cp:coreProperties>
</file>