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1"/>
  </p:sldMasterIdLst>
  <p:notesMasterIdLst>
    <p:notesMasterId r:id="rId14"/>
  </p:notesMasterIdLst>
  <p:sldIdLst>
    <p:sldId id="256" r:id="rId2"/>
    <p:sldId id="284" r:id="rId3"/>
    <p:sldId id="289" r:id="rId4"/>
    <p:sldId id="290" r:id="rId5"/>
    <p:sldId id="292" r:id="rId6"/>
    <p:sldId id="291" r:id="rId7"/>
    <p:sldId id="288" r:id="rId8"/>
    <p:sldId id="287" r:id="rId9"/>
    <p:sldId id="286" r:id="rId10"/>
    <p:sldId id="285" r:id="rId11"/>
    <p:sldId id="259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282" y="4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E418F50-B4A4-4853-BEB0-671CB83EA743}" type="datetimeFigureOut">
              <a:rPr lang="cs-CZ"/>
              <a:pPr>
                <a:defRPr/>
              </a:pPr>
              <a:t>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A7C2F1C-39D4-4A1E-97BC-E1F8A3F488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610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6861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8612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68613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8614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8615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8616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68617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8618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6861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862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68621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7C53E30B-DD70-4DD1-81A7-2B0AE654849E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6862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8623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A868267A-603B-4999-9C33-40D862880EE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A97787-16F9-43A9-A2ED-32A1F92029AF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F74F49-7E49-44B5-8DE2-D622D75E1B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DDAC6B-CCF4-4B68-9CA4-35FC51EFDCED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8CB539-2DA8-4562-B5A8-4D632368277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EAA013D-5FFC-4F40-87D1-08C874443D9F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03A8EE-8661-4099-84C2-45475493BD6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9F954B-E6EE-490D-8AAA-7916B9A3BEBB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DC6866-75A9-4CFA-B26A-CEC77DC8303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EB57C0-FA2A-469E-86FD-F92AEC767BB4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8A49A7-5D04-4317-8DA6-627455E70CD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C72874-5D86-4866-9374-0B80BDE2223B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BE3625-1641-4A91-BA1C-56045F607A3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0EC6F67-A805-42E8-B193-C9E49DBCAA99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5F79A9-B860-4FA3-B8DD-2178D95011D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CFD57C-0F9F-4B13-85E9-645516D82B60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580DCF-2595-4D4E-8B15-4358E789B1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9D7407B-C1AB-4A74-BF52-3B71051E31F1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99623F-D72F-49EF-A3C6-CCC8A87EDD2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C2C12A6-DD15-4697-B2D5-E1FFFFE41638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0A27DA-B99C-4DFF-8FE8-92637312B8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58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6758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7588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6758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759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6759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759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759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D4763CF1-2CEF-4483-A583-5BF58FD9C497}" type="datetime1">
              <a:rPr lang="cs-CZ"/>
              <a:pPr/>
              <a:t>1.11.2013</a:t>
            </a:fld>
            <a:endParaRPr lang="cs-CZ"/>
          </a:p>
        </p:txBody>
      </p:sp>
      <p:sp>
        <p:nvSpPr>
          <p:cNvPr id="6759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6759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7A975439-22FA-4B1D-914A-8B44B1087D3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759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5" name="Group 69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Sklady, skladování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Druhy skladů, zásady skladování, materiál, zásoby, úložné zařízení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Sklady, skladování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7DCF09A5-3A76-4E4D-8642-65DD4578339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VY_32_INOVACE_41_829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CD3AA97-5738-4934-AA3C-246724A6C15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SKLADY, SKLADOVÁNÍ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Zástupný symbol pro obsah 2"/>
          <p:cNvSpPr txBox="1">
            <a:spLocks/>
          </p:cNvSpPr>
          <p:nvPr/>
        </p:nvSpPr>
        <p:spPr bwMode="auto">
          <a:xfrm>
            <a:off x="444500" y="195738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/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5B21DB5-5655-48FF-B64A-67492392743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9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Sklady</a:t>
            </a:r>
          </a:p>
          <a:p>
            <a:endParaRPr lang="cs-CZ" sz="2000"/>
          </a:p>
          <a:p>
            <a:r>
              <a:rPr lang="cs-CZ" sz="2000"/>
              <a:t>budovy nebo místnosti, které chrání zásoby před nepříznivými vlivy</a:t>
            </a:r>
          </a:p>
          <a:p>
            <a:r>
              <a:rPr lang="cs-CZ" sz="2000"/>
              <a:t>vybaveny vhodným úložným zařízením (regály, palety, ohraničené volné plochy, nádrže) a zařízením pro manipulaci         s materiálem (manipulační vozíky, zvedací zařízení, váhy, nakládací rampy)</a:t>
            </a:r>
          </a:p>
          <a:p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endParaRPr lang="cs-CZ"/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212A155-172F-4BE6-9C7B-583B1828006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z="2000"/>
          </a:p>
          <a:p>
            <a:endParaRPr lang="cs-CZ" sz="2000"/>
          </a:p>
          <a:p>
            <a:endParaRPr lang="cs-CZ" sz="2000"/>
          </a:p>
          <a:p>
            <a:r>
              <a:rPr lang="cs-CZ" sz="2000"/>
              <a:t>sklady kryté – potraviny, elektronika, autodíly, obuv, chemikálie</a:t>
            </a:r>
          </a:p>
          <a:p>
            <a:r>
              <a:rPr lang="cs-CZ" sz="2000"/>
              <a:t>sklady polokryté – dřevo, uhlí</a:t>
            </a:r>
          </a:p>
          <a:p>
            <a:r>
              <a:rPr lang="cs-CZ" sz="2000"/>
              <a:t>sklady otevřené – stavební materiál, písek, kamenná drť</a:t>
            </a:r>
          </a:p>
          <a:p>
            <a:endParaRPr lang="cs-CZ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79FD2F8-E625-42A3-B8F4-1051541F6DA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Skladování</a:t>
            </a:r>
          </a:p>
          <a:p>
            <a:endParaRPr lang="cs-CZ" sz="2000"/>
          </a:p>
          <a:p>
            <a:r>
              <a:rPr lang="cs-CZ" sz="2000"/>
              <a:t>činnost, při které se statky ukládají na určitém místě, v určeném množství za účelem následného výdeje do výroby nebo za účelem dalšího prodeje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endParaRPr lang="cs-CZ"/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30B29D2-212B-4926-958D-FED9F12FA93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800"/>
              <a:t>Zásady skladování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BA929E8-BCED-4FB3-BC8D-1543642916F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1. </a:t>
            </a:r>
            <a:r>
              <a:rPr lang="cs-CZ" sz="2400"/>
              <a:t>Zásada účelného a přehledného uskladnění               a rozmístění zboží a rychlé obměny zásob</a:t>
            </a:r>
          </a:p>
          <a:p>
            <a:endParaRPr lang="cs-CZ" sz="2000"/>
          </a:p>
          <a:p>
            <a:r>
              <a:rPr lang="cs-CZ" sz="2000"/>
              <a:t>každý druh zboží má ve skladu stálé místo</a:t>
            </a:r>
          </a:p>
          <a:p>
            <a:r>
              <a:rPr lang="cs-CZ" sz="2000"/>
              <a:t>usnadněná inventarizace a objednávání nového zboží</a:t>
            </a:r>
          </a:p>
          <a:p>
            <a:endParaRPr lang="cs-CZ" sz="2000"/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84E8115-F50D-4085-B1D4-70723974616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1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2. </a:t>
            </a:r>
            <a:r>
              <a:rPr lang="cs-CZ" sz="2400"/>
              <a:t>Zásada dovoleného a nedovoleného sousedství</a:t>
            </a:r>
          </a:p>
          <a:p>
            <a:endParaRPr lang="cs-CZ" sz="2000"/>
          </a:p>
          <a:p>
            <a:r>
              <a:rPr lang="cs-CZ" sz="2000"/>
              <a:t>nutné respektování fyzikální a chemické vlastnosti materiálu        a zboží</a:t>
            </a:r>
          </a:p>
          <a:p>
            <a:endParaRPr lang="cs-CZ"/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A377DB1-B2FD-4A1C-A179-71EE0B446D5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3. Zásada hygienického skladování zásob</a:t>
            </a:r>
          </a:p>
          <a:p>
            <a:endParaRPr lang="cs-CZ"/>
          </a:p>
          <a:p>
            <a:r>
              <a:rPr lang="cs-CZ" sz="2000"/>
              <a:t>zachování jakosti a původních vlastností (vzhled, barva, vůně)</a:t>
            </a:r>
          </a:p>
          <a:p>
            <a:endParaRPr lang="cs-CZ" sz="2000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557380F-CA0C-4054-B6DA-5DECC8081FF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6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4. Dodržování provozních a bezpečnostních hledisek</a:t>
            </a:r>
          </a:p>
          <a:p>
            <a:endParaRPr lang="cs-CZ"/>
          </a:p>
          <a:p>
            <a:r>
              <a:rPr lang="cs-CZ" sz="2000"/>
              <a:t>volný přístup hasícím přístrojům</a:t>
            </a:r>
          </a:p>
          <a:p>
            <a:r>
              <a:rPr lang="cs-CZ" sz="2000"/>
              <a:t>nezahrazení východů</a:t>
            </a:r>
          </a:p>
          <a:p>
            <a:r>
              <a:rPr lang="cs-CZ" sz="2000"/>
              <a:t>volný přístup ke každému zboží</a:t>
            </a:r>
          </a:p>
          <a:p>
            <a:endParaRPr lang="cs-CZ"/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F208033F-C63E-47A4-A3A1-6335B279FD6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45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3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4584" name="TextovéPole 10"/>
          <p:cNvSpPr txBox="1">
            <a:spLocks noChangeArrowheads="1"/>
          </p:cNvSpPr>
          <p:nvPr/>
        </p:nvSpPr>
        <p:spPr bwMode="auto">
          <a:xfrm>
            <a:off x="755650" y="2349500"/>
            <a:ext cx="76327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Co je to skladování?</a:t>
            </a:r>
          </a:p>
          <a:p>
            <a:r>
              <a:rPr lang="cs-CZ" sz="2000">
                <a:latin typeface="Calibri" pitchFamily="34" charset="0"/>
              </a:rPr>
              <a:t>Jaké zásady musíme při skladování dodržovat?</a:t>
            </a:r>
          </a:p>
          <a:p>
            <a:r>
              <a:rPr lang="cs-CZ" sz="2000">
                <a:latin typeface="Calibri" pitchFamily="34" charset="0"/>
              </a:rPr>
              <a:t>K čemu slouží sklady?</a:t>
            </a:r>
          </a:p>
          <a:p>
            <a:r>
              <a:rPr lang="cs-CZ" sz="2000">
                <a:latin typeface="Calibri" pitchFamily="34" charset="0"/>
              </a:rPr>
              <a:t>Jaké druhy skladů znáš?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747FF05E-702D-4A25-B97C-36B3B267409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560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7" name="TextovéPole 9"/>
          <p:cNvSpPr txBox="1">
            <a:spLocks noChangeArrowheads="1"/>
          </p:cNvSpPr>
          <p:nvPr/>
        </p:nvSpPr>
        <p:spPr bwMode="auto">
          <a:xfrm>
            <a:off x="3402013" y="1558925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25614" name="Rectangle 14"/>
          <p:cNvSpPr>
            <a:spLocks noGrp="1" noChangeArrowheads="1"/>
          </p:cNvSpPr>
          <p:nvPr>
            <p:ph type="body" idx="1"/>
          </p:nvPr>
        </p:nvSpPr>
        <p:spPr>
          <a:xfrm>
            <a:off x="900113" y="2327275"/>
            <a:ext cx="7772400" cy="4530725"/>
          </a:xfrm>
        </p:spPr>
        <p:txBody>
          <a:bodyPr/>
          <a:lstStyle/>
          <a:p>
            <a:r>
              <a:rPr lang="cs-CZ" sz="2000"/>
              <a:t>VAZAČOVÁ, Zora. Ekonomické vzdělávání. Havlíčkův Brod: Fragment, 1998, ISBN 80-7200-202-3. </a:t>
            </a:r>
          </a:p>
          <a:p>
            <a:r>
              <a:rPr lang="cs-CZ" sz="2000"/>
              <a:t>ZLÁMAL, Jaroslav; MENDL, Zdeněk. Ekonomie nejen k maturitě 2. díl, Ekonomika podniku. Kralice na Hané: Computer Media, s.r.o., 2007, ISBN 80-86686-78-7.</a:t>
            </a:r>
            <a:endParaRPr lang="cs-CZ"/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1271</TotalTime>
  <Words>495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Times New Roman</vt:lpstr>
      <vt:lpstr>Wingdings</vt:lpstr>
      <vt:lpstr>Calibri</vt:lpstr>
      <vt:lpstr>Verdana</vt:lpstr>
      <vt:lpstr>Book Antiqua</vt:lpstr>
      <vt:lpstr>Vrstvy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Katka</cp:lastModifiedBy>
  <cp:revision>88</cp:revision>
  <dcterms:created xsi:type="dcterms:W3CDTF">2010-11-01T23:40:31Z</dcterms:created>
  <dcterms:modified xsi:type="dcterms:W3CDTF">2013-11-01T16:48:01Z</dcterms:modified>
</cp:coreProperties>
</file>