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6" r:id="rId2"/>
    <p:sldId id="284" r:id="rId3"/>
    <p:sldId id="289" r:id="rId4"/>
    <p:sldId id="288" r:id="rId5"/>
    <p:sldId id="287" r:id="rId6"/>
    <p:sldId id="286" r:id="rId7"/>
    <p:sldId id="290" r:id="rId8"/>
    <p:sldId id="285" r:id="rId9"/>
    <p:sldId id="292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CE0C17C-3AE1-4E99-AF69-4C722B181E60}" type="datetimeFigureOut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D3FF61-81A7-496E-9E4F-9C81B22B1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687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7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DD09C-5FF3-4F39-8CDF-EE2ACDFFEF93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204F5-DCBA-43CE-8C03-684AD8DDB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926D9-7402-400F-A776-488E799C2905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7D83D-2012-45EB-9381-94724459A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2A174-8869-4AB3-B98C-5B43D8EC4230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742DB-B7B6-466B-A2AB-4791C3A46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F7F0A-6CA7-422E-A721-0001A6827ED9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350F7-A0FA-4550-9AD9-35A4E062B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2D2104-B46F-4A3F-9452-3D4D71A2CAB7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9C6B7-71F5-4B2F-85B3-5BEFEA8B3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B636C1-2CF4-48EA-9A22-F0D17BECCCF1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9F0A0-D26F-4A9E-979D-7046C7F9F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87CEF-A261-4E50-A0C0-1A99D2624729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008E7A-5ADE-48F3-B7FD-1622110BF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C8631-5E4C-4701-A54C-1A3D9D4E6073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CCC14B-7F20-47F1-B2DF-2524561EB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2EC5D-3F28-4AC4-B4A5-B7FDD9DF80B8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A9CBE-3892-40AC-93B8-A0798C1C3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5CE8B3-0FA6-4F7A-9AB4-39EC8AD3121E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C86D3-78F3-4130-AC0D-12AF5926C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743445-50DB-448C-B352-5E629E051ECA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15650-A0C6-4356-B949-E0833E778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584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152D267D-BFF4-4A57-B3BA-263E92627565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0C26726-9982-48AF-A107-7073E9E67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585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Personální činnost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Plánování, zajišťování, péče o pracovníky, odměňování, kvalifikační růst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Personální činnost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5A2F17C2-3B22-45E9-AC34-18417EED512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VY_32_INOVACE_41_832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F50CD0C-8B61-4017-AC28-AE25F0D0D93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PERSONÁLNÍ ČINNOST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4047E5-AAE9-4A3D-B678-235787D37B6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Je to proces, který souvisí se zařazováním pracovníka do pracovního procesu</a:t>
            </a:r>
          </a:p>
          <a:p>
            <a:pPr eaLnBrk="1" hangingPunct="1"/>
            <a:endParaRPr lang="cs-CZ" smtClean="0"/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0F65B0-F846-4819-BC41-88F769380D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Personalistika zahrnuje následující činnosti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plánování počtu zaměstnanců </a:t>
            </a:r>
          </a:p>
          <a:p>
            <a:pPr eaLnBrk="1" hangingPunct="1"/>
            <a:r>
              <a:rPr lang="cs-CZ" sz="2000" smtClean="0"/>
              <a:t>zajišťování pracovníků </a:t>
            </a:r>
          </a:p>
          <a:p>
            <a:pPr eaLnBrk="1" hangingPunct="1"/>
            <a:r>
              <a:rPr lang="cs-CZ" sz="2000" smtClean="0"/>
              <a:t>péče o pracovníky a jejich kvalifikační růst </a:t>
            </a:r>
          </a:p>
          <a:p>
            <a:pPr eaLnBrk="1" hangingPunct="1"/>
            <a:r>
              <a:rPr lang="cs-CZ" sz="2000" smtClean="0"/>
              <a:t>tvorba pracovních podmínek a odměňování</a:t>
            </a:r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21FF615-3510-4FC4-95A2-C6ECE3C506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Plánování počtu pracovníků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je určeno k včasnému zajištění pracovníků podle jednotlivých kategorií (dělnická, THP)</a:t>
            </a:r>
          </a:p>
          <a:p>
            <a:pPr eaLnBrk="1" hangingPunct="1"/>
            <a:r>
              <a:rPr lang="cs-CZ" sz="2000" smtClean="0"/>
              <a:t>při plánování personálního rozvoje je nutné mít informace o fluktuaci a o mzdách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73DF477-5913-4BB2-8631-B1F0431A249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Získávání pracovníků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výchovou vlastního dorostu</a:t>
            </a:r>
          </a:p>
          <a:p>
            <a:pPr eaLnBrk="1" hangingPunct="1"/>
            <a:r>
              <a:rPr lang="cs-CZ" sz="2000" smtClean="0"/>
              <a:t>náborem pracovníků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18970FB-0F75-49FF-AB0A-F10E5518F1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Péče o pracovníky a jejich kvalifikační růst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podnik vytváří svůj sociální systém (sociální fond)</a:t>
            </a:r>
          </a:p>
          <a:p>
            <a:pPr eaLnBrk="1" hangingPunct="1"/>
            <a:r>
              <a:rPr lang="cs-CZ" sz="2000" smtClean="0"/>
              <a:t>zajištění profesního vzdělávání (zaučení, odborné vzdělání, školení vedoucích pracovníků)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C04DD3-3143-46AB-9777-1C3C3080B69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Tvorba pracovních podmínek a odměňování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vybavení pracovníků ochrannými pracovními prostředky</a:t>
            </a:r>
          </a:p>
          <a:p>
            <a:pPr eaLnBrk="1" hangingPunct="1"/>
            <a:r>
              <a:rPr lang="cs-CZ" sz="2000" smtClean="0"/>
              <a:t>vhodném technologickém upořádání pracovišť a organizace práce </a:t>
            </a:r>
          </a:p>
          <a:p>
            <a:pPr eaLnBrk="1" hangingPunct="1"/>
            <a:r>
              <a:rPr lang="cs-CZ" sz="2000" smtClean="0"/>
              <a:t>mechanizaci fyzicky namáhavých prací</a:t>
            </a:r>
          </a:p>
          <a:p>
            <a:pPr eaLnBrk="1" hangingPunct="1"/>
            <a:r>
              <a:rPr lang="cs-CZ" sz="2000" smtClean="0"/>
              <a:t>odměňování je různé, přičemž spodní hranice je dána zpravidla minimální mzdou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6E3E79C-917C-4E3A-8F9A-0152364FD2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22535" name="Picture 10" descr="Vztah zam&amp;ecaron;stnavatel - zam&amp;ecaron;stnanec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95513" y="1700213"/>
            <a:ext cx="476250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4EFDFDA-7F2B-40A1-8C20-A1C5E5079F2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355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ovéPole 9"/>
          <p:cNvSpPr txBox="1">
            <a:spLocks noChangeArrowheads="1"/>
          </p:cNvSpPr>
          <p:nvPr/>
        </p:nvSpPr>
        <p:spPr bwMode="auto">
          <a:xfrm>
            <a:off x="3492500" y="1557338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3559" name="TextovéPole 10"/>
          <p:cNvSpPr txBox="1">
            <a:spLocks noChangeArrowheads="1"/>
          </p:cNvSpPr>
          <p:nvPr/>
        </p:nvSpPr>
        <p:spPr bwMode="auto">
          <a:xfrm>
            <a:off x="755650" y="2565400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Co je to personalistika?</a:t>
            </a:r>
          </a:p>
          <a:p>
            <a:r>
              <a:rPr lang="cs-CZ" sz="2000">
                <a:latin typeface="Calibri" pitchFamily="34" charset="0"/>
              </a:rPr>
              <a:t>Jaké činnosti zahrnuje?</a:t>
            </a:r>
          </a:p>
          <a:p>
            <a:r>
              <a:rPr lang="cs-CZ" sz="2000">
                <a:latin typeface="Calibri" pitchFamily="34" charset="0"/>
              </a:rPr>
              <a:t>Jednotlivé činnosti popiš.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E7197E4-157C-4924-A2D0-B27B3724215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0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827088" y="2327275"/>
            <a:ext cx="7772400" cy="4530725"/>
          </a:xfrm>
        </p:spPr>
        <p:txBody>
          <a:bodyPr/>
          <a:lstStyle/>
          <a:p>
            <a:pPr eaLnBrk="1" hangingPunct="1"/>
            <a:r>
              <a:rPr lang="cs-CZ" sz="1800" smtClean="0"/>
              <a:t>AUTOR NEUVEDEN. </a:t>
            </a:r>
            <a:r>
              <a:rPr lang="cs-CZ" sz="1800" i="1" smtClean="0"/>
              <a:t>http://ekonomie.topsid.com/</a:t>
            </a:r>
            <a:r>
              <a:rPr lang="cs-CZ" sz="1800" smtClean="0"/>
              <a:t> [online]. [cit. 20.10.2013]. Dostupný na WWW: http://ekonomie.topsid.com/index.php?war=podnikove_cinnosti_-_personalistika      </a:t>
            </a: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3330575" y="1558925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1213</TotalTime>
  <Words>424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80</cp:revision>
  <dcterms:created xsi:type="dcterms:W3CDTF">2010-11-01T23:40:31Z</dcterms:created>
  <dcterms:modified xsi:type="dcterms:W3CDTF">2013-10-24T19:36:32Z</dcterms:modified>
</cp:coreProperties>
</file>